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7772400"/>
  <p:notesSz cx="121920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13" autoAdjust="0"/>
  </p:normalViewPr>
  <p:slideViewPr>
    <p:cSldViewPr>
      <p:cViewPr varScale="1">
        <p:scale>
          <a:sx n="144" d="100"/>
          <a:sy n="144" d="100"/>
        </p:scale>
        <p:origin x="-368" y="-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84E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84E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4913" y="9822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4913" y="60495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93847" y="6212052"/>
            <a:ext cx="1693960" cy="554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84E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13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35935" y="434340"/>
            <a:ext cx="6973823" cy="2823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115314" y="-28575"/>
            <a:ext cx="12289028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84E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275" y="2146503"/>
            <a:ext cx="4627880" cy="273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3304" y="578612"/>
            <a:ext cx="10308096" cy="532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88" algn="ctr">
              <a:lnSpc>
                <a:spcPct val="100000"/>
              </a:lnSpc>
              <a:spcBef>
                <a:spcPts val="135"/>
              </a:spcBef>
            </a:pPr>
            <a:r>
              <a:rPr sz="3350" b="0" spc="12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50" b="0" spc="125" dirty="0">
                <a:solidFill>
                  <a:srgbClr val="000000"/>
                </a:solidFill>
                <a:latin typeface="Times New Roman"/>
                <a:cs typeface="Times New Roman"/>
              </a:rPr>
              <a:t>ONDON </a:t>
            </a:r>
            <a:r>
              <a:rPr sz="335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5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NSTITUTE </a:t>
            </a:r>
            <a:r>
              <a:rPr sz="2650" b="0" spc="11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335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5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PACE </a:t>
            </a:r>
            <a:r>
              <a:rPr sz="3350"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50" b="0" dirty="0">
                <a:solidFill>
                  <a:srgbClr val="000000"/>
                </a:solidFill>
                <a:latin typeface="Times New Roman"/>
                <a:cs typeface="Times New Roman"/>
              </a:rPr>
              <a:t>OLICY </a:t>
            </a:r>
            <a:r>
              <a:rPr sz="265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65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50" b="0" spc="-10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50" b="0" spc="-105" dirty="0">
                <a:solidFill>
                  <a:srgbClr val="000000"/>
                </a:solidFill>
                <a:latin typeface="Times New Roman"/>
                <a:cs typeface="Times New Roman"/>
              </a:rPr>
              <a:t>AW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5564" y="1541779"/>
            <a:ext cx="9374836" cy="5552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3600" spc="-80" dirty="0">
                <a:latin typeface="Times New Roman"/>
                <a:cs typeface="Times New Roman"/>
              </a:rPr>
              <a:t>SPACE </a:t>
            </a:r>
            <a:r>
              <a:rPr sz="3600" spc="-30" dirty="0">
                <a:latin typeface="Times New Roman"/>
                <a:cs typeface="Times New Roman"/>
              </a:rPr>
              <a:t>POLICY </a:t>
            </a:r>
            <a:r>
              <a:rPr sz="3600" spc="60" dirty="0">
                <a:latin typeface="Times New Roman"/>
                <a:cs typeface="Times New Roman"/>
              </a:rPr>
              <a:t>AND</a:t>
            </a:r>
            <a:r>
              <a:rPr sz="3600" spc="-475" dirty="0">
                <a:latin typeface="Times New Roman"/>
                <a:cs typeface="Times New Roman"/>
              </a:rPr>
              <a:t> </a:t>
            </a:r>
            <a:r>
              <a:rPr sz="3600" spc="-170" dirty="0">
                <a:latin typeface="Times New Roman"/>
                <a:cs typeface="Times New Roman"/>
              </a:rPr>
              <a:t>LAW </a:t>
            </a:r>
            <a:r>
              <a:rPr sz="3600" spc="-40" dirty="0" smtClean="0">
                <a:latin typeface="Times New Roman"/>
                <a:cs typeface="Times New Roman"/>
              </a:rPr>
              <a:t>COURSE</a:t>
            </a:r>
            <a:endParaRPr lang="en-GB" sz="3600" spc="-40" dirty="0" smtClean="0">
              <a:latin typeface="Times New Roman"/>
              <a:cs typeface="Times New Roman"/>
            </a:endParaRPr>
          </a:p>
          <a:p>
            <a:pPr algn="ctr"/>
            <a:endParaRPr sz="2000" dirty="0">
              <a:latin typeface="Times New Roman"/>
              <a:cs typeface="Times New Roman"/>
            </a:endParaRPr>
          </a:p>
          <a:p>
            <a:pPr marR="59690" algn="ctr"/>
            <a:r>
              <a:rPr lang="en-US" sz="2000" spc="70" dirty="0" smtClean="0">
                <a:latin typeface="Times New Roman"/>
                <a:cs typeface="Times New Roman"/>
              </a:rPr>
              <a:t>ON-LINE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ctr"/>
            <a:r>
              <a:rPr lang="en-US" sz="2000" spc="-90" dirty="0" smtClean="0">
                <a:latin typeface="Times New Roman"/>
                <a:cs typeface="Times New Roman"/>
              </a:rPr>
              <a:t>9 to 11 </a:t>
            </a:r>
            <a:r>
              <a:rPr lang="en-US" sz="2000" spc="-10" dirty="0" smtClean="0">
                <a:latin typeface="Times New Roman"/>
                <a:cs typeface="Times New Roman"/>
              </a:rPr>
              <a:t>November</a:t>
            </a:r>
            <a:r>
              <a:rPr lang="en-US" sz="2000" spc="80" dirty="0" smtClean="0">
                <a:latin typeface="Times New Roman"/>
                <a:cs typeface="Times New Roman"/>
              </a:rPr>
              <a:t> </a:t>
            </a:r>
            <a:r>
              <a:rPr lang="en-US" sz="2000" spc="-90" dirty="0" smtClean="0">
                <a:latin typeface="Times New Roman"/>
                <a:cs typeface="Times New Roman"/>
              </a:rPr>
              <a:t>2020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sz="3950" dirty="0">
              <a:latin typeface="Times New Roman"/>
              <a:cs typeface="Times New Roman"/>
            </a:endParaRPr>
          </a:p>
          <a:p>
            <a:pPr algn="ctr"/>
            <a:r>
              <a:rPr sz="3350" spc="-20" dirty="0">
                <a:latin typeface="Times New Roman"/>
                <a:cs typeface="Times New Roman"/>
              </a:rPr>
              <a:t>C</a:t>
            </a:r>
            <a:r>
              <a:rPr sz="2650" spc="-20" dirty="0">
                <a:latin typeface="Times New Roman"/>
                <a:cs typeface="Times New Roman"/>
              </a:rPr>
              <a:t>OMMERCIAL </a:t>
            </a:r>
            <a:r>
              <a:rPr sz="3350" spc="-40" dirty="0">
                <a:latin typeface="Times New Roman"/>
                <a:cs typeface="Times New Roman"/>
              </a:rPr>
              <a:t>S</a:t>
            </a:r>
            <a:r>
              <a:rPr sz="2650" spc="-40" dirty="0">
                <a:latin typeface="Times New Roman"/>
                <a:cs typeface="Times New Roman"/>
              </a:rPr>
              <a:t>PACE</a:t>
            </a:r>
            <a:r>
              <a:rPr sz="2650" spc="4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A</a:t>
            </a:r>
            <a:r>
              <a:rPr sz="2650" dirty="0">
                <a:latin typeface="Times New Roman"/>
                <a:cs typeface="Times New Roman"/>
              </a:rPr>
              <a:t>CTIVITIES</a:t>
            </a:r>
          </a:p>
          <a:p>
            <a:pPr algn="ctr"/>
            <a:endParaRPr lang="en-GB" sz="2750" dirty="0" smtClean="0">
              <a:latin typeface="Times New Roman"/>
              <a:cs typeface="Times New Roman"/>
            </a:endParaRPr>
          </a:p>
          <a:p>
            <a:pPr algn="ctr"/>
            <a:r>
              <a:rPr lang="en-GB" sz="2750" dirty="0" smtClean="0">
                <a:latin typeface="Times New Roman"/>
                <a:cs typeface="Times New Roman"/>
              </a:rPr>
              <a:t>Professor </a:t>
            </a:r>
            <a:r>
              <a:rPr sz="2750" dirty="0" smtClean="0">
                <a:latin typeface="Times New Roman"/>
                <a:cs typeface="Times New Roman"/>
              </a:rPr>
              <a:t>Steven Freeland</a:t>
            </a:r>
            <a:endParaRPr lang="en-GB" sz="2750" dirty="0" smtClean="0">
              <a:latin typeface="Times New Roman"/>
              <a:cs typeface="Times New Roman"/>
            </a:endParaRPr>
          </a:p>
          <a:p>
            <a:pPr algn="ctr"/>
            <a:r>
              <a:rPr lang="en-GB" sz="2400" spc="-55" dirty="0" smtClean="0">
                <a:latin typeface="Times New Roman"/>
                <a:cs typeface="Times New Roman"/>
              </a:rPr>
              <a:t>Western Sydney University, </a:t>
            </a:r>
            <a:r>
              <a:rPr sz="2400" spc="-55" dirty="0" smtClean="0">
                <a:latin typeface="Times New Roman"/>
                <a:cs typeface="Times New Roman"/>
              </a:rPr>
              <a:t>ISPL </a:t>
            </a:r>
            <a:r>
              <a:rPr lang="en-GB" sz="2400" spc="-70" dirty="0" smtClean="0">
                <a:latin typeface="Times New Roman"/>
                <a:cs typeface="Times New Roman"/>
              </a:rPr>
              <a:t>Senior</a:t>
            </a:r>
            <a:r>
              <a:rPr sz="2400" spc="120" dirty="0" smtClean="0">
                <a:latin typeface="Times New Roman"/>
                <a:cs typeface="Times New Roman"/>
              </a:rPr>
              <a:t> </a:t>
            </a:r>
            <a:r>
              <a:rPr sz="2400" spc="-70" dirty="0" smtClean="0">
                <a:latin typeface="Times New Roman"/>
                <a:cs typeface="Times New Roman"/>
              </a:rPr>
              <a:t>Fellow</a:t>
            </a:r>
            <a:endParaRPr lang="en-GB" sz="2400" spc="-70" dirty="0" smtClean="0">
              <a:latin typeface="Times New Roman"/>
              <a:cs typeface="Times New Roman"/>
            </a:endParaRPr>
          </a:p>
          <a:p>
            <a:pPr algn="ctr"/>
            <a:endParaRPr lang="en-GB" sz="2400" spc="-70" dirty="0" smtClean="0">
              <a:latin typeface="Times New Roman"/>
              <a:cs typeface="Times New Roman"/>
            </a:endParaRPr>
          </a:p>
          <a:p>
            <a:pPr algn="ctr"/>
            <a:r>
              <a:rPr lang="en-US" sz="2750" dirty="0" smtClean="0">
                <a:latin typeface="Times New Roman"/>
                <a:cs typeface="Times New Roman"/>
              </a:rPr>
              <a:t>Donna Lawler</a:t>
            </a:r>
          </a:p>
          <a:p>
            <a:pPr algn="ctr"/>
            <a:r>
              <a:rPr lang="en-GB" sz="2400" dirty="0" smtClean="0">
                <a:latin typeface="Times New Roman"/>
                <a:cs typeface="Times New Roman"/>
              </a:rPr>
              <a:t>Azimuth, ISPL Faculty</a:t>
            </a:r>
            <a:endParaRPr sz="2400" dirty="0">
              <a:latin typeface="Times New Roman"/>
              <a:cs typeface="Times New Roman"/>
            </a:endParaRPr>
          </a:p>
          <a:p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913" y="9822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913" y="60495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219" y="454228"/>
            <a:ext cx="522478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32D5"/>
                </a:solidFill>
              </a:rPr>
              <a:t>Launching Spacecraft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77012" y="1533144"/>
            <a:ext cx="4916805" cy="452777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2710" rIns="0" bIns="0" rtlCol="0">
            <a:spAutoFit/>
          </a:bodyPr>
          <a:lstStyle/>
          <a:p>
            <a:pPr marL="394970" indent="-28765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endParaRPr lang="en-GB" sz="1800" spc="-120" dirty="0" smtClean="0">
              <a:solidFill>
                <a:srgbClr val="0D0D0D"/>
              </a:solidFill>
              <a:latin typeface="Trebuchet MS"/>
              <a:cs typeface="Trebuchet MS"/>
            </a:endParaRPr>
          </a:p>
          <a:p>
            <a:pPr marL="394970" indent="-28765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r>
              <a:rPr sz="1800" spc="-120" dirty="0" smtClean="0">
                <a:solidFill>
                  <a:srgbClr val="0D0D0D"/>
                </a:solidFill>
                <a:latin typeface="Trebuchet MS"/>
                <a:cs typeface="Trebuchet MS"/>
              </a:rPr>
              <a:t>Technical </a:t>
            </a:r>
            <a:r>
              <a:rPr sz="1800" spc="-60" dirty="0">
                <a:solidFill>
                  <a:srgbClr val="0D0D0D"/>
                </a:solidFill>
                <a:latin typeface="Trebuchet MS"/>
                <a:cs typeface="Trebuchet MS"/>
              </a:rPr>
              <a:t>and </a:t>
            </a:r>
            <a:r>
              <a:rPr sz="1800" spc="-55" dirty="0">
                <a:solidFill>
                  <a:srgbClr val="0D0D0D"/>
                </a:solidFill>
                <a:latin typeface="Trebuchet MS"/>
                <a:cs typeface="Trebuchet MS"/>
              </a:rPr>
              <a:t>mission </a:t>
            </a:r>
            <a:r>
              <a:rPr sz="1800" spc="-95" dirty="0">
                <a:solidFill>
                  <a:srgbClr val="0D0D0D"/>
                </a:solidFill>
                <a:latin typeface="Trebuchet MS"/>
                <a:cs typeface="Trebuchet MS"/>
              </a:rPr>
              <a:t>compatibility </a:t>
            </a:r>
            <a:r>
              <a:rPr sz="1800" dirty="0">
                <a:solidFill>
                  <a:srgbClr val="0D0D0D"/>
                </a:solidFill>
                <a:latin typeface="Carlito"/>
                <a:cs typeface="Carlito"/>
              </a:rPr>
              <a:t>–</a:t>
            </a:r>
            <a:r>
              <a:rPr sz="1800" spc="-204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(mass,</a:t>
            </a:r>
            <a:endParaRPr sz="1800" dirty="0">
              <a:latin typeface="Trebuchet MS"/>
              <a:cs typeface="Trebuchet MS"/>
            </a:endParaRPr>
          </a:p>
          <a:p>
            <a:pPr marL="394970">
              <a:lnSpc>
                <a:spcPct val="100000"/>
              </a:lnSpc>
            </a:pPr>
            <a:r>
              <a:rPr sz="1800" spc="-125" dirty="0">
                <a:solidFill>
                  <a:srgbClr val="0D0D0D"/>
                </a:solidFill>
                <a:latin typeface="Trebuchet MS"/>
                <a:cs typeface="Trebuchet MS"/>
              </a:rPr>
              <a:t>size,</a:t>
            </a:r>
            <a:r>
              <a:rPr sz="1800" spc="-13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orbit)</a:t>
            </a:r>
            <a:endParaRPr sz="1800" dirty="0">
              <a:latin typeface="Trebuchet MS"/>
              <a:cs typeface="Trebuchet MS"/>
            </a:endParaRPr>
          </a:p>
          <a:p>
            <a:pPr marL="394970" indent="-28765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Launch</a:t>
            </a:r>
            <a:r>
              <a:rPr sz="1800" spc="-114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record</a:t>
            </a:r>
            <a:endParaRPr sz="1800" dirty="0">
              <a:latin typeface="Trebuchet MS"/>
              <a:cs typeface="Trebuchet MS"/>
            </a:endParaRPr>
          </a:p>
          <a:p>
            <a:pPr marL="394970" indent="-2876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Cost</a:t>
            </a:r>
            <a:endParaRPr sz="1800" dirty="0">
              <a:latin typeface="Trebuchet MS"/>
              <a:cs typeface="Trebuchet MS"/>
            </a:endParaRPr>
          </a:p>
          <a:p>
            <a:pPr marL="394970" marR="1656714" indent="-2870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Schedule </a:t>
            </a:r>
            <a:r>
              <a:rPr sz="1800" spc="-60" dirty="0">
                <a:solidFill>
                  <a:srgbClr val="0D0D0D"/>
                </a:solidFill>
                <a:latin typeface="Trebuchet MS"/>
                <a:cs typeface="Trebuchet MS"/>
              </a:rPr>
              <a:t>and </a:t>
            </a:r>
            <a:r>
              <a:rPr sz="1800" spc="-110" dirty="0">
                <a:solidFill>
                  <a:srgbClr val="0D0D0D"/>
                </a:solidFill>
                <a:latin typeface="Trebuchet MS"/>
                <a:cs typeface="Trebuchet MS"/>
              </a:rPr>
              <a:t>flexibility  (dedicated, </a:t>
            </a: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dual </a:t>
            </a:r>
            <a:r>
              <a:rPr sz="1800" spc="-50" dirty="0">
                <a:solidFill>
                  <a:srgbClr val="0D0D0D"/>
                </a:solidFill>
                <a:latin typeface="Trebuchet MS"/>
                <a:cs typeface="Trebuchet MS"/>
              </a:rPr>
              <a:t>or</a:t>
            </a:r>
            <a:r>
              <a:rPr sz="1800" spc="-1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0D0D0D"/>
                </a:solidFill>
                <a:latin typeface="Trebuchet MS"/>
                <a:cs typeface="Trebuchet MS"/>
              </a:rPr>
              <a:t>rideshare?)</a:t>
            </a:r>
            <a:endParaRPr sz="1800" dirty="0">
              <a:latin typeface="Trebuchet MS"/>
              <a:cs typeface="Trebuchet MS"/>
            </a:endParaRPr>
          </a:p>
          <a:p>
            <a:pPr marL="394970" indent="-28765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Environmental </a:t>
            </a:r>
            <a:r>
              <a:rPr sz="1800" spc="-60" dirty="0">
                <a:solidFill>
                  <a:srgbClr val="0D0D0D"/>
                </a:solidFill>
                <a:latin typeface="Trebuchet MS"/>
                <a:cs typeface="Trebuchet MS"/>
              </a:rPr>
              <a:t>and </a:t>
            </a:r>
            <a:r>
              <a:rPr sz="1800" spc="-100" dirty="0">
                <a:solidFill>
                  <a:srgbClr val="0D0D0D"/>
                </a:solidFill>
                <a:latin typeface="Trebuchet MS"/>
                <a:cs typeface="Trebuchet MS"/>
              </a:rPr>
              <a:t>ethical</a:t>
            </a:r>
            <a:r>
              <a:rPr sz="1800" spc="-2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record</a:t>
            </a:r>
            <a:endParaRPr sz="1800" dirty="0">
              <a:latin typeface="Trebuchet MS"/>
              <a:cs typeface="Trebuchet MS"/>
            </a:endParaRPr>
          </a:p>
          <a:p>
            <a:pPr marL="394970" indent="-28765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r>
              <a:rPr sz="1800" spc="-105" dirty="0">
                <a:solidFill>
                  <a:srgbClr val="0D0D0D"/>
                </a:solidFill>
                <a:latin typeface="Trebuchet MS"/>
                <a:cs typeface="Trebuchet MS"/>
              </a:rPr>
              <a:t>Liability</a:t>
            </a:r>
            <a:r>
              <a:rPr sz="1800" spc="-12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commitments:</a:t>
            </a:r>
            <a:endParaRPr sz="1800" dirty="0">
              <a:latin typeface="Trebuchet MS"/>
              <a:cs typeface="Trebuchet MS"/>
            </a:endParaRPr>
          </a:p>
          <a:p>
            <a:pPr marL="852169" marR="673735" lvl="1" indent="-287020">
              <a:lnSpc>
                <a:spcPct val="100000"/>
              </a:lnSpc>
              <a:spcBef>
                <a:spcPts val="395"/>
              </a:spcBef>
              <a:buChar char="—"/>
              <a:tabLst>
                <a:tab pos="852805" algn="l"/>
              </a:tabLst>
            </a:pPr>
            <a:r>
              <a:rPr sz="1800" spc="-95" dirty="0">
                <a:solidFill>
                  <a:srgbClr val="0D0D0D"/>
                </a:solidFill>
                <a:latin typeface="Trebuchet MS"/>
                <a:cs typeface="Trebuchet MS"/>
              </a:rPr>
              <a:t>are </a:t>
            </a: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the </a:t>
            </a: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insurances </a:t>
            </a:r>
            <a:r>
              <a:rPr sz="1800" spc="-60" dirty="0">
                <a:solidFill>
                  <a:srgbClr val="0D0D0D"/>
                </a:solidFill>
                <a:latin typeface="Trebuchet MS"/>
                <a:cs typeface="Trebuchet MS"/>
              </a:rPr>
              <a:t>and </a:t>
            </a:r>
            <a:r>
              <a:rPr sz="1800" spc="-65" dirty="0">
                <a:solidFill>
                  <a:srgbClr val="0D0D0D"/>
                </a:solidFill>
                <a:latin typeface="Trebuchet MS"/>
                <a:cs typeface="Trebuchet MS"/>
              </a:rPr>
              <a:t>cross</a:t>
            </a:r>
            <a:r>
              <a:rPr sz="1800" spc="-3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waivers  </a:t>
            </a:r>
            <a:r>
              <a:rPr sz="1800" spc="-55" dirty="0">
                <a:solidFill>
                  <a:srgbClr val="0D0D0D"/>
                </a:solidFill>
                <a:latin typeface="Trebuchet MS"/>
                <a:cs typeface="Trebuchet MS"/>
              </a:rPr>
              <a:t>adequate?</a:t>
            </a:r>
            <a:endParaRPr sz="1800" dirty="0">
              <a:latin typeface="Trebuchet MS"/>
              <a:cs typeface="Trebuchet MS"/>
            </a:endParaRPr>
          </a:p>
          <a:p>
            <a:pPr marL="852169" lvl="1" indent="-287655">
              <a:lnSpc>
                <a:spcPct val="100000"/>
              </a:lnSpc>
              <a:spcBef>
                <a:spcPts val="409"/>
              </a:spcBef>
              <a:buChar char="—"/>
              <a:tabLst>
                <a:tab pos="852805" algn="l"/>
              </a:tabLst>
            </a:pPr>
            <a:r>
              <a:rPr sz="1800" spc="-40" dirty="0">
                <a:solidFill>
                  <a:srgbClr val="0D0D0D"/>
                </a:solidFill>
                <a:latin typeface="Trebuchet MS"/>
                <a:cs typeface="Trebuchet MS"/>
              </a:rPr>
              <a:t>Is </a:t>
            </a: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the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customer</a:t>
            </a:r>
            <a:r>
              <a:rPr sz="1800" spc="-3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0D0D0D"/>
                </a:solidFill>
                <a:latin typeface="Trebuchet MS"/>
                <a:cs typeface="Trebuchet MS"/>
              </a:rPr>
              <a:t>protected?</a:t>
            </a:r>
            <a:endParaRPr sz="1800" dirty="0">
              <a:latin typeface="Trebuchet MS"/>
              <a:cs typeface="Trebuchet MS"/>
            </a:endParaRPr>
          </a:p>
          <a:p>
            <a:pPr marL="852169" lvl="1" indent="-287655">
              <a:lnSpc>
                <a:spcPct val="100000"/>
              </a:lnSpc>
              <a:spcBef>
                <a:spcPts val="395"/>
              </a:spcBef>
              <a:buChar char="—"/>
              <a:tabLst>
                <a:tab pos="852805" algn="l"/>
              </a:tabLst>
            </a:pP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Are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launching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states</a:t>
            </a:r>
            <a:r>
              <a:rPr sz="1800" spc="-2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0D0D0D"/>
                </a:solidFill>
                <a:latin typeface="Trebuchet MS"/>
                <a:cs typeface="Trebuchet MS"/>
              </a:rPr>
              <a:t>protected?</a:t>
            </a:r>
            <a:endParaRPr sz="1800" dirty="0">
              <a:latin typeface="Trebuchet MS"/>
              <a:cs typeface="Trebuchet MS"/>
            </a:endParaRPr>
          </a:p>
          <a:p>
            <a:pPr marL="394970" indent="-28765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94335" algn="l"/>
                <a:tab pos="395605" algn="l"/>
              </a:tabLst>
            </a:pPr>
            <a:r>
              <a:rPr sz="1800" spc="-100" dirty="0">
                <a:solidFill>
                  <a:srgbClr val="0D0D0D"/>
                </a:solidFill>
                <a:latin typeface="Trebuchet MS"/>
                <a:cs typeface="Trebuchet MS"/>
              </a:rPr>
              <a:t>Termination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rights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for</a:t>
            </a:r>
            <a:r>
              <a:rPr sz="1800" spc="-229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0D0D0D"/>
                </a:solidFill>
                <a:latin typeface="Trebuchet MS"/>
                <a:cs typeface="Trebuchet MS"/>
              </a:rPr>
              <a:t>delay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00" y="1161414"/>
            <a:ext cx="4598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2EC6"/>
                </a:solidFill>
                <a:latin typeface="Carlito"/>
                <a:cs typeface="Carlito"/>
              </a:rPr>
              <a:t>What </a:t>
            </a:r>
            <a:r>
              <a:rPr sz="2000" b="1" dirty="0">
                <a:solidFill>
                  <a:srgbClr val="002EC6"/>
                </a:solidFill>
                <a:latin typeface="Carlito"/>
                <a:cs typeface="Carlito"/>
              </a:rPr>
              <a:t>do </a:t>
            </a:r>
            <a:r>
              <a:rPr sz="2000" b="1" spc="-5" dirty="0">
                <a:solidFill>
                  <a:srgbClr val="002EC6"/>
                </a:solidFill>
                <a:latin typeface="Carlito"/>
                <a:cs typeface="Carlito"/>
              </a:rPr>
              <a:t>savvy </a:t>
            </a:r>
            <a:r>
              <a:rPr sz="2000" b="1" dirty="0">
                <a:solidFill>
                  <a:srgbClr val="002EC6"/>
                </a:solidFill>
                <a:latin typeface="Carlito"/>
                <a:cs typeface="Carlito"/>
              </a:rPr>
              <a:t>launch </a:t>
            </a:r>
            <a:r>
              <a:rPr sz="2000" b="1" spc="-10" dirty="0">
                <a:solidFill>
                  <a:srgbClr val="002EC6"/>
                </a:solidFill>
                <a:latin typeface="Carlito"/>
                <a:cs typeface="Carlito"/>
              </a:rPr>
              <a:t>customers </a:t>
            </a:r>
            <a:r>
              <a:rPr sz="2000" b="1" dirty="0">
                <a:solidFill>
                  <a:srgbClr val="002EC6"/>
                </a:solidFill>
                <a:latin typeface="Carlito"/>
                <a:cs typeface="Carlito"/>
              </a:rPr>
              <a:t>look </a:t>
            </a:r>
            <a:r>
              <a:rPr sz="2000" b="1" spc="-15" dirty="0">
                <a:solidFill>
                  <a:srgbClr val="002EC6"/>
                </a:solidFill>
                <a:latin typeface="Carlito"/>
                <a:cs typeface="Carlito"/>
              </a:rPr>
              <a:t>for</a:t>
            </a:r>
            <a:r>
              <a:rPr sz="2000" b="1" spc="-45" dirty="0">
                <a:solidFill>
                  <a:srgbClr val="002EC6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2EC6"/>
                </a:solidFill>
                <a:latin typeface="Carlito"/>
                <a:cs typeface="Carlito"/>
              </a:rPr>
              <a:t>…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15455" y="1089660"/>
            <a:ext cx="5398008" cy="489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913" y="9822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913" y="60495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218" y="454228"/>
            <a:ext cx="697738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132D5"/>
                </a:solidFill>
                <a:latin typeface="Carlito"/>
                <a:cs typeface="Carlito"/>
              </a:rPr>
              <a:t>If </a:t>
            </a:r>
            <a:r>
              <a:rPr sz="2800" spc="-10" dirty="0">
                <a:solidFill>
                  <a:srgbClr val="0132D5"/>
                </a:solidFill>
                <a:latin typeface="Carlito"/>
                <a:cs typeface="Carlito"/>
              </a:rPr>
              <a:t>something </a:t>
            </a:r>
            <a:r>
              <a:rPr sz="2800" spc="-15" dirty="0">
                <a:solidFill>
                  <a:srgbClr val="0132D5"/>
                </a:solidFill>
                <a:latin typeface="Carlito"/>
                <a:cs typeface="Carlito"/>
              </a:rPr>
              <a:t>goes wrong… </a:t>
            </a:r>
            <a:r>
              <a:rPr sz="2800" dirty="0">
                <a:solidFill>
                  <a:srgbClr val="0132D5"/>
                </a:solidFill>
                <a:latin typeface="Carlito"/>
                <a:cs typeface="Carlito"/>
              </a:rPr>
              <a:t>who</a:t>
            </a:r>
            <a:r>
              <a:rPr sz="2800" spc="75" dirty="0">
                <a:solidFill>
                  <a:srgbClr val="0132D5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0132D5"/>
                </a:solidFill>
                <a:latin typeface="Carlito"/>
                <a:cs typeface="Carlito"/>
              </a:rPr>
              <a:t>pays?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59" y="1533144"/>
            <a:ext cx="4178935" cy="42551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2710" rIns="0" bIns="0" rtlCol="0">
            <a:spAutoFit/>
          </a:bodyPr>
          <a:lstStyle/>
          <a:p>
            <a:pPr marL="394335" indent="-287020" algn="just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94970" algn="l"/>
              </a:tabLst>
            </a:pP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Negligence </a:t>
            </a: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of </a:t>
            </a:r>
            <a:r>
              <a:rPr sz="1800" spc="-110" dirty="0">
                <a:solidFill>
                  <a:srgbClr val="0D0D0D"/>
                </a:solidFill>
                <a:latin typeface="Trebuchet MS"/>
                <a:cs typeface="Trebuchet MS"/>
              </a:rPr>
              <a:t>all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parties </a:t>
            </a:r>
            <a:r>
              <a:rPr sz="1800" spc="-65" dirty="0">
                <a:solidFill>
                  <a:srgbClr val="0D0D0D"/>
                </a:solidFill>
                <a:latin typeface="Trebuchet MS"/>
                <a:cs typeface="Trebuchet MS"/>
              </a:rPr>
              <a:t>is</a:t>
            </a:r>
            <a:r>
              <a:rPr sz="1800" spc="-30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0D0D0D"/>
                </a:solidFill>
                <a:latin typeface="Trebuchet MS"/>
                <a:cs typeface="Trebuchet MS"/>
              </a:rPr>
              <a:t>excluded</a:t>
            </a:r>
            <a:endParaRPr sz="1800">
              <a:latin typeface="Trebuchet MS"/>
              <a:cs typeface="Trebuchet MS"/>
            </a:endParaRPr>
          </a:p>
          <a:p>
            <a:pPr marL="394335" indent="-287020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94970" algn="l"/>
              </a:tabLst>
            </a:pP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Inter-party waivers </a:t>
            </a:r>
            <a:r>
              <a:rPr sz="1800" spc="-95" dirty="0">
                <a:solidFill>
                  <a:srgbClr val="0D0D0D"/>
                </a:solidFill>
                <a:latin typeface="Trebuchet MS"/>
                <a:cs typeface="Trebuchet MS"/>
              </a:rPr>
              <a:t>protect </a:t>
            </a: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the</a:t>
            </a:r>
            <a:r>
              <a:rPr sz="1800" spc="-27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parties</a:t>
            </a:r>
            <a:endParaRPr sz="1800">
              <a:latin typeface="Trebuchet MS"/>
              <a:cs typeface="Trebuchet MS"/>
            </a:endParaRPr>
          </a:p>
          <a:p>
            <a:pPr marL="394335" algn="just">
              <a:lnSpc>
                <a:spcPct val="100000"/>
              </a:lnSpc>
            </a:pP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from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each</a:t>
            </a:r>
            <a:r>
              <a:rPr sz="1800" spc="-19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other</a:t>
            </a:r>
            <a:endParaRPr sz="1800">
              <a:latin typeface="Trebuchet MS"/>
              <a:cs typeface="Trebuchet MS"/>
            </a:endParaRPr>
          </a:p>
          <a:p>
            <a:pPr marL="394335" marR="291465" indent="-287020" algn="just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94970" algn="l"/>
              </a:tabLst>
            </a:pP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Launch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providers </a:t>
            </a:r>
            <a:r>
              <a:rPr sz="1800" spc="-95" dirty="0">
                <a:solidFill>
                  <a:srgbClr val="0D0D0D"/>
                </a:solidFill>
                <a:latin typeface="Trebuchet MS"/>
                <a:cs typeface="Trebuchet MS"/>
              </a:rPr>
              <a:t>are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usually</a:t>
            </a:r>
            <a:r>
              <a:rPr sz="1800" spc="-2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required 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to purchase insurance to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cover</a:t>
            </a:r>
            <a:r>
              <a:rPr sz="1800" spc="-38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Trebuchet MS"/>
                <a:cs typeface="Trebuchet MS"/>
              </a:rPr>
              <a:t>losses  </a:t>
            </a: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of uninvolved</a:t>
            </a:r>
            <a:r>
              <a:rPr sz="1800" spc="-21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parties</a:t>
            </a:r>
            <a:endParaRPr sz="1800">
              <a:latin typeface="Trebuchet MS"/>
              <a:cs typeface="Trebuchet MS"/>
            </a:endParaRPr>
          </a:p>
          <a:p>
            <a:pPr marL="394335" marR="380365" indent="-28702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Over </a:t>
            </a:r>
            <a:r>
              <a:rPr sz="1800" spc="-60" dirty="0">
                <a:solidFill>
                  <a:srgbClr val="0D0D0D"/>
                </a:solidFill>
                <a:latin typeface="Trebuchet MS"/>
                <a:cs typeface="Trebuchet MS"/>
              </a:rPr>
              <a:t>and </a:t>
            </a: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above </a:t>
            </a: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the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insurance,</a:t>
            </a:r>
            <a:r>
              <a:rPr sz="1800" spc="-41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0D0D0D"/>
                </a:solidFill>
                <a:latin typeface="Trebuchet MS"/>
                <a:cs typeface="Trebuchet MS"/>
              </a:rPr>
              <a:t>some  </a:t>
            </a:r>
            <a:r>
              <a:rPr sz="1800" spc="-65" dirty="0">
                <a:solidFill>
                  <a:srgbClr val="0D0D0D"/>
                </a:solidFill>
                <a:latin typeface="Trebuchet MS"/>
                <a:cs typeface="Trebuchet MS"/>
              </a:rPr>
              <a:t>governments </a:t>
            </a:r>
            <a:r>
              <a:rPr sz="1800" spc="-114" dirty="0">
                <a:solidFill>
                  <a:srgbClr val="0D0D0D"/>
                </a:solidFill>
                <a:latin typeface="Trebuchet MS"/>
                <a:cs typeface="Trebuchet MS"/>
              </a:rPr>
              <a:t>(eg: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US, </a:t>
            </a:r>
            <a:r>
              <a:rPr sz="1800" spc="-100" dirty="0">
                <a:solidFill>
                  <a:srgbClr val="0D0D0D"/>
                </a:solidFill>
                <a:latin typeface="Trebuchet MS"/>
                <a:cs typeface="Trebuchet MS"/>
              </a:rPr>
              <a:t>France </a:t>
            </a:r>
            <a:r>
              <a:rPr sz="1800" spc="-60" dirty="0">
                <a:solidFill>
                  <a:srgbClr val="0D0D0D"/>
                </a:solidFill>
                <a:latin typeface="Trebuchet MS"/>
                <a:cs typeface="Trebuchet MS"/>
              </a:rPr>
              <a:t>and  </a:t>
            </a:r>
            <a:r>
              <a:rPr sz="1800" spc="-85" dirty="0">
                <a:solidFill>
                  <a:srgbClr val="0D0D0D"/>
                </a:solidFill>
                <a:latin typeface="Trebuchet MS"/>
                <a:cs typeface="Trebuchet MS"/>
              </a:rPr>
              <a:t>Russia), cover </a:t>
            </a:r>
            <a:r>
              <a:rPr sz="1800" spc="-55" dirty="0">
                <a:solidFill>
                  <a:srgbClr val="0D0D0D"/>
                </a:solidFill>
                <a:latin typeface="Trebuchet MS"/>
                <a:cs typeface="Trebuchet MS"/>
              </a:rPr>
              <a:t>losses </a:t>
            </a: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of uninvolved  </a:t>
            </a:r>
            <a:r>
              <a:rPr sz="1800" spc="-100" dirty="0">
                <a:solidFill>
                  <a:srgbClr val="0D0D0D"/>
                </a:solidFill>
                <a:latin typeface="Trebuchet MS"/>
                <a:cs typeface="Trebuchet MS"/>
              </a:rPr>
              <a:t>parties.</a:t>
            </a:r>
            <a:endParaRPr sz="1800">
              <a:latin typeface="Trebuchet MS"/>
              <a:cs typeface="Trebuchet MS"/>
            </a:endParaRPr>
          </a:p>
          <a:p>
            <a:pPr marL="394335" marR="581025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sz="1800" spc="-80" dirty="0">
                <a:solidFill>
                  <a:srgbClr val="0D0D0D"/>
                </a:solidFill>
                <a:latin typeface="Trebuchet MS"/>
                <a:cs typeface="Trebuchet MS"/>
              </a:rPr>
              <a:t>Australia covers the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balance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of  </a:t>
            </a:r>
            <a:r>
              <a:rPr sz="1800" spc="-10" dirty="0">
                <a:solidFill>
                  <a:srgbClr val="0D0D0D"/>
                </a:solidFill>
                <a:latin typeface="Carlito"/>
                <a:cs typeface="Carlito"/>
              </a:rPr>
              <a:t>uninvolved </a:t>
            </a:r>
            <a:r>
              <a:rPr sz="1800" spc="-5" dirty="0">
                <a:solidFill>
                  <a:srgbClr val="0D0D0D"/>
                </a:solidFill>
                <a:latin typeface="Carlito"/>
                <a:cs typeface="Carlito"/>
              </a:rPr>
              <a:t>party losses </a:t>
            </a:r>
            <a:r>
              <a:rPr sz="1800" dirty="0">
                <a:solidFill>
                  <a:srgbClr val="0D0D0D"/>
                </a:solidFill>
                <a:latin typeface="Carlito"/>
                <a:cs typeface="Carlito"/>
              </a:rPr>
              <a:t>… </a:t>
            </a:r>
            <a:r>
              <a:rPr sz="1800" spc="-5" dirty="0">
                <a:solidFill>
                  <a:srgbClr val="0D0D0D"/>
                </a:solidFill>
                <a:latin typeface="Carlito"/>
                <a:cs typeface="Carlito"/>
              </a:rPr>
              <a:t>but only  </a:t>
            </a:r>
            <a:r>
              <a:rPr sz="1800" spc="-55" dirty="0">
                <a:solidFill>
                  <a:srgbClr val="0D0D0D"/>
                </a:solidFill>
                <a:latin typeface="Trebuchet MS"/>
                <a:cs typeface="Trebuchet MS"/>
              </a:rPr>
              <a:t>losses </a:t>
            </a:r>
            <a:r>
              <a:rPr sz="1800" spc="-70" dirty="0">
                <a:solidFill>
                  <a:srgbClr val="0D0D0D"/>
                </a:solidFill>
                <a:latin typeface="Trebuchet MS"/>
                <a:cs typeface="Trebuchet MS"/>
              </a:rPr>
              <a:t>of</a:t>
            </a:r>
            <a:r>
              <a:rPr sz="1800" spc="-23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0D0D0D"/>
                </a:solidFill>
                <a:latin typeface="Trebuchet MS"/>
                <a:cs typeface="Trebuchet MS"/>
              </a:rPr>
              <a:t>Australians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00" y="1161414"/>
            <a:ext cx="3663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5" dirty="0">
                <a:solidFill>
                  <a:srgbClr val="002EC6"/>
                </a:solidFill>
                <a:latin typeface="Arial"/>
                <a:cs typeface="Arial"/>
              </a:rPr>
              <a:t>In </a:t>
            </a:r>
            <a:r>
              <a:rPr sz="2000" b="1" spc="-155" dirty="0">
                <a:solidFill>
                  <a:srgbClr val="002EC6"/>
                </a:solidFill>
                <a:latin typeface="Arial"/>
                <a:cs typeface="Arial"/>
              </a:rPr>
              <a:t>most </a:t>
            </a:r>
            <a:r>
              <a:rPr sz="2000" b="1" spc="-140" dirty="0">
                <a:solidFill>
                  <a:srgbClr val="002EC6"/>
                </a:solidFill>
                <a:latin typeface="Arial"/>
                <a:cs typeface="Arial"/>
              </a:rPr>
              <a:t>standard </a:t>
            </a:r>
            <a:r>
              <a:rPr sz="2000" b="1" spc="-155" dirty="0">
                <a:solidFill>
                  <a:srgbClr val="002EC6"/>
                </a:solidFill>
                <a:latin typeface="Arial"/>
                <a:cs typeface="Arial"/>
              </a:rPr>
              <a:t>launch</a:t>
            </a:r>
            <a:r>
              <a:rPr sz="2000" b="1" spc="-120" dirty="0">
                <a:solidFill>
                  <a:srgbClr val="002EC6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002EC6"/>
                </a:solidFill>
                <a:latin typeface="Arial"/>
                <a:cs typeface="Arial"/>
              </a:rPr>
              <a:t>contracts: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84420" y="1533144"/>
            <a:ext cx="2264664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2716" y="1533144"/>
            <a:ext cx="2264664" cy="3959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4247" y="1548764"/>
            <a:ext cx="2110740" cy="3943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913" y="9822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913" y="60495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219" y="454228"/>
            <a:ext cx="3137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70" dirty="0">
                <a:solidFill>
                  <a:srgbClr val="0132D5"/>
                </a:solidFill>
              </a:rPr>
              <a:t>Launching</a:t>
            </a:r>
            <a:r>
              <a:rPr sz="2800" spc="-200" dirty="0">
                <a:solidFill>
                  <a:srgbClr val="0132D5"/>
                </a:solidFill>
              </a:rPr>
              <a:t> </a:t>
            </a:r>
            <a:r>
              <a:rPr sz="2800" spc="-225" dirty="0">
                <a:solidFill>
                  <a:srgbClr val="0132D5"/>
                </a:solidFill>
              </a:rPr>
              <a:t>Spacecraft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41959" y="3489959"/>
            <a:ext cx="5814060" cy="21107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2075" rIns="0" bIns="0" rtlCol="0">
            <a:spAutoFit/>
          </a:bodyPr>
          <a:lstStyle/>
          <a:p>
            <a:pPr marL="394335" indent="-28702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sz="2000" spc="-15" dirty="0">
                <a:solidFill>
                  <a:srgbClr val="0D0D0D"/>
                </a:solidFill>
                <a:latin typeface="Carlito"/>
                <a:cs typeface="Carlito"/>
              </a:rPr>
              <a:t>…for </a:t>
            </a:r>
            <a:r>
              <a:rPr sz="2000" dirty="0">
                <a:solidFill>
                  <a:srgbClr val="0D0D0D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0D0D0D"/>
                </a:solidFill>
                <a:latin typeface="Carlito"/>
                <a:cs typeface="Carlito"/>
              </a:rPr>
              <a:t>lost satellite </a:t>
            </a:r>
            <a:r>
              <a:rPr sz="2000" dirty="0">
                <a:solidFill>
                  <a:srgbClr val="0D0D0D"/>
                </a:solidFill>
                <a:latin typeface="Carlito"/>
                <a:cs typeface="Carlito"/>
              </a:rPr>
              <a:t>and</a:t>
            </a:r>
            <a:r>
              <a:rPr sz="2000" spc="5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rlito"/>
                <a:cs typeface="Carlito"/>
              </a:rPr>
              <a:t>rocket?</a:t>
            </a:r>
            <a:endParaRPr sz="2000">
              <a:latin typeface="Carlito"/>
              <a:cs typeface="Carlito"/>
            </a:endParaRPr>
          </a:p>
          <a:p>
            <a:pPr marL="394335" indent="-2870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sz="2000" spc="-170" dirty="0">
                <a:solidFill>
                  <a:srgbClr val="0D0D0D"/>
                </a:solidFill>
                <a:latin typeface="Trebuchet MS"/>
                <a:cs typeface="Trebuchet MS"/>
              </a:rPr>
              <a:t>...for </a:t>
            </a:r>
            <a:r>
              <a:rPr sz="2000" spc="-60" dirty="0">
                <a:solidFill>
                  <a:srgbClr val="0D0D0D"/>
                </a:solidFill>
                <a:latin typeface="Trebuchet MS"/>
                <a:cs typeface="Trebuchet MS"/>
              </a:rPr>
              <a:t>business losses </a:t>
            </a:r>
            <a:r>
              <a:rPr sz="2000" spc="-75" dirty="0">
                <a:solidFill>
                  <a:srgbClr val="0D0D0D"/>
                </a:solidFill>
                <a:latin typeface="Trebuchet MS"/>
                <a:cs typeface="Trebuchet MS"/>
              </a:rPr>
              <a:t>of </a:t>
            </a: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the </a:t>
            </a:r>
            <a:r>
              <a:rPr sz="2000" spc="-114" dirty="0">
                <a:solidFill>
                  <a:srgbClr val="0D0D0D"/>
                </a:solidFill>
                <a:latin typeface="Trebuchet MS"/>
                <a:cs typeface="Trebuchet MS"/>
              </a:rPr>
              <a:t>satellite</a:t>
            </a:r>
            <a:r>
              <a:rPr sz="2000" spc="-42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Trebuchet MS"/>
                <a:cs typeface="Trebuchet MS"/>
              </a:rPr>
              <a:t>owner?</a:t>
            </a:r>
            <a:endParaRPr sz="2000">
              <a:latin typeface="Trebuchet MS"/>
              <a:cs typeface="Trebuchet MS"/>
            </a:endParaRPr>
          </a:p>
          <a:p>
            <a:pPr marL="394335" indent="-2870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sz="2000" spc="-15" dirty="0">
                <a:solidFill>
                  <a:srgbClr val="0D0D0D"/>
                </a:solidFill>
                <a:latin typeface="Carlito"/>
                <a:cs typeface="Carlito"/>
              </a:rPr>
              <a:t>…for </a:t>
            </a:r>
            <a:r>
              <a:rPr sz="2000" spc="-5" dirty="0">
                <a:solidFill>
                  <a:srgbClr val="0D0D0D"/>
                </a:solidFill>
                <a:latin typeface="Carlito"/>
                <a:cs typeface="Carlito"/>
              </a:rPr>
              <a:t>losses of third parties (if</a:t>
            </a:r>
            <a:r>
              <a:rPr sz="2000" spc="1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rlito"/>
                <a:cs typeface="Carlito"/>
              </a:rPr>
              <a:t>any)?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Carlito"/>
              <a:cs typeface="Carlito"/>
            </a:endParaRPr>
          </a:p>
          <a:p>
            <a:pPr marL="107950" marR="995680">
              <a:lnSpc>
                <a:spcPct val="100000"/>
              </a:lnSpc>
            </a:pP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If</a:t>
            </a:r>
            <a:r>
              <a:rPr sz="2000" spc="-16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the</a:t>
            </a:r>
            <a:r>
              <a:rPr sz="2000" spc="-15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D0D0D"/>
                </a:solidFill>
                <a:latin typeface="Trebuchet MS"/>
                <a:cs typeface="Trebuchet MS"/>
              </a:rPr>
              <a:t>accident</a:t>
            </a:r>
            <a:r>
              <a:rPr sz="2000" spc="-15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0D0D0D"/>
                </a:solidFill>
                <a:latin typeface="Trebuchet MS"/>
                <a:cs typeface="Trebuchet MS"/>
              </a:rPr>
              <a:t>had</a:t>
            </a:r>
            <a:r>
              <a:rPr sz="2000" spc="-17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D0D0D"/>
                </a:solidFill>
                <a:latin typeface="Trebuchet MS"/>
                <a:cs typeface="Trebuchet MS"/>
              </a:rPr>
              <a:t>been</a:t>
            </a:r>
            <a:r>
              <a:rPr sz="2000" spc="-15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D0D0D"/>
                </a:solidFill>
                <a:latin typeface="Trebuchet MS"/>
                <a:cs typeface="Trebuchet MS"/>
              </a:rPr>
              <a:t>caused</a:t>
            </a:r>
            <a:r>
              <a:rPr sz="2000" spc="-1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D0D0D"/>
                </a:solidFill>
                <a:latin typeface="Trebuchet MS"/>
                <a:cs typeface="Trebuchet MS"/>
              </a:rPr>
              <a:t>by</a:t>
            </a:r>
            <a:r>
              <a:rPr sz="2000" spc="-16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0D0D0D"/>
                </a:solidFill>
                <a:latin typeface="Trebuchet MS"/>
                <a:cs typeface="Trebuchet MS"/>
              </a:rPr>
              <a:t>one</a:t>
            </a:r>
            <a:r>
              <a:rPr sz="2000" spc="-1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D0D0D"/>
                </a:solidFill>
                <a:latin typeface="Trebuchet MS"/>
                <a:cs typeface="Trebuchet MS"/>
              </a:rPr>
              <a:t>of</a:t>
            </a:r>
            <a:r>
              <a:rPr sz="2000" spc="-1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the  </a:t>
            </a:r>
            <a:r>
              <a:rPr sz="2000" spc="-95" dirty="0">
                <a:solidFill>
                  <a:srgbClr val="0D0D0D"/>
                </a:solidFill>
                <a:latin typeface="Trebuchet MS"/>
                <a:cs typeface="Trebuchet MS"/>
              </a:rPr>
              <a:t>payloads,</a:t>
            </a:r>
            <a:r>
              <a:rPr sz="2000" spc="-1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0D0D0D"/>
                </a:solidFill>
                <a:latin typeface="Trebuchet MS"/>
                <a:cs typeface="Trebuchet MS"/>
              </a:rPr>
              <a:t>who</a:t>
            </a:r>
            <a:r>
              <a:rPr sz="2000" spc="-18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D0D0D"/>
                </a:solidFill>
                <a:latin typeface="Trebuchet MS"/>
                <a:cs typeface="Trebuchet MS"/>
              </a:rPr>
              <a:t>pays</a:t>
            </a:r>
            <a:r>
              <a:rPr sz="2000" spc="-1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for</a:t>
            </a:r>
            <a:r>
              <a:rPr sz="2000" spc="-17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the</a:t>
            </a:r>
            <a:r>
              <a:rPr sz="2000" spc="-1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D0D0D"/>
                </a:solidFill>
                <a:latin typeface="Trebuchet MS"/>
                <a:cs typeface="Trebuchet MS"/>
              </a:rPr>
              <a:t>other</a:t>
            </a:r>
            <a:r>
              <a:rPr sz="2000" spc="-16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D0D0D"/>
                </a:solidFill>
                <a:latin typeface="Trebuchet MS"/>
                <a:cs typeface="Trebuchet MS"/>
              </a:rPr>
              <a:t>payloads?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00" y="1161414"/>
            <a:ext cx="5219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2EC6"/>
                </a:solidFill>
                <a:latin typeface="Carlito"/>
                <a:cs typeface="Carlito"/>
              </a:rPr>
              <a:t>Example: </a:t>
            </a:r>
            <a:r>
              <a:rPr sz="2000" b="1" dirty="0">
                <a:solidFill>
                  <a:srgbClr val="002EC6"/>
                </a:solidFill>
                <a:latin typeface="Carlito"/>
                <a:cs typeface="Carlito"/>
              </a:rPr>
              <a:t>in this SpaceX </a:t>
            </a:r>
            <a:r>
              <a:rPr sz="2000" b="1" spc="-5" dirty="0">
                <a:solidFill>
                  <a:srgbClr val="002EC6"/>
                </a:solidFill>
                <a:latin typeface="Carlito"/>
                <a:cs typeface="Carlito"/>
              </a:rPr>
              <a:t>accident </a:t>
            </a:r>
            <a:r>
              <a:rPr sz="2000" b="1" dirty="0">
                <a:solidFill>
                  <a:srgbClr val="002EC6"/>
                </a:solidFill>
                <a:latin typeface="Carlito"/>
                <a:cs typeface="Carlito"/>
              </a:rPr>
              <a:t>during</a:t>
            </a:r>
            <a:r>
              <a:rPr sz="2000" b="1" spc="-75" dirty="0">
                <a:solidFill>
                  <a:srgbClr val="002EC6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2EC6"/>
                </a:solidFill>
                <a:latin typeface="Carlito"/>
                <a:cs typeface="Carlito"/>
              </a:rPr>
              <a:t>fuelling…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8130" y="1605661"/>
            <a:ext cx="1970151" cy="176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1131" y="1200911"/>
            <a:ext cx="4943856" cy="439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4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2722" y="106171"/>
            <a:ext cx="661527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75" dirty="0">
                <a:solidFill>
                  <a:srgbClr val="FFFFFF"/>
                </a:solidFill>
              </a:rPr>
              <a:t>Overarching Guiding</a:t>
            </a:r>
            <a:r>
              <a:rPr sz="3600" spc="-420" dirty="0">
                <a:solidFill>
                  <a:srgbClr val="FFFFFF"/>
                </a:solidFill>
              </a:rPr>
              <a:t> </a:t>
            </a:r>
            <a:r>
              <a:rPr sz="3600" spc="-365" dirty="0">
                <a:solidFill>
                  <a:srgbClr val="FFFFFF"/>
                </a:solidFill>
              </a:rPr>
              <a:t>Principles:</a:t>
            </a:r>
            <a:endParaRPr sz="3600" dirty="0"/>
          </a:p>
        </p:txBody>
      </p:sp>
      <p:sp>
        <p:nvSpPr>
          <p:cNvPr id="9" name="object 9"/>
          <p:cNvSpPr txBox="1"/>
          <p:nvPr/>
        </p:nvSpPr>
        <p:spPr>
          <a:xfrm>
            <a:off x="11781281" y="6585610"/>
            <a:ext cx="129539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250" y="916304"/>
            <a:ext cx="58445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60" dirty="0">
                <a:solidFill>
                  <a:srgbClr val="FFCC08"/>
                </a:solidFill>
                <a:latin typeface="Arial"/>
                <a:cs typeface="Arial"/>
              </a:rPr>
              <a:t>Future </a:t>
            </a:r>
            <a:r>
              <a:rPr sz="2400" b="1" spc="-175" dirty="0">
                <a:solidFill>
                  <a:srgbClr val="FFCC08"/>
                </a:solidFill>
                <a:latin typeface="Arial"/>
                <a:cs typeface="Arial"/>
              </a:rPr>
              <a:t>Regulatory </a:t>
            </a:r>
            <a:r>
              <a:rPr sz="2400" b="1" spc="-190" dirty="0">
                <a:solidFill>
                  <a:srgbClr val="FFCC08"/>
                </a:solidFill>
                <a:latin typeface="Arial"/>
                <a:cs typeface="Arial"/>
              </a:rPr>
              <a:t>Frameworks </a:t>
            </a:r>
            <a:r>
              <a:rPr sz="2400" b="1" spc="-114" dirty="0">
                <a:solidFill>
                  <a:srgbClr val="FFCC08"/>
                </a:solidFill>
                <a:latin typeface="Arial"/>
                <a:cs typeface="Arial"/>
              </a:rPr>
              <a:t>for </a:t>
            </a:r>
            <a:r>
              <a:rPr sz="2400" b="1" spc="-175" dirty="0">
                <a:solidFill>
                  <a:srgbClr val="FFCC08"/>
                </a:solidFill>
                <a:latin typeface="Arial"/>
                <a:cs typeface="Arial"/>
              </a:rPr>
              <a:t>Developing  </a:t>
            </a:r>
            <a:r>
              <a:rPr sz="2400" b="1" spc="-195" dirty="0">
                <a:solidFill>
                  <a:srgbClr val="FFCC08"/>
                </a:solidFill>
                <a:latin typeface="Arial"/>
                <a:cs typeface="Arial"/>
              </a:rPr>
              <a:t>Commercial</a:t>
            </a:r>
            <a:r>
              <a:rPr sz="2400" b="1" spc="-160" dirty="0">
                <a:solidFill>
                  <a:srgbClr val="FFCC08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FFCC08"/>
                </a:solidFill>
                <a:latin typeface="Arial"/>
                <a:cs typeface="Arial"/>
              </a:rPr>
              <a:t>Technology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2648" y="356615"/>
            <a:ext cx="8669020" cy="5417820"/>
            <a:chOff x="612648" y="356615"/>
            <a:chExt cx="8669020" cy="5417820"/>
          </a:xfrm>
        </p:grpSpPr>
        <p:sp>
          <p:nvSpPr>
            <p:cNvPr id="12" name="object 12"/>
            <p:cNvSpPr/>
            <p:nvPr/>
          </p:nvSpPr>
          <p:spPr>
            <a:xfrm>
              <a:off x="612648" y="356615"/>
              <a:ext cx="8669020" cy="5417820"/>
            </a:xfrm>
            <a:custGeom>
              <a:avLst/>
              <a:gdLst/>
              <a:ahLst/>
              <a:cxnLst/>
              <a:rect l="l" t="t" r="r" b="b"/>
              <a:pathLst>
                <a:path w="8669020" h="5417820">
                  <a:moveTo>
                    <a:pt x="7237730" y="0"/>
                  </a:moveTo>
                  <a:lnTo>
                    <a:pt x="7314057" y="677291"/>
                  </a:lnTo>
                  <a:lnTo>
                    <a:pt x="7189016" y="701718"/>
                  </a:lnTo>
                  <a:lnTo>
                    <a:pt x="7064988" y="726714"/>
                  </a:lnTo>
                  <a:lnTo>
                    <a:pt x="6941972" y="752277"/>
                  </a:lnTo>
                  <a:lnTo>
                    <a:pt x="6819968" y="778409"/>
                  </a:lnTo>
                  <a:lnTo>
                    <a:pt x="6698976" y="805109"/>
                  </a:lnTo>
                  <a:lnTo>
                    <a:pt x="6578997" y="832377"/>
                  </a:lnTo>
                  <a:lnTo>
                    <a:pt x="6460030" y="860213"/>
                  </a:lnTo>
                  <a:lnTo>
                    <a:pt x="6342075" y="888617"/>
                  </a:lnTo>
                  <a:lnTo>
                    <a:pt x="6225132" y="917589"/>
                  </a:lnTo>
                  <a:lnTo>
                    <a:pt x="6109201" y="947129"/>
                  </a:lnTo>
                  <a:lnTo>
                    <a:pt x="5994283" y="977237"/>
                  </a:lnTo>
                  <a:lnTo>
                    <a:pt x="5880377" y="1007913"/>
                  </a:lnTo>
                  <a:lnTo>
                    <a:pt x="5767483" y="1039157"/>
                  </a:lnTo>
                  <a:lnTo>
                    <a:pt x="5655602" y="1070969"/>
                  </a:lnTo>
                  <a:lnTo>
                    <a:pt x="5544732" y="1103349"/>
                  </a:lnTo>
                  <a:lnTo>
                    <a:pt x="5434875" y="1136298"/>
                  </a:lnTo>
                  <a:lnTo>
                    <a:pt x="5326030" y="1169814"/>
                  </a:lnTo>
                  <a:lnTo>
                    <a:pt x="5218197" y="1203898"/>
                  </a:lnTo>
                  <a:lnTo>
                    <a:pt x="5111377" y="1238551"/>
                  </a:lnTo>
                  <a:lnTo>
                    <a:pt x="5005568" y="1273772"/>
                  </a:lnTo>
                  <a:lnTo>
                    <a:pt x="4900772" y="1309560"/>
                  </a:lnTo>
                  <a:lnTo>
                    <a:pt x="4796989" y="1345917"/>
                  </a:lnTo>
                  <a:lnTo>
                    <a:pt x="4694217" y="1382842"/>
                  </a:lnTo>
                  <a:lnTo>
                    <a:pt x="4592458" y="1420334"/>
                  </a:lnTo>
                  <a:lnTo>
                    <a:pt x="4491710" y="1458395"/>
                  </a:lnTo>
                  <a:lnTo>
                    <a:pt x="4391975" y="1497024"/>
                  </a:lnTo>
                  <a:lnTo>
                    <a:pt x="4293253" y="1536221"/>
                  </a:lnTo>
                  <a:lnTo>
                    <a:pt x="4195542" y="1575986"/>
                  </a:lnTo>
                  <a:lnTo>
                    <a:pt x="4098844" y="1616319"/>
                  </a:lnTo>
                  <a:lnTo>
                    <a:pt x="4003158" y="1657221"/>
                  </a:lnTo>
                  <a:lnTo>
                    <a:pt x="3908484" y="1698690"/>
                  </a:lnTo>
                  <a:lnTo>
                    <a:pt x="3814822" y="1740727"/>
                  </a:lnTo>
                  <a:lnTo>
                    <a:pt x="3722173" y="1783332"/>
                  </a:lnTo>
                  <a:lnTo>
                    <a:pt x="3630536" y="1826506"/>
                  </a:lnTo>
                  <a:lnTo>
                    <a:pt x="3539911" y="1870248"/>
                  </a:lnTo>
                  <a:lnTo>
                    <a:pt x="3450298" y="1914557"/>
                  </a:lnTo>
                  <a:lnTo>
                    <a:pt x="3361698" y="1959435"/>
                  </a:lnTo>
                  <a:lnTo>
                    <a:pt x="3274109" y="2004881"/>
                  </a:lnTo>
                  <a:lnTo>
                    <a:pt x="3187533" y="2050894"/>
                  </a:lnTo>
                  <a:lnTo>
                    <a:pt x="3101970" y="2097476"/>
                  </a:lnTo>
                  <a:lnTo>
                    <a:pt x="3017418" y="2144626"/>
                  </a:lnTo>
                  <a:lnTo>
                    <a:pt x="2933879" y="2192344"/>
                  </a:lnTo>
                  <a:lnTo>
                    <a:pt x="2851351" y="2240631"/>
                  </a:lnTo>
                  <a:lnTo>
                    <a:pt x="2769837" y="2289485"/>
                  </a:lnTo>
                  <a:lnTo>
                    <a:pt x="2689334" y="2338907"/>
                  </a:lnTo>
                  <a:lnTo>
                    <a:pt x="2649462" y="2363831"/>
                  </a:lnTo>
                  <a:lnTo>
                    <a:pt x="2609843" y="2388898"/>
                  </a:lnTo>
                  <a:lnTo>
                    <a:pt x="2570478" y="2414106"/>
                  </a:lnTo>
                  <a:lnTo>
                    <a:pt x="2531365" y="2439456"/>
                  </a:lnTo>
                  <a:lnTo>
                    <a:pt x="2492506" y="2464948"/>
                  </a:lnTo>
                  <a:lnTo>
                    <a:pt x="2453899" y="2490583"/>
                  </a:lnTo>
                  <a:lnTo>
                    <a:pt x="2415546" y="2516359"/>
                  </a:lnTo>
                  <a:lnTo>
                    <a:pt x="2377445" y="2542277"/>
                  </a:lnTo>
                  <a:lnTo>
                    <a:pt x="2339598" y="2568338"/>
                  </a:lnTo>
                  <a:lnTo>
                    <a:pt x="2302004" y="2594540"/>
                  </a:lnTo>
                  <a:lnTo>
                    <a:pt x="2264662" y="2620884"/>
                  </a:lnTo>
                  <a:lnTo>
                    <a:pt x="2227574" y="2647371"/>
                  </a:lnTo>
                  <a:lnTo>
                    <a:pt x="2190739" y="2673999"/>
                  </a:lnTo>
                  <a:lnTo>
                    <a:pt x="2154157" y="2700770"/>
                  </a:lnTo>
                  <a:lnTo>
                    <a:pt x="2117828" y="2727682"/>
                  </a:lnTo>
                  <a:lnTo>
                    <a:pt x="2081752" y="2754737"/>
                  </a:lnTo>
                  <a:lnTo>
                    <a:pt x="2045929" y="2781933"/>
                  </a:lnTo>
                  <a:lnTo>
                    <a:pt x="2010359" y="2809272"/>
                  </a:lnTo>
                  <a:lnTo>
                    <a:pt x="1975043" y="2836752"/>
                  </a:lnTo>
                  <a:lnTo>
                    <a:pt x="1939979" y="2864375"/>
                  </a:lnTo>
                  <a:lnTo>
                    <a:pt x="1905168" y="2892140"/>
                  </a:lnTo>
                  <a:lnTo>
                    <a:pt x="1870611" y="2920046"/>
                  </a:lnTo>
                  <a:lnTo>
                    <a:pt x="1836306" y="2948095"/>
                  </a:lnTo>
                  <a:lnTo>
                    <a:pt x="1802255" y="2976286"/>
                  </a:lnTo>
                  <a:lnTo>
                    <a:pt x="1768456" y="3004618"/>
                  </a:lnTo>
                  <a:lnTo>
                    <a:pt x="1734911" y="3033093"/>
                  </a:lnTo>
                  <a:lnTo>
                    <a:pt x="1701619" y="3061710"/>
                  </a:lnTo>
                  <a:lnTo>
                    <a:pt x="1668579" y="3090469"/>
                  </a:lnTo>
                  <a:lnTo>
                    <a:pt x="1635793" y="3119369"/>
                  </a:lnTo>
                  <a:lnTo>
                    <a:pt x="1603260" y="3148412"/>
                  </a:lnTo>
                  <a:lnTo>
                    <a:pt x="1570980" y="3177597"/>
                  </a:lnTo>
                  <a:lnTo>
                    <a:pt x="1538953" y="3206924"/>
                  </a:lnTo>
                  <a:lnTo>
                    <a:pt x="1507179" y="3236393"/>
                  </a:lnTo>
                  <a:lnTo>
                    <a:pt x="1475658" y="3266004"/>
                  </a:lnTo>
                  <a:lnTo>
                    <a:pt x="1444390" y="3295757"/>
                  </a:lnTo>
                  <a:lnTo>
                    <a:pt x="1413375" y="3325652"/>
                  </a:lnTo>
                  <a:lnTo>
                    <a:pt x="1382613" y="3355689"/>
                  </a:lnTo>
                  <a:lnTo>
                    <a:pt x="1352105" y="3385868"/>
                  </a:lnTo>
                  <a:lnTo>
                    <a:pt x="1321849" y="3416189"/>
                  </a:lnTo>
                  <a:lnTo>
                    <a:pt x="1291846" y="3446652"/>
                  </a:lnTo>
                  <a:lnTo>
                    <a:pt x="1262097" y="3477257"/>
                  </a:lnTo>
                  <a:lnTo>
                    <a:pt x="1232600" y="3508004"/>
                  </a:lnTo>
                  <a:lnTo>
                    <a:pt x="1203357" y="3538893"/>
                  </a:lnTo>
                  <a:lnTo>
                    <a:pt x="1174367" y="3569925"/>
                  </a:lnTo>
                  <a:lnTo>
                    <a:pt x="1145629" y="3601098"/>
                  </a:lnTo>
                  <a:lnTo>
                    <a:pt x="1117145" y="3632413"/>
                  </a:lnTo>
                  <a:lnTo>
                    <a:pt x="1088914" y="3663870"/>
                  </a:lnTo>
                  <a:lnTo>
                    <a:pt x="1060936" y="3695470"/>
                  </a:lnTo>
                  <a:lnTo>
                    <a:pt x="1033211" y="3727211"/>
                  </a:lnTo>
                  <a:lnTo>
                    <a:pt x="1005739" y="3759094"/>
                  </a:lnTo>
                  <a:lnTo>
                    <a:pt x="978520" y="3791120"/>
                  </a:lnTo>
                  <a:lnTo>
                    <a:pt x="951554" y="3823287"/>
                  </a:lnTo>
                  <a:lnTo>
                    <a:pt x="924841" y="3855597"/>
                  </a:lnTo>
                  <a:lnTo>
                    <a:pt x="898381" y="3888048"/>
                  </a:lnTo>
                  <a:lnTo>
                    <a:pt x="872174" y="3920641"/>
                  </a:lnTo>
                  <a:lnTo>
                    <a:pt x="846220" y="3953377"/>
                  </a:lnTo>
                  <a:lnTo>
                    <a:pt x="820520" y="3986255"/>
                  </a:lnTo>
                  <a:lnTo>
                    <a:pt x="795072" y="4019274"/>
                  </a:lnTo>
                  <a:lnTo>
                    <a:pt x="769878" y="4052436"/>
                  </a:lnTo>
                  <a:lnTo>
                    <a:pt x="744936" y="4085739"/>
                  </a:lnTo>
                  <a:lnTo>
                    <a:pt x="720248" y="4119185"/>
                  </a:lnTo>
                  <a:lnTo>
                    <a:pt x="695812" y="4152773"/>
                  </a:lnTo>
                  <a:lnTo>
                    <a:pt x="671630" y="4186502"/>
                  </a:lnTo>
                  <a:lnTo>
                    <a:pt x="647701" y="4220374"/>
                  </a:lnTo>
                  <a:lnTo>
                    <a:pt x="624025" y="4254388"/>
                  </a:lnTo>
                  <a:lnTo>
                    <a:pt x="600601" y="4288544"/>
                  </a:lnTo>
                  <a:lnTo>
                    <a:pt x="577431" y="4322841"/>
                  </a:lnTo>
                  <a:lnTo>
                    <a:pt x="554514" y="4357281"/>
                  </a:lnTo>
                  <a:lnTo>
                    <a:pt x="531850" y="4391863"/>
                  </a:lnTo>
                  <a:lnTo>
                    <a:pt x="509439" y="4426587"/>
                  </a:lnTo>
                  <a:lnTo>
                    <a:pt x="487282" y="4461453"/>
                  </a:lnTo>
                  <a:lnTo>
                    <a:pt x="465377" y="4496461"/>
                  </a:lnTo>
                  <a:lnTo>
                    <a:pt x="443725" y="4531611"/>
                  </a:lnTo>
                  <a:lnTo>
                    <a:pt x="422326" y="4566903"/>
                  </a:lnTo>
                  <a:lnTo>
                    <a:pt x="401181" y="4602337"/>
                  </a:lnTo>
                  <a:lnTo>
                    <a:pt x="380288" y="4637913"/>
                  </a:lnTo>
                  <a:lnTo>
                    <a:pt x="359649" y="4673631"/>
                  </a:lnTo>
                  <a:lnTo>
                    <a:pt x="339262" y="4709491"/>
                  </a:lnTo>
                  <a:lnTo>
                    <a:pt x="319129" y="4745493"/>
                  </a:lnTo>
                  <a:lnTo>
                    <a:pt x="299248" y="4781638"/>
                  </a:lnTo>
                  <a:lnTo>
                    <a:pt x="279621" y="4817924"/>
                  </a:lnTo>
                  <a:lnTo>
                    <a:pt x="260247" y="4854352"/>
                  </a:lnTo>
                  <a:lnTo>
                    <a:pt x="241125" y="4890922"/>
                  </a:lnTo>
                  <a:lnTo>
                    <a:pt x="222257" y="4927635"/>
                  </a:lnTo>
                  <a:lnTo>
                    <a:pt x="203642" y="4964489"/>
                  </a:lnTo>
                  <a:lnTo>
                    <a:pt x="185280" y="5001485"/>
                  </a:lnTo>
                  <a:lnTo>
                    <a:pt x="167171" y="5038624"/>
                  </a:lnTo>
                  <a:lnTo>
                    <a:pt x="149315" y="5075904"/>
                  </a:lnTo>
                  <a:lnTo>
                    <a:pt x="131712" y="5113327"/>
                  </a:lnTo>
                  <a:lnTo>
                    <a:pt x="114363" y="5150891"/>
                  </a:lnTo>
                  <a:lnTo>
                    <a:pt x="97266" y="5188598"/>
                  </a:lnTo>
                  <a:lnTo>
                    <a:pt x="80422" y="5226446"/>
                  </a:lnTo>
                  <a:lnTo>
                    <a:pt x="63832" y="5264437"/>
                  </a:lnTo>
                  <a:lnTo>
                    <a:pt x="47494" y="5302569"/>
                  </a:lnTo>
                  <a:lnTo>
                    <a:pt x="31409" y="5340844"/>
                  </a:lnTo>
                  <a:lnTo>
                    <a:pt x="15578" y="5379261"/>
                  </a:lnTo>
                  <a:lnTo>
                    <a:pt x="0" y="5417820"/>
                  </a:lnTo>
                  <a:lnTo>
                    <a:pt x="25453" y="5383581"/>
                  </a:lnTo>
                  <a:lnTo>
                    <a:pt x="51121" y="5349512"/>
                  </a:lnTo>
                  <a:lnTo>
                    <a:pt x="77003" y="5315614"/>
                  </a:lnTo>
                  <a:lnTo>
                    <a:pt x="103100" y="5281885"/>
                  </a:lnTo>
                  <a:lnTo>
                    <a:pt x="129410" y="5248326"/>
                  </a:lnTo>
                  <a:lnTo>
                    <a:pt x="155935" y="5214936"/>
                  </a:lnTo>
                  <a:lnTo>
                    <a:pt x="182675" y="5181717"/>
                  </a:lnTo>
                  <a:lnTo>
                    <a:pt x="209628" y="5148667"/>
                  </a:lnTo>
                  <a:lnTo>
                    <a:pt x="236796" y="5115788"/>
                  </a:lnTo>
                  <a:lnTo>
                    <a:pt x="264178" y="5083078"/>
                  </a:lnTo>
                  <a:lnTo>
                    <a:pt x="291774" y="5050538"/>
                  </a:lnTo>
                  <a:lnTo>
                    <a:pt x="319584" y="5018168"/>
                  </a:lnTo>
                  <a:lnTo>
                    <a:pt x="347609" y="4985968"/>
                  </a:lnTo>
                  <a:lnTo>
                    <a:pt x="375848" y="4953937"/>
                  </a:lnTo>
                  <a:lnTo>
                    <a:pt x="404302" y="4922077"/>
                  </a:lnTo>
                  <a:lnTo>
                    <a:pt x="432969" y="4890386"/>
                  </a:lnTo>
                  <a:lnTo>
                    <a:pt x="461851" y="4858865"/>
                  </a:lnTo>
                  <a:lnTo>
                    <a:pt x="490947" y="4827514"/>
                  </a:lnTo>
                  <a:lnTo>
                    <a:pt x="520257" y="4796333"/>
                  </a:lnTo>
                  <a:lnTo>
                    <a:pt x="549782" y="4765322"/>
                  </a:lnTo>
                  <a:lnTo>
                    <a:pt x="579521" y="4734480"/>
                  </a:lnTo>
                  <a:lnTo>
                    <a:pt x="609474" y="4703809"/>
                  </a:lnTo>
                  <a:lnTo>
                    <a:pt x="639641" y="4673307"/>
                  </a:lnTo>
                  <a:lnTo>
                    <a:pt x="670023" y="4642975"/>
                  </a:lnTo>
                  <a:lnTo>
                    <a:pt x="700618" y="4612813"/>
                  </a:lnTo>
                  <a:lnTo>
                    <a:pt x="731428" y="4582821"/>
                  </a:lnTo>
                  <a:lnTo>
                    <a:pt x="762453" y="4552999"/>
                  </a:lnTo>
                  <a:lnTo>
                    <a:pt x="793691" y="4523346"/>
                  </a:lnTo>
                  <a:lnTo>
                    <a:pt x="825144" y="4493863"/>
                  </a:lnTo>
                  <a:lnTo>
                    <a:pt x="856811" y="4464551"/>
                  </a:lnTo>
                  <a:lnTo>
                    <a:pt x="888693" y="4435408"/>
                  </a:lnTo>
                  <a:lnTo>
                    <a:pt x="920788" y="4406435"/>
                  </a:lnTo>
                  <a:lnTo>
                    <a:pt x="953098" y="4377631"/>
                  </a:lnTo>
                  <a:lnTo>
                    <a:pt x="985622" y="4348998"/>
                  </a:lnTo>
                  <a:lnTo>
                    <a:pt x="1018361" y="4320535"/>
                  </a:lnTo>
                  <a:lnTo>
                    <a:pt x="1051313" y="4292241"/>
                  </a:lnTo>
                  <a:lnTo>
                    <a:pt x="1084480" y="4264117"/>
                  </a:lnTo>
                  <a:lnTo>
                    <a:pt x="1117862" y="4236163"/>
                  </a:lnTo>
                  <a:lnTo>
                    <a:pt x="1151457" y="4208379"/>
                  </a:lnTo>
                  <a:lnTo>
                    <a:pt x="1185267" y="4180765"/>
                  </a:lnTo>
                  <a:lnTo>
                    <a:pt x="1219290" y="4153320"/>
                  </a:lnTo>
                  <a:lnTo>
                    <a:pt x="1253529" y="4126046"/>
                  </a:lnTo>
                  <a:lnTo>
                    <a:pt x="1287981" y="4098941"/>
                  </a:lnTo>
                  <a:lnTo>
                    <a:pt x="1322648" y="4072006"/>
                  </a:lnTo>
                  <a:lnTo>
                    <a:pt x="1357529" y="4045241"/>
                  </a:lnTo>
                  <a:lnTo>
                    <a:pt x="1392624" y="4018646"/>
                  </a:lnTo>
                  <a:lnTo>
                    <a:pt x="1427933" y="3992220"/>
                  </a:lnTo>
                  <a:lnTo>
                    <a:pt x="1463457" y="3965965"/>
                  </a:lnTo>
                  <a:lnTo>
                    <a:pt x="1499195" y="3939879"/>
                  </a:lnTo>
                  <a:lnTo>
                    <a:pt x="1535147" y="3913963"/>
                  </a:lnTo>
                  <a:lnTo>
                    <a:pt x="1571314" y="3888217"/>
                  </a:lnTo>
                  <a:lnTo>
                    <a:pt x="1607694" y="3862641"/>
                  </a:lnTo>
                  <a:lnTo>
                    <a:pt x="1644289" y="3837235"/>
                  </a:lnTo>
                  <a:lnTo>
                    <a:pt x="1681098" y="3811999"/>
                  </a:lnTo>
                  <a:lnTo>
                    <a:pt x="1718122" y="3786932"/>
                  </a:lnTo>
                  <a:lnTo>
                    <a:pt x="1755360" y="3762035"/>
                  </a:lnTo>
                  <a:lnTo>
                    <a:pt x="1792811" y="3737308"/>
                  </a:lnTo>
                  <a:lnTo>
                    <a:pt x="1830478" y="3712751"/>
                  </a:lnTo>
                  <a:lnTo>
                    <a:pt x="1868358" y="3688364"/>
                  </a:lnTo>
                  <a:lnTo>
                    <a:pt x="1906453" y="3664147"/>
                  </a:lnTo>
                  <a:lnTo>
                    <a:pt x="1944762" y="3640099"/>
                  </a:lnTo>
                  <a:lnTo>
                    <a:pt x="1983285" y="3616222"/>
                  </a:lnTo>
                  <a:lnTo>
                    <a:pt x="2022022" y="3592514"/>
                  </a:lnTo>
                  <a:lnTo>
                    <a:pt x="2060974" y="3568976"/>
                  </a:lnTo>
                  <a:lnTo>
                    <a:pt x="2100140" y="3545608"/>
                  </a:lnTo>
                  <a:lnTo>
                    <a:pt x="2139520" y="3522410"/>
                  </a:lnTo>
                  <a:lnTo>
                    <a:pt x="2179115" y="3499381"/>
                  </a:lnTo>
                  <a:lnTo>
                    <a:pt x="2258946" y="3453834"/>
                  </a:lnTo>
                  <a:lnTo>
                    <a:pt x="2339635" y="3408966"/>
                  </a:lnTo>
                  <a:lnTo>
                    <a:pt x="2421181" y="3364777"/>
                  </a:lnTo>
                  <a:lnTo>
                    <a:pt x="2503583" y="3321268"/>
                  </a:lnTo>
                  <a:lnTo>
                    <a:pt x="2586843" y="3278438"/>
                  </a:lnTo>
                  <a:lnTo>
                    <a:pt x="2670960" y="3236288"/>
                  </a:lnTo>
                  <a:lnTo>
                    <a:pt x="2755933" y="3194817"/>
                  </a:lnTo>
                  <a:lnTo>
                    <a:pt x="2841764" y="3154025"/>
                  </a:lnTo>
                  <a:lnTo>
                    <a:pt x="2928451" y="3113913"/>
                  </a:lnTo>
                  <a:lnTo>
                    <a:pt x="3015996" y="3074480"/>
                  </a:lnTo>
                  <a:lnTo>
                    <a:pt x="3104397" y="3035726"/>
                  </a:lnTo>
                  <a:lnTo>
                    <a:pt x="3193656" y="2997652"/>
                  </a:lnTo>
                  <a:lnTo>
                    <a:pt x="3283772" y="2960257"/>
                  </a:lnTo>
                  <a:lnTo>
                    <a:pt x="3374744" y="2923541"/>
                  </a:lnTo>
                  <a:lnTo>
                    <a:pt x="3466574" y="2887505"/>
                  </a:lnTo>
                  <a:lnTo>
                    <a:pt x="3559260" y="2852148"/>
                  </a:lnTo>
                  <a:lnTo>
                    <a:pt x="3652803" y="2817471"/>
                  </a:lnTo>
                  <a:lnTo>
                    <a:pt x="3747204" y="2783473"/>
                  </a:lnTo>
                  <a:lnTo>
                    <a:pt x="3842461" y="2750154"/>
                  </a:lnTo>
                  <a:lnTo>
                    <a:pt x="3938576" y="2717515"/>
                  </a:lnTo>
                  <a:lnTo>
                    <a:pt x="4035547" y="2685554"/>
                  </a:lnTo>
                  <a:lnTo>
                    <a:pt x="4133375" y="2654274"/>
                  </a:lnTo>
                  <a:lnTo>
                    <a:pt x="4232061" y="2623672"/>
                  </a:lnTo>
                  <a:lnTo>
                    <a:pt x="4331603" y="2593750"/>
                  </a:lnTo>
                  <a:lnTo>
                    <a:pt x="4432002" y="2564508"/>
                  </a:lnTo>
                  <a:lnTo>
                    <a:pt x="4533258" y="2535945"/>
                  </a:lnTo>
                  <a:lnTo>
                    <a:pt x="4635371" y="2508061"/>
                  </a:lnTo>
                  <a:lnTo>
                    <a:pt x="4738341" y="2480856"/>
                  </a:lnTo>
                  <a:lnTo>
                    <a:pt x="4842169" y="2454331"/>
                  </a:lnTo>
                  <a:lnTo>
                    <a:pt x="4946853" y="2428485"/>
                  </a:lnTo>
                  <a:lnTo>
                    <a:pt x="5052394" y="2403318"/>
                  </a:lnTo>
                  <a:lnTo>
                    <a:pt x="5158792" y="2378831"/>
                  </a:lnTo>
                  <a:lnTo>
                    <a:pt x="5266046" y="2355023"/>
                  </a:lnTo>
                  <a:lnTo>
                    <a:pt x="5374158" y="2331894"/>
                  </a:lnTo>
                  <a:lnTo>
                    <a:pt x="5483127" y="2309445"/>
                  </a:lnTo>
                  <a:lnTo>
                    <a:pt x="5592953" y="2287675"/>
                  </a:lnTo>
                  <a:lnTo>
                    <a:pt x="5703636" y="2266585"/>
                  </a:lnTo>
                  <a:lnTo>
                    <a:pt x="5815175" y="2246174"/>
                  </a:lnTo>
                  <a:lnTo>
                    <a:pt x="5927572" y="2226442"/>
                  </a:lnTo>
                  <a:lnTo>
                    <a:pt x="6040826" y="2207389"/>
                  </a:lnTo>
                  <a:lnTo>
                    <a:pt x="6154936" y="2189016"/>
                  </a:lnTo>
                  <a:lnTo>
                    <a:pt x="6269904" y="2171322"/>
                  </a:lnTo>
                  <a:lnTo>
                    <a:pt x="6385728" y="2154307"/>
                  </a:lnTo>
                  <a:lnTo>
                    <a:pt x="6502410" y="2137972"/>
                  </a:lnTo>
                  <a:lnTo>
                    <a:pt x="6619948" y="2122316"/>
                  </a:lnTo>
                  <a:lnTo>
                    <a:pt x="6738343" y="2107340"/>
                  </a:lnTo>
                  <a:lnTo>
                    <a:pt x="6857595" y="2093042"/>
                  </a:lnTo>
                  <a:lnTo>
                    <a:pt x="6977705" y="2079424"/>
                  </a:lnTo>
                  <a:lnTo>
                    <a:pt x="7098671" y="2066486"/>
                  </a:lnTo>
                  <a:lnTo>
                    <a:pt x="7220494" y="2054226"/>
                  </a:lnTo>
                  <a:lnTo>
                    <a:pt x="7343174" y="2042646"/>
                  </a:lnTo>
                  <a:lnTo>
                    <a:pt x="7466710" y="2031746"/>
                  </a:lnTo>
                  <a:lnTo>
                    <a:pt x="7542910" y="2708910"/>
                  </a:lnTo>
                  <a:lnTo>
                    <a:pt x="8668512" y="1083564"/>
                  </a:lnTo>
                  <a:lnTo>
                    <a:pt x="7237730" y="0"/>
                  </a:lnTo>
                  <a:close/>
                </a:path>
              </a:pathLst>
            </a:custGeom>
            <a:solidFill>
              <a:srgbClr val="C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3590" y="3867150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156210" y="0"/>
                  </a:moveTo>
                  <a:lnTo>
                    <a:pt x="106850" y="7924"/>
                  </a:lnTo>
                  <a:lnTo>
                    <a:pt x="63971" y="29992"/>
                  </a:lnTo>
                  <a:lnTo>
                    <a:pt x="30150" y="63642"/>
                  </a:lnTo>
                  <a:lnTo>
                    <a:pt x="7967" y="106314"/>
                  </a:lnTo>
                  <a:lnTo>
                    <a:pt x="0" y="155448"/>
                  </a:lnTo>
                  <a:lnTo>
                    <a:pt x="7967" y="204581"/>
                  </a:lnTo>
                  <a:lnTo>
                    <a:pt x="30150" y="247253"/>
                  </a:lnTo>
                  <a:lnTo>
                    <a:pt x="63971" y="280903"/>
                  </a:lnTo>
                  <a:lnTo>
                    <a:pt x="106850" y="302971"/>
                  </a:lnTo>
                  <a:lnTo>
                    <a:pt x="156210" y="310895"/>
                  </a:lnTo>
                  <a:lnTo>
                    <a:pt x="205569" y="302971"/>
                  </a:lnTo>
                  <a:lnTo>
                    <a:pt x="248448" y="280903"/>
                  </a:lnTo>
                  <a:lnTo>
                    <a:pt x="282269" y="247253"/>
                  </a:lnTo>
                  <a:lnTo>
                    <a:pt x="304452" y="204581"/>
                  </a:lnTo>
                  <a:lnTo>
                    <a:pt x="312420" y="155448"/>
                  </a:lnTo>
                  <a:lnTo>
                    <a:pt x="304452" y="106314"/>
                  </a:lnTo>
                  <a:lnTo>
                    <a:pt x="282269" y="63642"/>
                  </a:lnTo>
                  <a:lnTo>
                    <a:pt x="248448" y="29992"/>
                  </a:lnTo>
                  <a:lnTo>
                    <a:pt x="205569" y="7924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00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53590" y="3867150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0" y="155448"/>
                  </a:moveTo>
                  <a:lnTo>
                    <a:pt x="7967" y="106314"/>
                  </a:lnTo>
                  <a:lnTo>
                    <a:pt x="30150" y="63642"/>
                  </a:lnTo>
                  <a:lnTo>
                    <a:pt x="63971" y="29992"/>
                  </a:lnTo>
                  <a:lnTo>
                    <a:pt x="106850" y="7924"/>
                  </a:lnTo>
                  <a:lnTo>
                    <a:pt x="156210" y="0"/>
                  </a:lnTo>
                  <a:lnTo>
                    <a:pt x="205569" y="7924"/>
                  </a:lnTo>
                  <a:lnTo>
                    <a:pt x="248448" y="29992"/>
                  </a:lnTo>
                  <a:lnTo>
                    <a:pt x="282269" y="63642"/>
                  </a:lnTo>
                  <a:lnTo>
                    <a:pt x="304452" y="106314"/>
                  </a:lnTo>
                  <a:lnTo>
                    <a:pt x="312420" y="155448"/>
                  </a:lnTo>
                  <a:lnTo>
                    <a:pt x="304452" y="204581"/>
                  </a:lnTo>
                  <a:lnTo>
                    <a:pt x="282269" y="247253"/>
                  </a:lnTo>
                  <a:lnTo>
                    <a:pt x="248448" y="280903"/>
                  </a:lnTo>
                  <a:lnTo>
                    <a:pt x="205569" y="302971"/>
                  </a:lnTo>
                  <a:lnTo>
                    <a:pt x="156210" y="310895"/>
                  </a:lnTo>
                  <a:lnTo>
                    <a:pt x="106850" y="302971"/>
                  </a:lnTo>
                  <a:lnTo>
                    <a:pt x="63971" y="280903"/>
                  </a:lnTo>
                  <a:lnTo>
                    <a:pt x="30150" y="247253"/>
                  </a:lnTo>
                  <a:lnTo>
                    <a:pt x="7967" y="204581"/>
                  </a:lnTo>
                  <a:lnTo>
                    <a:pt x="0" y="1554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21558" y="2858261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5491" y="255738"/>
                  </a:lnTo>
                  <a:lnTo>
                    <a:pt x="21136" y="299530"/>
                  </a:lnTo>
                  <a:lnTo>
                    <a:pt x="45686" y="338154"/>
                  </a:lnTo>
                  <a:lnTo>
                    <a:pt x="77897" y="370365"/>
                  </a:lnTo>
                  <a:lnTo>
                    <a:pt x="116521" y="394915"/>
                  </a:lnTo>
                  <a:lnTo>
                    <a:pt x="160313" y="410560"/>
                  </a:lnTo>
                  <a:lnTo>
                    <a:pt x="208025" y="416051"/>
                  </a:lnTo>
                  <a:lnTo>
                    <a:pt x="255738" y="410560"/>
                  </a:lnTo>
                  <a:lnTo>
                    <a:pt x="299530" y="394915"/>
                  </a:lnTo>
                  <a:lnTo>
                    <a:pt x="338154" y="370365"/>
                  </a:lnTo>
                  <a:lnTo>
                    <a:pt x="370365" y="338154"/>
                  </a:lnTo>
                  <a:lnTo>
                    <a:pt x="394915" y="299530"/>
                  </a:lnTo>
                  <a:lnTo>
                    <a:pt x="410560" y="255738"/>
                  </a:lnTo>
                  <a:lnTo>
                    <a:pt x="416051" y="208025"/>
                  </a:lnTo>
                  <a:lnTo>
                    <a:pt x="410560" y="160313"/>
                  </a:lnTo>
                  <a:lnTo>
                    <a:pt x="394915" y="116521"/>
                  </a:lnTo>
                  <a:lnTo>
                    <a:pt x="370365" y="77897"/>
                  </a:lnTo>
                  <a:lnTo>
                    <a:pt x="338154" y="45686"/>
                  </a:lnTo>
                  <a:lnTo>
                    <a:pt x="299530" y="21136"/>
                  </a:lnTo>
                  <a:lnTo>
                    <a:pt x="255738" y="5491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00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21558" y="2858261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55738" y="5491"/>
                  </a:lnTo>
                  <a:lnTo>
                    <a:pt x="299530" y="21136"/>
                  </a:lnTo>
                  <a:lnTo>
                    <a:pt x="338154" y="45686"/>
                  </a:lnTo>
                  <a:lnTo>
                    <a:pt x="370365" y="77897"/>
                  </a:lnTo>
                  <a:lnTo>
                    <a:pt x="394915" y="116521"/>
                  </a:lnTo>
                  <a:lnTo>
                    <a:pt x="410560" y="160313"/>
                  </a:lnTo>
                  <a:lnTo>
                    <a:pt x="416051" y="208025"/>
                  </a:lnTo>
                  <a:lnTo>
                    <a:pt x="410560" y="255738"/>
                  </a:lnTo>
                  <a:lnTo>
                    <a:pt x="394915" y="299530"/>
                  </a:lnTo>
                  <a:lnTo>
                    <a:pt x="370365" y="338154"/>
                  </a:lnTo>
                  <a:lnTo>
                    <a:pt x="338154" y="370365"/>
                  </a:lnTo>
                  <a:lnTo>
                    <a:pt x="299530" y="394915"/>
                  </a:lnTo>
                  <a:lnTo>
                    <a:pt x="255738" y="410560"/>
                  </a:lnTo>
                  <a:lnTo>
                    <a:pt x="208025" y="416051"/>
                  </a:lnTo>
                  <a:lnTo>
                    <a:pt x="160313" y="410560"/>
                  </a:lnTo>
                  <a:lnTo>
                    <a:pt x="116521" y="394915"/>
                  </a:lnTo>
                  <a:lnTo>
                    <a:pt x="77897" y="370365"/>
                  </a:lnTo>
                  <a:lnTo>
                    <a:pt x="45686" y="338154"/>
                  </a:lnTo>
                  <a:lnTo>
                    <a:pt x="21136" y="299530"/>
                  </a:lnTo>
                  <a:lnTo>
                    <a:pt x="5491" y="255738"/>
                  </a:lnTo>
                  <a:lnTo>
                    <a:pt x="0" y="2080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47442" y="2747898"/>
            <a:ext cx="5865495" cy="216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77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‘Stewardship’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planet</a:t>
            </a:r>
            <a:endParaRPr sz="1800">
              <a:latin typeface="Carlito"/>
              <a:cs typeface="Carlito"/>
            </a:endParaRPr>
          </a:p>
          <a:p>
            <a:pPr marL="3347720">
              <a:lnSpc>
                <a:spcPct val="100000"/>
              </a:lnSpc>
            </a:pP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outer</a:t>
            </a:r>
            <a:r>
              <a:rPr sz="18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space</a:t>
            </a:r>
            <a:endParaRPr sz="1800">
              <a:latin typeface="Trebuchet MS"/>
              <a:cs typeface="Trebuchet MS"/>
            </a:endParaRPr>
          </a:p>
          <a:p>
            <a:pPr marL="1295400">
              <a:lnSpc>
                <a:spcPct val="100000"/>
              </a:lnSpc>
              <a:spcBef>
                <a:spcPts val="1245"/>
              </a:spcBef>
            </a:pP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Restoring </a:t>
            </a:r>
            <a:r>
              <a:rPr sz="1800" spc="-250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retaining</a:t>
            </a:r>
            <a:r>
              <a:rPr sz="18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1800">
              <a:latin typeface="Trebuchet MS"/>
              <a:cs typeface="Trebuchet MS"/>
            </a:endParaRPr>
          </a:p>
          <a:p>
            <a:pPr marL="12954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‘humanity’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space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Carlito"/>
              <a:cs typeface="Carlito"/>
            </a:endParaRPr>
          </a:p>
          <a:p>
            <a:pPr marL="12700">
              <a:lnSpc>
                <a:spcPts val="2055"/>
              </a:lnSpc>
            </a:pP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Recognition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55"/>
              </a:lnSpc>
            </a:pP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‘common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interests’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36717" y="1989073"/>
            <a:ext cx="563880" cy="561975"/>
            <a:chOff x="5236717" y="1989073"/>
            <a:chExt cx="563880" cy="561975"/>
          </a:xfrm>
        </p:grpSpPr>
        <p:sp>
          <p:nvSpPr>
            <p:cNvPr id="19" name="object 19"/>
            <p:cNvSpPr/>
            <p:nvPr/>
          </p:nvSpPr>
          <p:spPr>
            <a:xfrm>
              <a:off x="5249417" y="2001773"/>
              <a:ext cx="538480" cy="536575"/>
            </a:xfrm>
            <a:custGeom>
              <a:avLst/>
              <a:gdLst/>
              <a:ahLst/>
              <a:cxnLst/>
              <a:rect l="l" t="t" r="r" b="b"/>
              <a:pathLst>
                <a:path w="538479" h="536575">
                  <a:moveTo>
                    <a:pt x="268986" y="0"/>
                  </a:moveTo>
                  <a:lnTo>
                    <a:pt x="220626" y="4323"/>
                  </a:lnTo>
                  <a:lnTo>
                    <a:pt x="175114" y="16786"/>
                  </a:lnTo>
                  <a:lnTo>
                    <a:pt x="133208" y="36632"/>
                  </a:lnTo>
                  <a:lnTo>
                    <a:pt x="95668" y="63100"/>
                  </a:lnTo>
                  <a:lnTo>
                    <a:pt x="63251" y="95432"/>
                  </a:lnTo>
                  <a:lnTo>
                    <a:pt x="36717" y="132870"/>
                  </a:lnTo>
                  <a:lnTo>
                    <a:pt x="16824" y="174653"/>
                  </a:lnTo>
                  <a:lnTo>
                    <a:pt x="4332" y="220024"/>
                  </a:lnTo>
                  <a:lnTo>
                    <a:pt x="0" y="268224"/>
                  </a:lnTo>
                  <a:lnTo>
                    <a:pt x="4332" y="316423"/>
                  </a:lnTo>
                  <a:lnTo>
                    <a:pt x="16824" y="361794"/>
                  </a:lnTo>
                  <a:lnTo>
                    <a:pt x="36717" y="403577"/>
                  </a:lnTo>
                  <a:lnTo>
                    <a:pt x="63251" y="441015"/>
                  </a:lnTo>
                  <a:lnTo>
                    <a:pt x="95668" y="473347"/>
                  </a:lnTo>
                  <a:lnTo>
                    <a:pt x="133208" y="499815"/>
                  </a:lnTo>
                  <a:lnTo>
                    <a:pt x="175114" y="519661"/>
                  </a:lnTo>
                  <a:lnTo>
                    <a:pt x="220626" y="532124"/>
                  </a:lnTo>
                  <a:lnTo>
                    <a:pt x="268986" y="536448"/>
                  </a:lnTo>
                  <a:lnTo>
                    <a:pt x="317345" y="532124"/>
                  </a:lnTo>
                  <a:lnTo>
                    <a:pt x="362857" y="519661"/>
                  </a:lnTo>
                  <a:lnTo>
                    <a:pt x="404763" y="499815"/>
                  </a:lnTo>
                  <a:lnTo>
                    <a:pt x="442303" y="473347"/>
                  </a:lnTo>
                  <a:lnTo>
                    <a:pt x="474720" y="441015"/>
                  </a:lnTo>
                  <a:lnTo>
                    <a:pt x="501254" y="403577"/>
                  </a:lnTo>
                  <a:lnTo>
                    <a:pt x="521147" y="361794"/>
                  </a:lnTo>
                  <a:lnTo>
                    <a:pt x="533639" y="316423"/>
                  </a:lnTo>
                  <a:lnTo>
                    <a:pt x="537972" y="268224"/>
                  </a:lnTo>
                  <a:lnTo>
                    <a:pt x="533639" y="220024"/>
                  </a:lnTo>
                  <a:lnTo>
                    <a:pt x="521147" y="174653"/>
                  </a:lnTo>
                  <a:lnTo>
                    <a:pt x="501254" y="132870"/>
                  </a:lnTo>
                  <a:lnTo>
                    <a:pt x="474720" y="95432"/>
                  </a:lnTo>
                  <a:lnTo>
                    <a:pt x="442303" y="63100"/>
                  </a:lnTo>
                  <a:lnTo>
                    <a:pt x="404763" y="36632"/>
                  </a:lnTo>
                  <a:lnTo>
                    <a:pt x="362857" y="16786"/>
                  </a:lnTo>
                  <a:lnTo>
                    <a:pt x="317345" y="4323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00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49417" y="2001773"/>
              <a:ext cx="538480" cy="536575"/>
            </a:xfrm>
            <a:custGeom>
              <a:avLst/>
              <a:gdLst/>
              <a:ahLst/>
              <a:cxnLst/>
              <a:rect l="l" t="t" r="r" b="b"/>
              <a:pathLst>
                <a:path w="538479" h="536575">
                  <a:moveTo>
                    <a:pt x="0" y="268224"/>
                  </a:moveTo>
                  <a:lnTo>
                    <a:pt x="4332" y="220024"/>
                  </a:lnTo>
                  <a:lnTo>
                    <a:pt x="16824" y="174653"/>
                  </a:lnTo>
                  <a:lnTo>
                    <a:pt x="36717" y="132870"/>
                  </a:lnTo>
                  <a:lnTo>
                    <a:pt x="63251" y="95432"/>
                  </a:lnTo>
                  <a:lnTo>
                    <a:pt x="95668" y="63100"/>
                  </a:lnTo>
                  <a:lnTo>
                    <a:pt x="133208" y="36632"/>
                  </a:lnTo>
                  <a:lnTo>
                    <a:pt x="175114" y="16786"/>
                  </a:lnTo>
                  <a:lnTo>
                    <a:pt x="220626" y="4323"/>
                  </a:lnTo>
                  <a:lnTo>
                    <a:pt x="268986" y="0"/>
                  </a:lnTo>
                  <a:lnTo>
                    <a:pt x="317345" y="4323"/>
                  </a:lnTo>
                  <a:lnTo>
                    <a:pt x="362857" y="16786"/>
                  </a:lnTo>
                  <a:lnTo>
                    <a:pt x="404763" y="36632"/>
                  </a:lnTo>
                  <a:lnTo>
                    <a:pt x="442303" y="63100"/>
                  </a:lnTo>
                  <a:lnTo>
                    <a:pt x="474720" y="95432"/>
                  </a:lnTo>
                  <a:lnTo>
                    <a:pt x="501254" y="132870"/>
                  </a:lnTo>
                  <a:lnTo>
                    <a:pt x="521147" y="174653"/>
                  </a:lnTo>
                  <a:lnTo>
                    <a:pt x="533639" y="220024"/>
                  </a:lnTo>
                  <a:lnTo>
                    <a:pt x="537972" y="268224"/>
                  </a:lnTo>
                  <a:lnTo>
                    <a:pt x="533639" y="316423"/>
                  </a:lnTo>
                  <a:lnTo>
                    <a:pt x="521147" y="361794"/>
                  </a:lnTo>
                  <a:lnTo>
                    <a:pt x="501254" y="403577"/>
                  </a:lnTo>
                  <a:lnTo>
                    <a:pt x="474720" y="441015"/>
                  </a:lnTo>
                  <a:lnTo>
                    <a:pt x="442303" y="473347"/>
                  </a:lnTo>
                  <a:lnTo>
                    <a:pt x="404763" y="499815"/>
                  </a:lnTo>
                  <a:lnTo>
                    <a:pt x="362857" y="519661"/>
                  </a:lnTo>
                  <a:lnTo>
                    <a:pt x="317345" y="532124"/>
                  </a:lnTo>
                  <a:lnTo>
                    <a:pt x="268986" y="536448"/>
                  </a:lnTo>
                  <a:lnTo>
                    <a:pt x="220626" y="532124"/>
                  </a:lnTo>
                  <a:lnTo>
                    <a:pt x="175114" y="519661"/>
                  </a:lnTo>
                  <a:lnTo>
                    <a:pt x="133208" y="499815"/>
                  </a:lnTo>
                  <a:lnTo>
                    <a:pt x="95668" y="473347"/>
                  </a:lnTo>
                  <a:lnTo>
                    <a:pt x="63251" y="441015"/>
                  </a:lnTo>
                  <a:lnTo>
                    <a:pt x="36717" y="403577"/>
                  </a:lnTo>
                  <a:lnTo>
                    <a:pt x="16824" y="361794"/>
                  </a:lnTo>
                  <a:lnTo>
                    <a:pt x="4332" y="316423"/>
                  </a:lnTo>
                  <a:lnTo>
                    <a:pt x="0" y="2682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698491" y="3142488"/>
            <a:ext cx="3986784" cy="3715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3308" y="275971"/>
            <a:ext cx="3911092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solidFill>
                  <a:srgbClr val="FFFFFF"/>
                </a:solidFill>
              </a:rPr>
              <a:t>QUESTIONS?</a:t>
            </a:r>
            <a:endParaRPr sz="4600" dirty="0"/>
          </a:p>
        </p:txBody>
      </p:sp>
      <p:sp>
        <p:nvSpPr>
          <p:cNvPr id="5" name="object 5"/>
          <p:cNvSpPr/>
          <p:nvPr/>
        </p:nvSpPr>
        <p:spPr>
          <a:xfrm>
            <a:off x="2755392" y="1281683"/>
            <a:ext cx="7434072" cy="5576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6876" y="6438900"/>
            <a:ext cx="1559560" cy="368935"/>
            <a:chOff x="10056876" y="6438900"/>
            <a:chExt cx="1559560" cy="368935"/>
          </a:xfrm>
        </p:grpSpPr>
        <p:sp>
          <p:nvSpPr>
            <p:cNvPr id="3" name="object 3"/>
            <p:cNvSpPr/>
            <p:nvPr/>
          </p:nvSpPr>
          <p:spPr>
            <a:xfrm>
              <a:off x="10571988" y="6458711"/>
              <a:ext cx="859536" cy="211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56876" y="6438900"/>
              <a:ext cx="1559560" cy="368935"/>
            </a:xfrm>
            <a:custGeom>
              <a:avLst/>
              <a:gdLst/>
              <a:ahLst/>
              <a:cxnLst/>
              <a:rect l="l" t="t" r="r" b="b"/>
              <a:pathLst>
                <a:path w="1559559" h="368934">
                  <a:moveTo>
                    <a:pt x="155905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559052" y="368808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70563" y="6449364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08432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10534" y="258826"/>
            <a:ext cx="8338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132D5"/>
                </a:solidFill>
              </a:rPr>
              <a:t>Commercial </a:t>
            </a:r>
            <a:r>
              <a:rPr dirty="0">
                <a:solidFill>
                  <a:srgbClr val="0132D5"/>
                </a:solidFill>
              </a:rPr>
              <a:t>Space</a:t>
            </a:r>
            <a:r>
              <a:rPr spc="-225" dirty="0">
                <a:solidFill>
                  <a:srgbClr val="0132D5"/>
                </a:solidFill>
              </a:rPr>
              <a:t> </a:t>
            </a:r>
            <a:r>
              <a:rPr spc="-5" dirty="0">
                <a:solidFill>
                  <a:srgbClr val="0132D5"/>
                </a:solidFill>
              </a:rPr>
              <a:t>Activities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81802" y="1585340"/>
            <a:ext cx="3082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Current activities in Commercial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6878" y="1386078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50057" y="1648205"/>
            <a:ext cx="2512695" cy="4575175"/>
            <a:chOff x="2750057" y="1648205"/>
            <a:chExt cx="2512695" cy="4575175"/>
          </a:xfrm>
        </p:grpSpPr>
        <p:sp>
          <p:nvSpPr>
            <p:cNvPr id="11" name="object 11"/>
            <p:cNvSpPr/>
            <p:nvPr/>
          </p:nvSpPr>
          <p:spPr>
            <a:xfrm>
              <a:off x="3664458" y="1648205"/>
              <a:ext cx="1598295" cy="2862580"/>
            </a:xfrm>
            <a:custGeom>
              <a:avLst/>
              <a:gdLst/>
              <a:ahLst/>
              <a:cxnLst/>
              <a:rect l="l" t="t" r="r" b="b"/>
              <a:pathLst>
                <a:path w="1598295" h="2862579">
                  <a:moveTo>
                    <a:pt x="1344295" y="38100"/>
                  </a:moveTo>
                  <a:lnTo>
                    <a:pt x="1321041" y="2997"/>
                  </a:lnTo>
                  <a:lnTo>
                    <a:pt x="1306195" y="0"/>
                  </a:lnTo>
                  <a:lnTo>
                    <a:pt x="1291336" y="2997"/>
                  </a:lnTo>
                  <a:lnTo>
                    <a:pt x="1279232" y="11150"/>
                  </a:lnTo>
                  <a:lnTo>
                    <a:pt x="1271079" y="23253"/>
                  </a:lnTo>
                  <a:lnTo>
                    <a:pt x="1270000" y="28575"/>
                  </a:lnTo>
                  <a:lnTo>
                    <a:pt x="0" y="28575"/>
                  </a:lnTo>
                  <a:lnTo>
                    <a:pt x="0" y="47625"/>
                  </a:lnTo>
                  <a:lnTo>
                    <a:pt x="1270000" y="47625"/>
                  </a:lnTo>
                  <a:lnTo>
                    <a:pt x="1271079" y="52959"/>
                  </a:lnTo>
                  <a:lnTo>
                    <a:pt x="1279232" y="65062"/>
                  </a:lnTo>
                  <a:lnTo>
                    <a:pt x="1291336" y="73215"/>
                  </a:lnTo>
                  <a:lnTo>
                    <a:pt x="1306195" y="76200"/>
                  </a:lnTo>
                  <a:lnTo>
                    <a:pt x="1321041" y="73215"/>
                  </a:lnTo>
                  <a:lnTo>
                    <a:pt x="1333144" y="65062"/>
                  </a:lnTo>
                  <a:lnTo>
                    <a:pt x="1341297" y="52959"/>
                  </a:lnTo>
                  <a:lnTo>
                    <a:pt x="1342377" y="47625"/>
                  </a:lnTo>
                  <a:lnTo>
                    <a:pt x="1344295" y="38100"/>
                  </a:lnTo>
                  <a:close/>
                </a:path>
                <a:path w="1598295" h="2862579">
                  <a:moveTo>
                    <a:pt x="1357884" y="2824099"/>
                  </a:moveTo>
                  <a:lnTo>
                    <a:pt x="1354886" y="2809252"/>
                  </a:lnTo>
                  <a:lnTo>
                    <a:pt x="1346733" y="2797149"/>
                  </a:lnTo>
                  <a:lnTo>
                    <a:pt x="1334630" y="2788996"/>
                  </a:lnTo>
                  <a:lnTo>
                    <a:pt x="1319784" y="2785999"/>
                  </a:lnTo>
                  <a:lnTo>
                    <a:pt x="1304988" y="2788996"/>
                  </a:lnTo>
                  <a:lnTo>
                    <a:pt x="1292872" y="2797149"/>
                  </a:lnTo>
                  <a:lnTo>
                    <a:pt x="1284681" y="2809252"/>
                  </a:lnTo>
                  <a:lnTo>
                    <a:pt x="1283601" y="2814574"/>
                  </a:lnTo>
                  <a:lnTo>
                    <a:pt x="239268" y="2814447"/>
                  </a:lnTo>
                  <a:lnTo>
                    <a:pt x="239268" y="2833497"/>
                  </a:lnTo>
                  <a:lnTo>
                    <a:pt x="1283601" y="2833624"/>
                  </a:lnTo>
                  <a:lnTo>
                    <a:pt x="1284668" y="2838894"/>
                  </a:lnTo>
                  <a:lnTo>
                    <a:pt x="1292821" y="2851010"/>
                  </a:lnTo>
                  <a:lnTo>
                    <a:pt x="1304925" y="2859201"/>
                  </a:lnTo>
                  <a:lnTo>
                    <a:pt x="1319784" y="2862199"/>
                  </a:lnTo>
                  <a:lnTo>
                    <a:pt x="1334655" y="2859201"/>
                  </a:lnTo>
                  <a:lnTo>
                    <a:pt x="1346733" y="2851061"/>
                  </a:lnTo>
                  <a:lnTo>
                    <a:pt x="1354886" y="2838958"/>
                  </a:lnTo>
                  <a:lnTo>
                    <a:pt x="1355966" y="2833624"/>
                  </a:lnTo>
                  <a:lnTo>
                    <a:pt x="1357884" y="2824099"/>
                  </a:lnTo>
                  <a:close/>
                </a:path>
                <a:path w="1598295" h="2862579">
                  <a:moveTo>
                    <a:pt x="1532382" y="996696"/>
                  </a:moveTo>
                  <a:lnTo>
                    <a:pt x="1509128" y="961593"/>
                  </a:lnTo>
                  <a:lnTo>
                    <a:pt x="1494282" y="958596"/>
                  </a:lnTo>
                  <a:lnTo>
                    <a:pt x="1479423" y="961593"/>
                  </a:lnTo>
                  <a:lnTo>
                    <a:pt x="1467319" y="969746"/>
                  </a:lnTo>
                  <a:lnTo>
                    <a:pt x="1459166" y="981849"/>
                  </a:lnTo>
                  <a:lnTo>
                    <a:pt x="1458087" y="987171"/>
                  </a:lnTo>
                  <a:lnTo>
                    <a:pt x="341376" y="987171"/>
                  </a:lnTo>
                  <a:lnTo>
                    <a:pt x="341376" y="1006221"/>
                  </a:lnTo>
                  <a:lnTo>
                    <a:pt x="1458087" y="1006221"/>
                  </a:lnTo>
                  <a:lnTo>
                    <a:pt x="1459166" y="1011555"/>
                  </a:lnTo>
                  <a:lnTo>
                    <a:pt x="1467319" y="1023658"/>
                  </a:lnTo>
                  <a:lnTo>
                    <a:pt x="1479423" y="1031811"/>
                  </a:lnTo>
                  <a:lnTo>
                    <a:pt x="1494282" y="1034796"/>
                  </a:lnTo>
                  <a:lnTo>
                    <a:pt x="1509128" y="1031811"/>
                  </a:lnTo>
                  <a:lnTo>
                    <a:pt x="1521231" y="1023658"/>
                  </a:lnTo>
                  <a:lnTo>
                    <a:pt x="1529384" y="1011555"/>
                  </a:lnTo>
                  <a:lnTo>
                    <a:pt x="1530464" y="1006221"/>
                  </a:lnTo>
                  <a:lnTo>
                    <a:pt x="1532382" y="996696"/>
                  </a:lnTo>
                  <a:close/>
                </a:path>
                <a:path w="1598295" h="2862579">
                  <a:moveTo>
                    <a:pt x="1597787" y="1923300"/>
                  </a:moveTo>
                  <a:lnTo>
                    <a:pt x="1595856" y="1913775"/>
                  </a:lnTo>
                  <a:lnTo>
                    <a:pt x="1594777" y="1908441"/>
                  </a:lnTo>
                  <a:lnTo>
                    <a:pt x="1586585" y="1896338"/>
                  </a:lnTo>
                  <a:lnTo>
                    <a:pt x="1574469" y="1888185"/>
                  </a:lnTo>
                  <a:lnTo>
                    <a:pt x="1559687" y="1885200"/>
                  </a:lnTo>
                  <a:lnTo>
                    <a:pt x="1544828" y="1888185"/>
                  </a:lnTo>
                  <a:lnTo>
                    <a:pt x="1532724" y="1896338"/>
                  </a:lnTo>
                  <a:lnTo>
                    <a:pt x="1524571" y="1908441"/>
                  </a:lnTo>
                  <a:lnTo>
                    <a:pt x="1523492" y="1913788"/>
                  </a:lnTo>
                  <a:lnTo>
                    <a:pt x="420624" y="1914271"/>
                  </a:lnTo>
                  <a:lnTo>
                    <a:pt x="420624" y="1933321"/>
                  </a:lnTo>
                  <a:lnTo>
                    <a:pt x="1523504" y="1932838"/>
                  </a:lnTo>
                  <a:lnTo>
                    <a:pt x="1524571" y="1938147"/>
                  </a:lnTo>
                  <a:lnTo>
                    <a:pt x="1532724" y="1950250"/>
                  </a:lnTo>
                  <a:lnTo>
                    <a:pt x="1544828" y="1958403"/>
                  </a:lnTo>
                  <a:lnTo>
                    <a:pt x="1559687" y="1961388"/>
                  </a:lnTo>
                  <a:lnTo>
                    <a:pt x="1574533" y="1958403"/>
                  </a:lnTo>
                  <a:lnTo>
                    <a:pt x="1586636" y="1950250"/>
                  </a:lnTo>
                  <a:lnTo>
                    <a:pt x="1594789" y="1938147"/>
                  </a:lnTo>
                  <a:lnTo>
                    <a:pt x="1597787" y="1923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50058" y="5304408"/>
              <a:ext cx="1849120" cy="919480"/>
            </a:xfrm>
            <a:custGeom>
              <a:avLst/>
              <a:gdLst/>
              <a:ahLst/>
              <a:cxnLst/>
              <a:rect l="l" t="t" r="r" b="b"/>
              <a:pathLst>
                <a:path w="1849120" h="919479">
                  <a:moveTo>
                    <a:pt x="1118616" y="880846"/>
                  </a:moveTo>
                  <a:lnTo>
                    <a:pt x="1115618" y="866025"/>
                  </a:lnTo>
                  <a:lnTo>
                    <a:pt x="1107465" y="853909"/>
                  </a:lnTo>
                  <a:lnTo>
                    <a:pt x="1095362" y="845743"/>
                  </a:lnTo>
                  <a:lnTo>
                    <a:pt x="1080516" y="842746"/>
                  </a:lnTo>
                  <a:lnTo>
                    <a:pt x="1065720" y="845743"/>
                  </a:lnTo>
                  <a:lnTo>
                    <a:pt x="1053604" y="853909"/>
                  </a:lnTo>
                  <a:lnTo>
                    <a:pt x="1045413" y="866025"/>
                  </a:lnTo>
                  <a:lnTo>
                    <a:pt x="1044346" y="871321"/>
                  </a:lnTo>
                  <a:lnTo>
                    <a:pt x="0" y="871220"/>
                  </a:lnTo>
                  <a:lnTo>
                    <a:pt x="0" y="890270"/>
                  </a:lnTo>
                  <a:lnTo>
                    <a:pt x="1044333" y="890371"/>
                  </a:lnTo>
                  <a:lnTo>
                    <a:pt x="1045400" y="895680"/>
                  </a:lnTo>
                  <a:lnTo>
                    <a:pt x="1053553" y="907796"/>
                  </a:lnTo>
                  <a:lnTo>
                    <a:pt x="1065657" y="915962"/>
                  </a:lnTo>
                  <a:lnTo>
                    <a:pt x="1080516" y="918946"/>
                  </a:lnTo>
                  <a:lnTo>
                    <a:pt x="1095362" y="915962"/>
                  </a:lnTo>
                  <a:lnTo>
                    <a:pt x="1107465" y="907796"/>
                  </a:lnTo>
                  <a:lnTo>
                    <a:pt x="1115618" y="895680"/>
                  </a:lnTo>
                  <a:lnTo>
                    <a:pt x="1116685" y="890371"/>
                  </a:lnTo>
                  <a:lnTo>
                    <a:pt x="1118616" y="880846"/>
                  </a:lnTo>
                  <a:close/>
                </a:path>
                <a:path w="1849120" h="919479">
                  <a:moveTo>
                    <a:pt x="1848612" y="38100"/>
                  </a:moveTo>
                  <a:lnTo>
                    <a:pt x="1845614" y="23253"/>
                  </a:lnTo>
                  <a:lnTo>
                    <a:pt x="1837461" y="11150"/>
                  </a:lnTo>
                  <a:lnTo>
                    <a:pt x="1825358" y="2997"/>
                  </a:lnTo>
                  <a:lnTo>
                    <a:pt x="1810512" y="0"/>
                  </a:lnTo>
                  <a:lnTo>
                    <a:pt x="1795716" y="2997"/>
                  </a:lnTo>
                  <a:lnTo>
                    <a:pt x="1783600" y="11150"/>
                  </a:lnTo>
                  <a:lnTo>
                    <a:pt x="1775409" y="23253"/>
                  </a:lnTo>
                  <a:lnTo>
                    <a:pt x="1774329" y="28575"/>
                  </a:lnTo>
                  <a:lnTo>
                    <a:pt x="729996" y="28448"/>
                  </a:lnTo>
                  <a:lnTo>
                    <a:pt x="729996" y="47498"/>
                  </a:lnTo>
                  <a:lnTo>
                    <a:pt x="1774329" y="47625"/>
                  </a:lnTo>
                  <a:lnTo>
                    <a:pt x="1775396" y="52895"/>
                  </a:lnTo>
                  <a:lnTo>
                    <a:pt x="1783549" y="65011"/>
                  </a:lnTo>
                  <a:lnTo>
                    <a:pt x="1795653" y="73202"/>
                  </a:lnTo>
                  <a:lnTo>
                    <a:pt x="1810512" y="76200"/>
                  </a:lnTo>
                  <a:lnTo>
                    <a:pt x="1825383" y="73202"/>
                  </a:lnTo>
                  <a:lnTo>
                    <a:pt x="1837461" y="65062"/>
                  </a:lnTo>
                  <a:lnTo>
                    <a:pt x="1845614" y="52959"/>
                  </a:lnTo>
                  <a:lnTo>
                    <a:pt x="1846694" y="47625"/>
                  </a:lnTo>
                  <a:lnTo>
                    <a:pt x="1848612" y="38100"/>
                  </a:lnTo>
                  <a:close/>
                </a:path>
              </a:pathLst>
            </a:custGeom>
            <a:solidFill>
              <a:srgbClr val="013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13882" y="4416678"/>
            <a:ext cx="17837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Purchasing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spacecraft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1366" y="2533269"/>
            <a:ext cx="29444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Space </a:t>
            </a:r>
            <a:r>
              <a:rPr sz="1400" spc="-5" dirty="0">
                <a:latin typeface="Arial"/>
                <a:cs typeface="Arial"/>
              </a:rPr>
              <a:t>as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unique legal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7170" y="2190241"/>
            <a:ext cx="4705350" cy="255778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340"/>
              </a:spcBef>
            </a:pPr>
            <a:r>
              <a:rPr sz="3600" b="1" dirty="0"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  <a:p>
            <a:pPr marL="911225" marR="30480" indent="-634365">
              <a:lnSpc>
                <a:spcPct val="79200"/>
              </a:lnSpc>
              <a:spcBef>
                <a:spcPts val="2135"/>
              </a:spcBef>
              <a:tabLst>
                <a:tab pos="911225" algn="l"/>
              </a:tabLst>
            </a:pPr>
            <a:r>
              <a:rPr sz="5400" b="1" baseline="-26234" dirty="0">
                <a:latin typeface="Arial"/>
                <a:cs typeface="Arial"/>
              </a:rPr>
              <a:t>3	</a:t>
            </a:r>
            <a:r>
              <a:rPr sz="1400" dirty="0">
                <a:latin typeface="Arial"/>
                <a:cs typeface="Arial"/>
              </a:rPr>
              <a:t>Space </a:t>
            </a:r>
            <a:r>
              <a:rPr sz="1400" spc="-5" dirty="0">
                <a:latin typeface="Arial"/>
                <a:cs typeface="Arial"/>
              </a:rPr>
              <a:t>missions: </a:t>
            </a:r>
            <a:r>
              <a:rPr sz="1400" spc="-10" dirty="0">
                <a:latin typeface="Arial"/>
                <a:cs typeface="Arial"/>
              </a:rPr>
              <a:t>what </a:t>
            </a:r>
            <a:r>
              <a:rPr sz="1400" spc="-5" dirty="0">
                <a:latin typeface="Arial"/>
                <a:cs typeface="Arial"/>
              </a:rPr>
              <a:t>could possibly go wrong?  How do contracts manage </a:t>
            </a:r>
            <a:r>
              <a:rPr sz="1400" dirty="0">
                <a:latin typeface="Arial"/>
                <a:cs typeface="Arial"/>
              </a:rPr>
              <a:t>risks 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space.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5346" y="5285359"/>
            <a:ext cx="1714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Launching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spacecraft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8516" y="5043296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5858" y="6128715"/>
            <a:ext cx="3024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Guiding </a:t>
            </a:r>
            <a:r>
              <a:rPr sz="1400" spc="-5" dirty="0">
                <a:latin typeface="Arial"/>
                <a:cs typeface="Arial"/>
              </a:rPr>
              <a:t>principles for future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regulation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8902" y="5886703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662" y="1447800"/>
            <a:ext cx="11250930" cy="5562600"/>
            <a:chOff x="470662" y="1055877"/>
            <a:chExt cx="11250930" cy="4892675"/>
          </a:xfrm>
        </p:grpSpPr>
        <p:sp>
          <p:nvSpPr>
            <p:cNvPr id="3" name="object 3"/>
            <p:cNvSpPr/>
            <p:nvPr/>
          </p:nvSpPr>
          <p:spPr>
            <a:xfrm>
              <a:off x="477012" y="1062227"/>
              <a:ext cx="11238230" cy="4879975"/>
            </a:xfrm>
            <a:custGeom>
              <a:avLst/>
              <a:gdLst/>
              <a:ahLst/>
              <a:cxnLst/>
              <a:rect l="l" t="t" r="r" b="b"/>
              <a:pathLst>
                <a:path w="11238230" h="4879975">
                  <a:moveTo>
                    <a:pt x="11237976" y="0"/>
                  </a:moveTo>
                  <a:lnTo>
                    <a:pt x="0" y="0"/>
                  </a:lnTo>
                  <a:lnTo>
                    <a:pt x="0" y="4879848"/>
                  </a:lnTo>
                  <a:lnTo>
                    <a:pt x="11237976" y="4879848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7012" y="1062227"/>
              <a:ext cx="11238230" cy="4879975"/>
            </a:xfrm>
            <a:custGeom>
              <a:avLst/>
              <a:gdLst/>
              <a:ahLst/>
              <a:cxnLst/>
              <a:rect l="l" t="t" r="r" b="b"/>
              <a:pathLst>
                <a:path w="11238230" h="4879975">
                  <a:moveTo>
                    <a:pt x="0" y="4879848"/>
                  </a:moveTo>
                  <a:lnTo>
                    <a:pt x="11237976" y="4879848"/>
                  </a:lnTo>
                  <a:lnTo>
                    <a:pt x="11237976" y="0"/>
                  </a:lnTo>
                  <a:lnTo>
                    <a:pt x="0" y="0"/>
                  </a:lnTo>
                  <a:lnTo>
                    <a:pt x="0" y="4879848"/>
                  </a:lnTo>
                  <a:close/>
                </a:path>
              </a:pathLst>
            </a:custGeom>
            <a:ln w="12700">
              <a:solidFill>
                <a:srgbClr val="0022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012" y="1062227"/>
              <a:ext cx="4293108" cy="2968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5615" y="2770632"/>
              <a:ext cx="5678424" cy="3171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62015" y="1709927"/>
              <a:ext cx="2485643" cy="1389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1123" y="1141475"/>
              <a:ext cx="2036064" cy="11384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0219" y="454228"/>
            <a:ext cx="918718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32D5"/>
                </a:solidFill>
                <a:latin typeface="Carlito"/>
                <a:cs typeface="Carlito"/>
              </a:rPr>
              <a:t>What’s </a:t>
            </a:r>
            <a:r>
              <a:rPr sz="2800" spc="-10" dirty="0">
                <a:solidFill>
                  <a:srgbClr val="0132D5"/>
                </a:solidFill>
                <a:latin typeface="Carlito"/>
                <a:cs typeface="Carlito"/>
              </a:rPr>
              <a:t>happening </a:t>
            </a:r>
            <a:r>
              <a:rPr sz="2800" spc="-5" dirty="0">
                <a:solidFill>
                  <a:srgbClr val="0132D5"/>
                </a:solidFill>
                <a:latin typeface="Carlito"/>
                <a:cs typeface="Carlito"/>
              </a:rPr>
              <a:t>in </a:t>
            </a:r>
            <a:r>
              <a:rPr sz="2800" spc="-10" dirty="0">
                <a:solidFill>
                  <a:srgbClr val="0132D5"/>
                </a:solidFill>
                <a:latin typeface="Carlito"/>
                <a:cs typeface="Carlito"/>
              </a:rPr>
              <a:t>Commercial </a:t>
            </a:r>
            <a:r>
              <a:rPr sz="2800" spc="-5" dirty="0">
                <a:solidFill>
                  <a:srgbClr val="0132D5"/>
                </a:solidFill>
                <a:latin typeface="Carlito"/>
                <a:cs typeface="Carlito"/>
              </a:rPr>
              <a:t>Space? Space</a:t>
            </a:r>
            <a:r>
              <a:rPr sz="2800" spc="145" dirty="0">
                <a:solidFill>
                  <a:srgbClr val="0132D5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132D5"/>
                </a:solidFill>
                <a:latin typeface="Carlito"/>
                <a:cs typeface="Carlito"/>
              </a:rPr>
              <a:t>1.0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3110" cy="6858000"/>
            <a:chOff x="0" y="0"/>
            <a:chExt cx="12183110" cy="6858000"/>
          </a:xfrm>
        </p:grpSpPr>
        <p:sp>
          <p:nvSpPr>
            <p:cNvPr id="4" name="object 4"/>
            <p:cNvSpPr/>
            <p:nvPr/>
          </p:nvSpPr>
          <p:spPr>
            <a:xfrm>
              <a:off x="6184391" y="0"/>
              <a:ext cx="5998464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2475" cy="6857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3935"/>
              <a:ext cx="6434455" cy="3310254"/>
            </a:xfrm>
            <a:custGeom>
              <a:avLst/>
              <a:gdLst/>
              <a:ahLst/>
              <a:cxnLst/>
              <a:rect l="l" t="t" r="r" b="b"/>
              <a:pathLst>
                <a:path w="6434455" h="3310254">
                  <a:moveTo>
                    <a:pt x="4901311" y="0"/>
                  </a:moveTo>
                  <a:lnTo>
                    <a:pt x="0" y="0"/>
                  </a:lnTo>
                  <a:lnTo>
                    <a:pt x="0" y="3310128"/>
                  </a:lnTo>
                  <a:lnTo>
                    <a:pt x="6434328" y="3310128"/>
                  </a:lnTo>
                  <a:lnTo>
                    <a:pt x="4901311" y="0"/>
                  </a:lnTo>
                  <a:close/>
                </a:path>
              </a:pathLst>
            </a:custGeom>
            <a:solidFill>
              <a:srgbClr val="252525">
                <a:alpha val="878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80" dirty="0"/>
              <a:t>Launch</a:t>
            </a:r>
            <a:r>
              <a:rPr spc="-155" dirty="0"/>
              <a:t> </a:t>
            </a:r>
            <a:r>
              <a:rPr spc="-95" dirty="0"/>
              <a:t>facilities</a:t>
            </a: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80" dirty="0"/>
              <a:t>Launch</a:t>
            </a:r>
            <a:r>
              <a:rPr spc="-170" dirty="0"/>
              <a:t> </a:t>
            </a:r>
            <a:r>
              <a:rPr spc="-80" dirty="0"/>
              <a:t>vehicles</a:t>
            </a: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70" dirty="0"/>
              <a:t>Geostationary Communications</a:t>
            </a:r>
            <a:r>
              <a:rPr spc="-170" dirty="0"/>
              <a:t> </a:t>
            </a:r>
            <a:r>
              <a:rPr spc="-85" dirty="0"/>
              <a:t>Satellites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70" dirty="0"/>
              <a:t>Precision</a:t>
            </a:r>
            <a:r>
              <a:rPr spc="-114" dirty="0"/>
              <a:t> </a:t>
            </a:r>
            <a:r>
              <a:rPr spc="-65" dirty="0"/>
              <a:t>Navigation</a:t>
            </a:r>
            <a:r>
              <a:rPr spc="-155" dirty="0"/>
              <a:t> </a:t>
            </a:r>
            <a:r>
              <a:rPr spc="-45" dirty="0"/>
              <a:t>&amp;</a:t>
            </a:r>
            <a:r>
              <a:rPr spc="-130" dirty="0"/>
              <a:t> </a:t>
            </a:r>
            <a:r>
              <a:rPr spc="-80" dirty="0"/>
              <a:t>Timing</a:t>
            </a:r>
            <a:r>
              <a:rPr spc="-160" dirty="0"/>
              <a:t> </a:t>
            </a:r>
            <a:r>
              <a:rPr spc="-75" dirty="0"/>
              <a:t>applications</a:t>
            </a:r>
            <a:r>
              <a:rPr spc="-155" dirty="0"/>
              <a:t> </a:t>
            </a:r>
            <a:r>
              <a:rPr spc="-65" dirty="0"/>
              <a:t>(SBAS)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70" dirty="0"/>
              <a:t>Constellations</a:t>
            </a:r>
            <a:r>
              <a:rPr spc="-155" dirty="0"/>
              <a:t> </a:t>
            </a:r>
            <a:r>
              <a:rPr spc="-65" dirty="0"/>
              <a:t>of</a:t>
            </a:r>
            <a:r>
              <a:rPr spc="-125" dirty="0"/>
              <a:t> </a:t>
            </a:r>
            <a:r>
              <a:rPr spc="-75" dirty="0"/>
              <a:t>small</a:t>
            </a:r>
            <a:r>
              <a:rPr spc="-135" dirty="0"/>
              <a:t> </a:t>
            </a:r>
            <a:r>
              <a:rPr spc="-85" dirty="0"/>
              <a:t>satellites</a:t>
            </a:r>
            <a:r>
              <a:rPr spc="-150" dirty="0"/>
              <a:t> </a:t>
            </a:r>
            <a:r>
              <a:rPr spc="-65" dirty="0"/>
              <a:t>in</a:t>
            </a:r>
            <a:r>
              <a:rPr spc="-135" dirty="0"/>
              <a:t> </a:t>
            </a:r>
            <a:r>
              <a:rPr spc="-65" dirty="0"/>
              <a:t>low</a:t>
            </a:r>
            <a:r>
              <a:rPr spc="-105" dirty="0"/>
              <a:t> </a:t>
            </a:r>
            <a:r>
              <a:rPr spc="-75" dirty="0"/>
              <a:t>earth</a:t>
            </a:r>
            <a:r>
              <a:rPr spc="-90" dirty="0"/>
              <a:t> </a:t>
            </a:r>
            <a:r>
              <a:rPr spc="-70" dirty="0"/>
              <a:t>orbit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75" dirty="0"/>
              <a:t>Remote </a:t>
            </a:r>
            <a:r>
              <a:rPr spc="-55" dirty="0"/>
              <a:t>sensing </a:t>
            </a:r>
            <a:r>
              <a:rPr spc="-65" dirty="0"/>
              <a:t>of </a:t>
            </a:r>
            <a:r>
              <a:rPr spc="-75" dirty="0"/>
              <a:t>earth </a:t>
            </a:r>
            <a:r>
              <a:rPr spc="-70" dirty="0"/>
              <a:t>from</a:t>
            </a:r>
            <a:r>
              <a:rPr spc="-310" dirty="0"/>
              <a:t> </a:t>
            </a:r>
            <a:r>
              <a:rPr spc="-75" dirty="0"/>
              <a:t>space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60" dirty="0"/>
              <a:t>Imaging </a:t>
            </a:r>
            <a:r>
              <a:rPr spc="-65" dirty="0"/>
              <a:t>of </a:t>
            </a:r>
            <a:r>
              <a:rPr spc="-75" dirty="0"/>
              <a:t>space </a:t>
            </a:r>
            <a:r>
              <a:rPr spc="-90" dirty="0"/>
              <a:t>objects </a:t>
            </a:r>
            <a:r>
              <a:rPr spc="-70" dirty="0"/>
              <a:t>from</a:t>
            </a:r>
            <a:r>
              <a:rPr spc="-345" dirty="0"/>
              <a:t> </a:t>
            </a:r>
            <a:r>
              <a:rPr spc="-75" dirty="0"/>
              <a:t>space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80" dirty="0"/>
              <a:t>Orbital transfer</a:t>
            </a:r>
            <a:r>
              <a:rPr spc="-160" dirty="0"/>
              <a:t> </a:t>
            </a:r>
            <a:r>
              <a:rPr spc="-75" dirty="0"/>
              <a:t>services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65" dirty="0"/>
              <a:t>In-orbit </a:t>
            </a:r>
            <a:r>
              <a:rPr spc="-75" dirty="0"/>
              <a:t>servicing </a:t>
            </a:r>
            <a:r>
              <a:rPr spc="-65" dirty="0"/>
              <a:t>of</a:t>
            </a:r>
            <a:r>
              <a:rPr spc="-220" dirty="0"/>
              <a:t> </a:t>
            </a:r>
            <a:r>
              <a:rPr spc="-85" dirty="0"/>
              <a:t>satellites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40" dirty="0"/>
              <a:t>In </a:t>
            </a:r>
            <a:r>
              <a:rPr spc="-70" dirty="0"/>
              <a:t>orbit</a:t>
            </a:r>
            <a:r>
              <a:rPr spc="-210" dirty="0"/>
              <a:t> </a:t>
            </a:r>
            <a:r>
              <a:rPr spc="-75" dirty="0"/>
              <a:t>manufacturing</a:t>
            </a: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85" dirty="0"/>
              <a:t>Off</a:t>
            </a:r>
            <a:r>
              <a:rPr spc="-120" dirty="0"/>
              <a:t> </a:t>
            </a:r>
            <a:r>
              <a:rPr spc="-75" dirty="0"/>
              <a:t>earth</a:t>
            </a:r>
            <a:r>
              <a:rPr spc="-110" dirty="0"/>
              <a:t> </a:t>
            </a:r>
            <a:r>
              <a:rPr spc="-65" dirty="0"/>
              <a:t>mining</a:t>
            </a:r>
            <a:r>
              <a:rPr spc="-140" dirty="0"/>
              <a:t> </a:t>
            </a:r>
            <a:r>
              <a:rPr spc="-75" dirty="0"/>
              <a:t>(and</a:t>
            </a:r>
            <a:r>
              <a:rPr spc="-125" dirty="0"/>
              <a:t> </a:t>
            </a:r>
            <a:r>
              <a:rPr spc="-90" dirty="0"/>
              <a:t>related</a:t>
            </a:r>
            <a:r>
              <a:rPr spc="-114" dirty="0"/>
              <a:t> </a:t>
            </a:r>
            <a:r>
              <a:rPr spc="-60" dirty="0"/>
              <a:t>swarm</a:t>
            </a:r>
            <a:r>
              <a:rPr spc="-114" dirty="0"/>
              <a:t> </a:t>
            </a:r>
            <a:r>
              <a:rPr spc="-35" dirty="0"/>
              <a:t>AI</a:t>
            </a:r>
            <a:r>
              <a:rPr spc="-114" dirty="0"/>
              <a:t> </a:t>
            </a:r>
            <a:r>
              <a:rPr spc="-70" dirty="0"/>
              <a:t>technologies)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19473" y="294513"/>
            <a:ext cx="5076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05653"/>
                </a:solidFill>
              </a:rPr>
              <a:t>Current activities </a:t>
            </a:r>
            <a:r>
              <a:rPr sz="3200" dirty="0">
                <a:solidFill>
                  <a:srgbClr val="F05653"/>
                </a:solidFill>
              </a:rPr>
              <a:t>in</a:t>
            </a:r>
            <a:r>
              <a:rPr sz="3200" spc="-110" dirty="0">
                <a:solidFill>
                  <a:srgbClr val="F05653"/>
                </a:solidFill>
              </a:rPr>
              <a:t> </a:t>
            </a:r>
            <a:r>
              <a:rPr sz="3200" spc="-5" dirty="0">
                <a:solidFill>
                  <a:srgbClr val="F05653"/>
                </a:solidFill>
              </a:rPr>
              <a:t>space</a:t>
            </a:r>
            <a:endParaRPr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3263" y="6506641"/>
            <a:ext cx="908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25" dirty="0"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10571988" y="6458711"/>
              <a:ext cx="859536" cy="211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19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5627" y="1070864"/>
            <a:ext cx="33451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Extract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SpaceX’s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Starlink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contract….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27" y="1884934"/>
            <a:ext cx="4059554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Governing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Law: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Services </a:t>
            </a:r>
            <a:r>
              <a:rPr sz="1800" i="1" spc="-100" dirty="0">
                <a:solidFill>
                  <a:srgbClr val="FFFFFF"/>
                </a:solidFill>
                <a:latin typeface="Trebuchet MS"/>
                <a:cs typeface="Trebuchet MS"/>
              </a:rPr>
              <a:t>provided </a:t>
            </a:r>
            <a:r>
              <a:rPr sz="1800" i="1" spc="-160" dirty="0">
                <a:solidFill>
                  <a:srgbClr val="FFFFFF"/>
                </a:solidFill>
                <a:latin typeface="Trebuchet MS"/>
                <a:cs typeface="Trebuchet MS"/>
              </a:rPr>
              <a:t>to, </a:t>
            </a: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on,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800" i="1" spc="-10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orbit  </a:t>
            </a:r>
            <a:r>
              <a:rPr sz="1800" i="1" spc="-75" dirty="0">
                <a:solidFill>
                  <a:srgbClr val="FFFFFF"/>
                </a:solidFill>
                <a:latin typeface="Trebuchet MS"/>
                <a:cs typeface="Trebuchet MS"/>
              </a:rPr>
              <a:t>around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i="1" spc="-105" dirty="0">
                <a:solidFill>
                  <a:srgbClr val="FFFFFF"/>
                </a:solidFill>
                <a:latin typeface="Trebuchet MS"/>
                <a:cs typeface="Trebuchet MS"/>
              </a:rPr>
              <a:t>planet Earth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i="1" spc="-40" dirty="0">
                <a:solidFill>
                  <a:srgbClr val="FFFFFF"/>
                </a:solidFill>
                <a:latin typeface="Trebuchet MS"/>
                <a:cs typeface="Trebuchet MS"/>
              </a:rPr>
              <a:t>Moon,</a:t>
            </a:r>
            <a:r>
              <a:rPr sz="1800" i="1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these  </a:t>
            </a:r>
            <a:r>
              <a:rPr sz="1800" i="1" spc="-135" dirty="0">
                <a:solidFill>
                  <a:srgbClr val="FFFFFF"/>
                </a:solidFill>
                <a:latin typeface="Trebuchet MS"/>
                <a:cs typeface="Trebuchet MS"/>
              </a:rPr>
              <a:t>Terms </a:t>
            </a:r>
            <a:r>
              <a:rPr sz="1800" i="1" spc="-6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i="1" spc="-75" dirty="0">
                <a:solidFill>
                  <a:srgbClr val="FFFFFF"/>
                </a:solidFill>
                <a:latin typeface="Trebuchet MS"/>
                <a:cs typeface="Trebuchet MS"/>
              </a:rPr>
              <a:t>any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disputes </a:t>
            </a:r>
            <a:r>
              <a:rPr sz="1800" i="1" spc="-100" dirty="0">
                <a:solidFill>
                  <a:srgbClr val="FFFFFF"/>
                </a:solidFill>
                <a:latin typeface="Trebuchet MS"/>
                <a:cs typeface="Trebuchet MS"/>
              </a:rPr>
              <a:t>between </a:t>
            </a:r>
            <a:r>
              <a:rPr sz="1800" i="1" spc="-55" dirty="0">
                <a:solidFill>
                  <a:srgbClr val="FFFFFF"/>
                </a:solidFill>
                <a:latin typeface="Trebuchet MS"/>
                <a:cs typeface="Trebuchet MS"/>
              </a:rPr>
              <a:t>us </a:t>
            </a:r>
            <a:r>
              <a:rPr sz="1800" i="1" spc="-80" dirty="0">
                <a:solidFill>
                  <a:srgbClr val="FFFFFF"/>
                </a:solidFill>
                <a:latin typeface="Trebuchet MS"/>
                <a:cs typeface="Trebuchet MS"/>
              </a:rPr>
              <a:t>arising 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out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related to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these </a:t>
            </a:r>
            <a:r>
              <a:rPr sz="1800" i="1" spc="-150" dirty="0">
                <a:solidFill>
                  <a:srgbClr val="FFFFFF"/>
                </a:solidFill>
                <a:latin typeface="Trebuchet MS"/>
                <a:cs typeface="Trebuchet MS"/>
              </a:rPr>
              <a:t>Terms,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including  </a:t>
            </a:r>
            <a:r>
              <a:rPr sz="1800" i="1" spc="-10" dirty="0">
                <a:solidFill>
                  <a:srgbClr val="FFFFFF"/>
                </a:solidFill>
                <a:latin typeface="Carlito"/>
                <a:cs typeface="Carlito"/>
              </a:rPr>
              <a:t>disputes </a:t>
            </a:r>
            <a:r>
              <a:rPr sz="1800" i="1" spc="-5" dirty="0">
                <a:solidFill>
                  <a:srgbClr val="FFFFFF"/>
                </a:solidFill>
                <a:latin typeface="Carlito"/>
                <a:cs typeface="Carlito"/>
              </a:rPr>
              <a:t>regarding </a:t>
            </a:r>
            <a:r>
              <a:rPr sz="1800" i="1" spc="-10" dirty="0">
                <a:solidFill>
                  <a:srgbClr val="FFFFFF"/>
                </a:solidFill>
                <a:latin typeface="Carlito"/>
                <a:cs typeface="Carlito"/>
              </a:rPr>
              <a:t>arbitrability (“Disputes”)  </a:t>
            </a:r>
            <a:r>
              <a:rPr sz="1800" i="1" spc="-13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1800" i="1" spc="-75" dirty="0">
                <a:solidFill>
                  <a:srgbClr val="FFFFFF"/>
                </a:solidFill>
                <a:latin typeface="Trebuchet MS"/>
                <a:cs typeface="Trebuchet MS"/>
              </a:rPr>
              <a:t>governed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1800" i="1" spc="-6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construed </a:t>
            </a:r>
            <a:r>
              <a:rPr sz="1800" i="1" spc="-105" dirty="0">
                <a:solidFill>
                  <a:srgbClr val="FFFFFF"/>
                </a:solidFill>
                <a:latin typeface="Trebuchet MS"/>
                <a:cs typeface="Trebuchet MS"/>
              </a:rPr>
              <a:t>in  </a:t>
            </a:r>
            <a:r>
              <a:rPr sz="1800" i="1" spc="-80" dirty="0">
                <a:solidFill>
                  <a:srgbClr val="FFFFFF"/>
                </a:solidFill>
                <a:latin typeface="Trebuchet MS"/>
                <a:cs typeface="Trebuchet MS"/>
              </a:rPr>
              <a:t>accordance </a:t>
            </a: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i="1" spc="-70" dirty="0">
                <a:solidFill>
                  <a:srgbClr val="FFFFFF"/>
                </a:solidFill>
                <a:latin typeface="Trebuchet MS"/>
                <a:cs typeface="Trebuchet MS"/>
              </a:rPr>
              <a:t>laws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of the </a:t>
            </a: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State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California </a:t>
            </a:r>
            <a:r>
              <a:rPr sz="1800" i="1" spc="-10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i="1" spc="-100" dirty="0">
                <a:solidFill>
                  <a:srgbClr val="FFFFFF"/>
                </a:solidFill>
                <a:latin typeface="Trebuchet MS"/>
                <a:cs typeface="Trebuchet MS"/>
              </a:rPr>
              <a:t>United</a:t>
            </a:r>
            <a:r>
              <a:rPr sz="1800" i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States.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9864" y="1739010"/>
            <a:ext cx="38049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Services </a:t>
            </a:r>
            <a:r>
              <a:rPr sz="1800" i="1" spc="-100" dirty="0">
                <a:solidFill>
                  <a:srgbClr val="FFFFFF"/>
                </a:solidFill>
                <a:latin typeface="Trebuchet MS"/>
                <a:cs typeface="Trebuchet MS"/>
              </a:rPr>
              <a:t>provided </a:t>
            </a:r>
            <a:r>
              <a:rPr sz="1800" i="1" spc="-5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800" i="1" spc="-50" dirty="0">
                <a:solidFill>
                  <a:srgbClr val="FFFFFF"/>
                </a:solidFill>
                <a:latin typeface="Trebuchet MS"/>
                <a:cs typeface="Trebuchet MS"/>
              </a:rPr>
              <a:t>Mars,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800" i="1" spc="-105" dirty="0">
                <a:solidFill>
                  <a:srgbClr val="FFFFFF"/>
                </a:solidFill>
                <a:latin typeface="Trebuchet MS"/>
                <a:cs typeface="Trebuchet MS"/>
              </a:rPr>
              <a:t>in  transit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i="1" spc="-10" dirty="0">
                <a:solidFill>
                  <a:srgbClr val="FFFFFF"/>
                </a:solidFill>
                <a:latin typeface="Trebuchet MS"/>
                <a:cs typeface="Trebuchet MS"/>
              </a:rPr>
              <a:t>Mars </a:t>
            </a:r>
            <a:r>
              <a:rPr sz="1800" i="1" spc="-80" dirty="0">
                <a:solidFill>
                  <a:srgbClr val="FFFFFF"/>
                </a:solidFill>
                <a:latin typeface="Trebuchet MS"/>
                <a:cs typeface="Trebuchet MS"/>
              </a:rPr>
              <a:t>via </a:t>
            </a:r>
            <a:r>
              <a:rPr sz="1800" i="1" spc="-95" dirty="0">
                <a:solidFill>
                  <a:srgbClr val="FFFFFF"/>
                </a:solidFill>
                <a:latin typeface="Trebuchet MS"/>
                <a:cs typeface="Trebuchet MS"/>
              </a:rPr>
              <a:t>Starship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other  </a:t>
            </a:r>
            <a:r>
              <a:rPr sz="1800" i="1" spc="-100" dirty="0">
                <a:solidFill>
                  <a:srgbClr val="FFFFFF"/>
                </a:solidFill>
                <a:latin typeface="Trebuchet MS"/>
                <a:cs typeface="Trebuchet MS"/>
              </a:rPr>
              <a:t>colonization </a:t>
            </a:r>
            <a:r>
              <a:rPr sz="1800" i="1" spc="-105" dirty="0">
                <a:solidFill>
                  <a:srgbClr val="FFFFFF"/>
                </a:solidFill>
                <a:latin typeface="Trebuchet MS"/>
                <a:cs typeface="Trebuchet MS"/>
              </a:rPr>
              <a:t>spacecraft, </a:t>
            </a:r>
            <a:r>
              <a:rPr sz="1800" i="1" spc="-114" dirty="0">
                <a:solidFill>
                  <a:srgbClr val="FFC000"/>
                </a:solidFill>
                <a:latin typeface="Trebuchet MS"/>
                <a:cs typeface="Trebuchet MS"/>
              </a:rPr>
              <a:t>the </a:t>
            </a:r>
            <a:r>
              <a:rPr sz="1800" i="1" spc="-100" dirty="0">
                <a:solidFill>
                  <a:srgbClr val="FFC000"/>
                </a:solidFill>
                <a:latin typeface="Trebuchet MS"/>
                <a:cs typeface="Trebuchet MS"/>
              </a:rPr>
              <a:t>parties  recognize</a:t>
            </a:r>
            <a:r>
              <a:rPr sz="1800" i="1" spc="-12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800" i="1" spc="-10" dirty="0">
                <a:solidFill>
                  <a:srgbClr val="FFC000"/>
                </a:solidFill>
                <a:latin typeface="Trebuchet MS"/>
                <a:cs typeface="Trebuchet MS"/>
              </a:rPr>
              <a:t>Mars</a:t>
            </a:r>
            <a:r>
              <a:rPr sz="1800" i="1" spc="-1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800" i="1" spc="-30" dirty="0">
                <a:solidFill>
                  <a:srgbClr val="FFC000"/>
                </a:solidFill>
                <a:latin typeface="Trebuchet MS"/>
                <a:cs typeface="Trebuchet MS"/>
              </a:rPr>
              <a:t>as</a:t>
            </a:r>
            <a:r>
              <a:rPr sz="1800" i="1" spc="-13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800" i="1" spc="-25" dirty="0">
                <a:solidFill>
                  <a:srgbClr val="FFC000"/>
                </a:solidFill>
                <a:latin typeface="Trebuchet MS"/>
                <a:cs typeface="Trebuchet MS"/>
              </a:rPr>
              <a:t>a</a:t>
            </a:r>
            <a:r>
              <a:rPr sz="1800" i="1" spc="-1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800" i="1" spc="-135" dirty="0">
                <a:solidFill>
                  <a:srgbClr val="FFC000"/>
                </a:solidFill>
                <a:latin typeface="Trebuchet MS"/>
                <a:cs typeface="Trebuchet MS"/>
              </a:rPr>
              <a:t>free</a:t>
            </a:r>
            <a:r>
              <a:rPr sz="1800" i="1" spc="-1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FFC000"/>
                </a:solidFill>
                <a:latin typeface="Trebuchet MS"/>
                <a:cs typeface="Trebuchet MS"/>
              </a:rPr>
              <a:t>planet</a:t>
            </a:r>
            <a:r>
              <a:rPr sz="1800" i="1" spc="-1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FFC000"/>
                </a:solidFill>
                <a:latin typeface="Trebuchet MS"/>
                <a:cs typeface="Trebuchet MS"/>
              </a:rPr>
              <a:t>and</a:t>
            </a:r>
            <a:r>
              <a:rPr sz="1800" i="1" spc="-14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FFC000"/>
                </a:solidFill>
                <a:latin typeface="Trebuchet MS"/>
                <a:cs typeface="Trebuchet MS"/>
              </a:rPr>
              <a:t>that  </a:t>
            </a:r>
            <a:r>
              <a:rPr sz="1800" i="1" spc="-55" dirty="0">
                <a:solidFill>
                  <a:srgbClr val="FFC000"/>
                </a:solidFill>
                <a:latin typeface="Trebuchet MS"/>
                <a:cs typeface="Trebuchet MS"/>
              </a:rPr>
              <a:t>no </a:t>
            </a:r>
            <a:r>
              <a:rPr sz="1800" i="1" spc="-90" dirty="0">
                <a:solidFill>
                  <a:srgbClr val="FFC000"/>
                </a:solidFill>
                <a:latin typeface="Trebuchet MS"/>
                <a:cs typeface="Trebuchet MS"/>
              </a:rPr>
              <a:t>Earth-based </a:t>
            </a:r>
            <a:r>
              <a:rPr sz="1800" i="1" spc="-85" dirty="0">
                <a:solidFill>
                  <a:srgbClr val="FFC000"/>
                </a:solidFill>
                <a:latin typeface="Trebuchet MS"/>
                <a:cs typeface="Trebuchet MS"/>
              </a:rPr>
              <a:t>government </a:t>
            </a:r>
            <a:r>
              <a:rPr sz="1800" i="1" spc="-50" dirty="0">
                <a:solidFill>
                  <a:srgbClr val="FFC000"/>
                </a:solidFill>
                <a:latin typeface="Trebuchet MS"/>
                <a:cs typeface="Trebuchet MS"/>
              </a:rPr>
              <a:t>has  </a:t>
            </a:r>
            <a:r>
              <a:rPr sz="1800" i="1" spc="-105" dirty="0">
                <a:solidFill>
                  <a:srgbClr val="FFC000"/>
                </a:solidFill>
                <a:latin typeface="Trebuchet MS"/>
                <a:cs typeface="Trebuchet MS"/>
              </a:rPr>
              <a:t>authority </a:t>
            </a:r>
            <a:r>
              <a:rPr sz="1800" i="1" spc="-90" dirty="0">
                <a:solidFill>
                  <a:srgbClr val="FFC000"/>
                </a:solidFill>
                <a:latin typeface="Trebuchet MS"/>
                <a:cs typeface="Trebuchet MS"/>
              </a:rPr>
              <a:t>or sovereignty </a:t>
            </a:r>
            <a:r>
              <a:rPr sz="1800" i="1" spc="-95" dirty="0">
                <a:solidFill>
                  <a:srgbClr val="FFC000"/>
                </a:solidFill>
                <a:latin typeface="Trebuchet MS"/>
                <a:cs typeface="Trebuchet MS"/>
              </a:rPr>
              <a:t>over </a:t>
            </a:r>
            <a:r>
              <a:rPr sz="1800" i="1" spc="-55" dirty="0">
                <a:solidFill>
                  <a:srgbClr val="FFC000"/>
                </a:solidFill>
                <a:latin typeface="Trebuchet MS"/>
                <a:cs typeface="Trebuchet MS"/>
              </a:rPr>
              <a:t>Martian  </a:t>
            </a:r>
            <a:r>
              <a:rPr sz="1800" i="1" spc="-120" dirty="0">
                <a:solidFill>
                  <a:srgbClr val="FFC000"/>
                </a:solidFill>
                <a:latin typeface="Trebuchet MS"/>
                <a:cs typeface="Trebuchet MS"/>
              </a:rPr>
              <a:t>activities</a:t>
            </a:r>
            <a:r>
              <a:rPr sz="1800" i="1" spc="-12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1800" i="1" spc="-110" dirty="0">
                <a:solidFill>
                  <a:srgbClr val="FFFFFF"/>
                </a:solidFill>
                <a:latin typeface="Trebuchet MS"/>
                <a:cs typeface="Trebuchet MS"/>
              </a:rPr>
              <a:t>Accordingly, </a:t>
            </a:r>
            <a:r>
              <a:rPr sz="1800" i="1" spc="-85" dirty="0">
                <a:solidFill>
                  <a:srgbClr val="FFFFFF"/>
                </a:solidFill>
                <a:latin typeface="Trebuchet MS"/>
                <a:cs typeface="Trebuchet MS"/>
              </a:rPr>
              <a:t>Disputes </a:t>
            </a:r>
            <a:r>
              <a:rPr sz="1800" i="1" spc="-13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i="1" spc="-100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1800" i="1" spc="-120" dirty="0">
                <a:solidFill>
                  <a:srgbClr val="FFFFFF"/>
                </a:solidFill>
                <a:latin typeface="Trebuchet MS"/>
                <a:cs typeface="Trebuchet MS"/>
              </a:rPr>
              <a:t>settled </a:t>
            </a:r>
            <a:r>
              <a:rPr sz="1800" i="1" spc="-85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self-governing </a:t>
            </a:r>
            <a:r>
              <a:rPr sz="1800" i="1" spc="-120" dirty="0">
                <a:solidFill>
                  <a:srgbClr val="FFFFFF"/>
                </a:solidFill>
                <a:latin typeface="Trebuchet MS"/>
                <a:cs typeface="Trebuchet MS"/>
              </a:rPr>
              <a:t>principles,  </a:t>
            </a:r>
            <a:r>
              <a:rPr sz="1800" i="1" spc="-100" dirty="0">
                <a:solidFill>
                  <a:srgbClr val="FFFFFF"/>
                </a:solidFill>
                <a:latin typeface="Trebuchet MS"/>
                <a:cs typeface="Trebuchet MS"/>
              </a:rPr>
              <a:t>established </a:t>
            </a:r>
            <a:r>
              <a:rPr sz="1800" i="1" spc="-10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800" i="1" spc="-40" dirty="0">
                <a:solidFill>
                  <a:srgbClr val="FFFFFF"/>
                </a:solidFill>
                <a:latin typeface="Trebuchet MS"/>
                <a:cs typeface="Trebuchet MS"/>
              </a:rPr>
              <a:t>good </a:t>
            </a:r>
            <a:r>
              <a:rPr sz="1800" i="1" spc="-140" dirty="0">
                <a:solidFill>
                  <a:srgbClr val="FFFFFF"/>
                </a:solidFill>
                <a:latin typeface="Trebuchet MS"/>
                <a:cs typeface="Trebuchet MS"/>
              </a:rPr>
              <a:t>faith,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i="1" spc="-120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1800" i="1" spc="-55" dirty="0">
                <a:solidFill>
                  <a:srgbClr val="FFFFFF"/>
                </a:solidFill>
                <a:latin typeface="Trebuchet MS"/>
                <a:cs typeface="Trebuchet MS"/>
              </a:rPr>
              <a:t>Martian</a:t>
            </a:r>
            <a:r>
              <a:rPr sz="1800" i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125" dirty="0">
                <a:solidFill>
                  <a:srgbClr val="FFFFFF"/>
                </a:solidFill>
                <a:latin typeface="Trebuchet MS"/>
                <a:cs typeface="Trebuchet MS"/>
              </a:rPr>
              <a:t>settlement.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707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Governing</a:t>
            </a:r>
            <a:r>
              <a:rPr sz="2800" spc="5" dirty="0"/>
              <a:t> </a:t>
            </a:r>
            <a:r>
              <a:rPr sz="2800" spc="-5" dirty="0"/>
              <a:t>Law</a:t>
            </a:r>
            <a:endParaRPr sz="2800"/>
          </a:p>
          <a:p>
            <a:pPr marL="1997075" algn="ctr">
              <a:lnSpc>
                <a:spcPct val="100000"/>
              </a:lnSpc>
              <a:spcBef>
                <a:spcPts val="35"/>
              </a:spcBef>
            </a:pPr>
            <a:r>
              <a:rPr sz="1600" spc="-5" dirty="0"/>
              <a:t>Is outer </a:t>
            </a:r>
            <a:r>
              <a:rPr sz="1600" spc="-10" dirty="0"/>
              <a:t>space the </a:t>
            </a:r>
            <a:r>
              <a:rPr sz="1600" spc="5" dirty="0"/>
              <a:t>wild wild</a:t>
            </a:r>
            <a:r>
              <a:rPr sz="1600" spc="20" dirty="0"/>
              <a:t> </a:t>
            </a:r>
            <a:r>
              <a:rPr sz="1600" dirty="0"/>
              <a:t>west?</a:t>
            </a:r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9740645" y="6470091"/>
            <a:ext cx="1573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courtesy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iSpace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"/>
            <a:ext cx="12192000" cy="6553200"/>
            <a:chOff x="0" y="0"/>
            <a:chExt cx="12192000" cy="6683375"/>
          </a:xfrm>
        </p:grpSpPr>
        <p:sp>
          <p:nvSpPr>
            <p:cNvPr id="4" name="object 4"/>
            <p:cNvSpPr/>
            <p:nvPr/>
          </p:nvSpPr>
          <p:spPr>
            <a:xfrm>
              <a:off x="10571988" y="6458711"/>
              <a:ext cx="859536" cy="211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1593" cy="66832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2529" y="3142462"/>
              <a:ext cx="1473835" cy="243840"/>
            </a:xfrm>
            <a:custGeom>
              <a:avLst/>
              <a:gdLst/>
              <a:ahLst/>
              <a:cxnLst/>
              <a:rect l="l" t="t" r="r" b="b"/>
              <a:pathLst>
                <a:path w="1473834" h="243839">
                  <a:moveTo>
                    <a:pt x="201549" y="5867"/>
                  </a:moveTo>
                  <a:lnTo>
                    <a:pt x="145935" y="5867"/>
                  </a:lnTo>
                  <a:lnTo>
                    <a:pt x="145935" y="93497"/>
                  </a:lnTo>
                  <a:lnTo>
                    <a:pt x="55524" y="93497"/>
                  </a:lnTo>
                  <a:lnTo>
                    <a:pt x="55524" y="5867"/>
                  </a:lnTo>
                  <a:lnTo>
                    <a:pt x="0" y="5867"/>
                  </a:lnTo>
                  <a:lnTo>
                    <a:pt x="0" y="93497"/>
                  </a:lnTo>
                  <a:lnTo>
                    <a:pt x="0" y="140487"/>
                  </a:lnTo>
                  <a:lnTo>
                    <a:pt x="0" y="237007"/>
                  </a:lnTo>
                  <a:lnTo>
                    <a:pt x="55524" y="237007"/>
                  </a:lnTo>
                  <a:lnTo>
                    <a:pt x="55524" y="140487"/>
                  </a:lnTo>
                  <a:lnTo>
                    <a:pt x="145935" y="140487"/>
                  </a:lnTo>
                  <a:lnTo>
                    <a:pt x="145935" y="237007"/>
                  </a:lnTo>
                  <a:lnTo>
                    <a:pt x="201549" y="237007"/>
                  </a:lnTo>
                  <a:lnTo>
                    <a:pt x="201549" y="140487"/>
                  </a:lnTo>
                  <a:lnTo>
                    <a:pt x="201549" y="93497"/>
                  </a:lnTo>
                  <a:lnTo>
                    <a:pt x="201549" y="5867"/>
                  </a:lnTo>
                  <a:close/>
                </a:path>
                <a:path w="1473834" h="243839">
                  <a:moveTo>
                    <a:pt x="463969" y="236994"/>
                  </a:moveTo>
                  <a:lnTo>
                    <a:pt x="445363" y="192112"/>
                  </a:lnTo>
                  <a:lnTo>
                    <a:pt x="426808" y="147320"/>
                  </a:lnTo>
                  <a:lnTo>
                    <a:pt x="393788" y="67627"/>
                  </a:lnTo>
                  <a:lnTo>
                    <a:pt x="368909" y="7581"/>
                  </a:lnTo>
                  <a:lnTo>
                    <a:pt x="368909" y="147320"/>
                  </a:lnTo>
                  <a:lnTo>
                    <a:pt x="310629" y="147320"/>
                  </a:lnTo>
                  <a:lnTo>
                    <a:pt x="340080" y="67627"/>
                  </a:lnTo>
                  <a:lnTo>
                    <a:pt x="368909" y="147320"/>
                  </a:lnTo>
                  <a:lnTo>
                    <a:pt x="368909" y="7581"/>
                  </a:lnTo>
                  <a:lnTo>
                    <a:pt x="368287" y="6070"/>
                  </a:lnTo>
                  <a:lnTo>
                    <a:pt x="314020" y="6070"/>
                  </a:lnTo>
                  <a:lnTo>
                    <a:pt x="216903" y="236994"/>
                  </a:lnTo>
                  <a:lnTo>
                    <a:pt x="277863" y="236994"/>
                  </a:lnTo>
                  <a:lnTo>
                    <a:pt x="294563" y="192112"/>
                  </a:lnTo>
                  <a:lnTo>
                    <a:pt x="384352" y="192112"/>
                  </a:lnTo>
                  <a:lnTo>
                    <a:pt x="402386" y="236994"/>
                  </a:lnTo>
                  <a:lnTo>
                    <a:pt x="463969" y="236994"/>
                  </a:lnTo>
                  <a:close/>
                </a:path>
                <a:path w="1473834" h="243839">
                  <a:moveTo>
                    <a:pt x="693635" y="236994"/>
                  </a:moveTo>
                  <a:lnTo>
                    <a:pt x="587870" y="112522"/>
                  </a:lnTo>
                  <a:lnTo>
                    <a:pt x="687666" y="6070"/>
                  </a:lnTo>
                  <a:lnTo>
                    <a:pt x="618032" y="6070"/>
                  </a:lnTo>
                  <a:lnTo>
                    <a:pt x="534936" y="100469"/>
                  </a:lnTo>
                  <a:lnTo>
                    <a:pt x="534314" y="100469"/>
                  </a:lnTo>
                  <a:lnTo>
                    <a:pt x="534314" y="6070"/>
                  </a:lnTo>
                  <a:lnTo>
                    <a:pt x="479412" y="6070"/>
                  </a:lnTo>
                  <a:lnTo>
                    <a:pt x="479412" y="236994"/>
                  </a:lnTo>
                  <a:lnTo>
                    <a:pt x="534314" y="236994"/>
                  </a:lnTo>
                  <a:lnTo>
                    <a:pt x="534314" y="130543"/>
                  </a:lnTo>
                  <a:lnTo>
                    <a:pt x="534936" y="130543"/>
                  </a:lnTo>
                  <a:lnTo>
                    <a:pt x="620712" y="236994"/>
                  </a:lnTo>
                  <a:lnTo>
                    <a:pt x="693635" y="236994"/>
                  </a:lnTo>
                  <a:close/>
                </a:path>
                <a:path w="1473834" h="243839">
                  <a:moveTo>
                    <a:pt x="903935" y="6070"/>
                  </a:moveTo>
                  <a:lnTo>
                    <a:pt x="847610" y="6070"/>
                  </a:lnTo>
                  <a:lnTo>
                    <a:pt x="847610" y="151955"/>
                  </a:lnTo>
                  <a:lnTo>
                    <a:pt x="846988" y="158026"/>
                  </a:lnTo>
                  <a:lnTo>
                    <a:pt x="824230" y="189433"/>
                  </a:lnTo>
                  <a:lnTo>
                    <a:pt x="818870" y="192112"/>
                  </a:lnTo>
                  <a:lnTo>
                    <a:pt x="812177" y="193446"/>
                  </a:lnTo>
                  <a:lnTo>
                    <a:pt x="796734" y="193446"/>
                  </a:lnTo>
                  <a:lnTo>
                    <a:pt x="765314" y="169354"/>
                  </a:lnTo>
                  <a:lnTo>
                    <a:pt x="760590" y="151955"/>
                  </a:lnTo>
                  <a:lnTo>
                    <a:pt x="760590" y="6070"/>
                  </a:lnTo>
                  <a:lnTo>
                    <a:pt x="705688" y="6070"/>
                  </a:lnTo>
                  <a:lnTo>
                    <a:pt x="705688" y="149987"/>
                  </a:lnTo>
                  <a:lnTo>
                    <a:pt x="706081" y="160261"/>
                  </a:lnTo>
                  <a:lnTo>
                    <a:pt x="720598" y="204101"/>
                  </a:lnTo>
                  <a:lnTo>
                    <a:pt x="753960" y="232791"/>
                  </a:lnTo>
                  <a:lnTo>
                    <a:pt x="792924" y="243205"/>
                  </a:lnTo>
                  <a:lnTo>
                    <a:pt x="804151" y="243687"/>
                  </a:lnTo>
                  <a:lnTo>
                    <a:pt x="815035" y="243205"/>
                  </a:lnTo>
                  <a:lnTo>
                    <a:pt x="853719" y="232791"/>
                  </a:lnTo>
                  <a:lnTo>
                    <a:pt x="888022" y="204101"/>
                  </a:lnTo>
                  <a:lnTo>
                    <a:pt x="903439" y="160261"/>
                  </a:lnTo>
                  <a:lnTo>
                    <a:pt x="903935" y="149987"/>
                  </a:lnTo>
                  <a:lnTo>
                    <a:pt x="903935" y="6070"/>
                  </a:lnTo>
                  <a:close/>
                </a:path>
                <a:path w="1473834" h="243839">
                  <a:moveTo>
                    <a:pt x="1108786" y="5867"/>
                  </a:moveTo>
                  <a:lnTo>
                    <a:pt x="922680" y="5867"/>
                  </a:lnTo>
                  <a:lnTo>
                    <a:pt x="922680" y="54127"/>
                  </a:lnTo>
                  <a:lnTo>
                    <a:pt x="987577" y="54127"/>
                  </a:lnTo>
                  <a:lnTo>
                    <a:pt x="987577" y="237007"/>
                  </a:lnTo>
                  <a:lnTo>
                    <a:pt x="1043813" y="237007"/>
                  </a:lnTo>
                  <a:lnTo>
                    <a:pt x="1043813" y="54127"/>
                  </a:lnTo>
                  <a:lnTo>
                    <a:pt x="1108786" y="54127"/>
                  </a:lnTo>
                  <a:lnTo>
                    <a:pt x="1108786" y="5867"/>
                  </a:lnTo>
                  <a:close/>
                </a:path>
                <a:path w="1473834" h="243839">
                  <a:moveTo>
                    <a:pt x="1366570" y="120548"/>
                  </a:moveTo>
                  <a:lnTo>
                    <a:pt x="1360881" y="82092"/>
                  </a:lnTo>
                  <a:lnTo>
                    <a:pt x="1338427" y="40843"/>
                  </a:lnTo>
                  <a:lnTo>
                    <a:pt x="1306322" y="15684"/>
                  </a:lnTo>
                  <a:lnTo>
                    <a:pt x="1306322" y="120548"/>
                  </a:lnTo>
                  <a:lnTo>
                    <a:pt x="1306055" y="128346"/>
                  </a:lnTo>
                  <a:lnTo>
                    <a:pt x="1291818" y="167284"/>
                  </a:lnTo>
                  <a:lnTo>
                    <a:pt x="1260627" y="189699"/>
                  </a:lnTo>
                  <a:lnTo>
                    <a:pt x="1240002" y="192824"/>
                  </a:lnTo>
                  <a:lnTo>
                    <a:pt x="1232992" y="192455"/>
                  </a:lnTo>
                  <a:lnTo>
                    <a:pt x="1197140" y="176707"/>
                  </a:lnTo>
                  <a:lnTo>
                    <a:pt x="1176959" y="142646"/>
                  </a:lnTo>
                  <a:lnTo>
                    <a:pt x="1174394" y="120548"/>
                  </a:lnTo>
                  <a:lnTo>
                    <a:pt x="1174648" y="113118"/>
                  </a:lnTo>
                  <a:lnTo>
                    <a:pt x="1188237" y="75069"/>
                  </a:lnTo>
                  <a:lnTo>
                    <a:pt x="1226108" y="51638"/>
                  </a:lnTo>
                  <a:lnTo>
                    <a:pt x="1240002" y="50228"/>
                  </a:lnTo>
                  <a:lnTo>
                    <a:pt x="1247305" y="50596"/>
                  </a:lnTo>
                  <a:lnTo>
                    <a:pt x="1283550" y="65913"/>
                  </a:lnTo>
                  <a:lnTo>
                    <a:pt x="1303756" y="99034"/>
                  </a:lnTo>
                  <a:lnTo>
                    <a:pt x="1306322" y="120548"/>
                  </a:lnTo>
                  <a:lnTo>
                    <a:pt x="1306322" y="15684"/>
                  </a:lnTo>
                  <a:lnTo>
                    <a:pt x="1266126" y="2019"/>
                  </a:lnTo>
                  <a:lnTo>
                    <a:pt x="1240002" y="0"/>
                  </a:lnTo>
                  <a:lnTo>
                    <a:pt x="1226705" y="508"/>
                  </a:lnTo>
                  <a:lnTo>
                    <a:pt x="1178750" y="12966"/>
                  </a:lnTo>
                  <a:lnTo>
                    <a:pt x="1142276" y="40843"/>
                  </a:lnTo>
                  <a:lnTo>
                    <a:pt x="1119822" y="82092"/>
                  </a:lnTo>
                  <a:lnTo>
                    <a:pt x="1114145" y="120548"/>
                  </a:lnTo>
                  <a:lnTo>
                    <a:pt x="1114767" y="134226"/>
                  </a:lnTo>
                  <a:lnTo>
                    <a:pt x="1129220" y="181775"/>
                  </a:lnTo>
                  <a:lnTo>
                    <a:pt x="1159116" y="217170"/>
                  </a:lnTo>
                  <a:lnTo>
                    <a:pt x="1201610" y="238569"/>
                  </a:lnTo>
                  <a:lnTo>
                    <a:pt x="1240002" y="243687"/>
                  </a:lnTo>
                  <a:lnTo>
                    <a:pt x="1253324" y="243078"/>
                  </a:lnTo>
                  <a:lnTo>
                    <a:pt x="1301394" y="229958"/>
                  </a:lnTo>
                  <a:lnTo>
                    <a:pt x="1338427" y="201104"/>
                  </a:lnTo>
                  <a:lnTo>
                    <a:pt x="1360881" y="159283"/>
                  </a:lnTo>
                  <a:lnTo>
                    <a:pt x="1365935" y="134226"/>
                  </a:lnTo>
                  <a:lnTo>
                    <a:pt x="1366570" y="120548"/>
                  </a:lnTo>
                  <a:close/>
                </a:path>
                <a:path w="1473834" h="243839">
                  <a:moveTo>
                    <a:pt x="1473682" y="103771"/>
                  </a:moveTo>
                  <a:lnTo>
                    <a:pt x="1390675" y="103771"/>
                  </a:lnTo>
                  <a:lnTo>
                    <a:pt x="1390675" y="146596"/>
                  </a:lnTo>
                  <a:lnTo>
                    <a:pt x="1473682" y="146596"/>
                  </a:lnTo>
                  <a:lnTo>
                    <a:pt x="1473682" y="103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5053" y="3148533"/>
              <a:ext cx="188772" cy="230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0358" y="3040735"/>
              <a:ext cx="419734" cy="419734"/>
            </a:xfrm>
            <a:custGeom>
              <a:avLst/>
              <a:gdLst/>
              <a:ahLst/>
              <a:cxnLst/>
              <a:rect l="l" t="t" r="r" b="b"/>
              <a:pathLst>
                <a:path w="419735" h="419735">
                  <a:moveTo>
                    <a:pt x="209575" y="0"/>
                  </a:moveTo>
                  <a:lnTo>
                    <a:pt x="161484" y="5567"/>
                  </a:lnTo>
                  <a:lnTo>
                    <a:pt x="117358" y="21418"/>
                  </a:lnTo>
                  <a:lnTo>
                    <a:pt x="78447" y="46275"/>
                  </a:lnTo>
                  <a:lnTo>
                    <a:pt x="46004" y="78861"/>
                  </a:lnTo>
                  <a:lnTo>
                    <a:pt x="21281" y="117899"/>
                  </a:lnTo>
                  <a:lnTo>
                    <a:pt x="5528" y="162112"/>
                  </a:lnTo>
                  <a:lnTo>
                    <a:pt x="0" y="210223"/>
                  </a:lnTo>
                  <a:lnTo>
                    <a:pt x="5528" y="258069"/>
                  </a:lnTo>
                  <a:lnTo>
                    <a:pt x="21281" y="302082"/>
                  </a:lnTo>
                  <a:lnTo>
                    <a:pt x="46004" y="340976"/>
                  </a:lnTo>
                  <a:lnTo>
                    <a:pt x="78447" y="373465"/>
                  </a:lnTo>
                  <a:lnTo>
                    <a:pt x="117358" y="398264"/>
                  </a:lnTo>
                  <a:lnTo>
                    <a:pt x="161484" y="414086"/>
                  </a:lnTo>
                  <a:lnTo>
                    <a:pt x="209575" y="419646"/>
                  </a:lnTo>
                  <a:lnTo>
                    <a:pt x="257638" y="414086"/>
                  </a:lnTo>
                  <a:lnTo>
                    <a:pt x="301756" y="398264"/>
                  </a:lnTo>
                  <a:lnTo>
                    <a:pt x="340670" y="373465"/>
                  </a:lnTo>
                  <a:lnTo>
                    <a:pt x="373125" y="340976"/>
                  </a:lnTo>
                  <a:lnTo>
                    <a:pt x="397864" y="302082"/>
                  </a:lnTo>
                  <a:lnTo>
                    <a:pt x="413629" y="258069"/>
                  </a:lnTo>
                  <a:lnTo>
                    <a:pt x="419163" y="210223"/>
                  </a:lnTo>
                  <a:lnTo>
                    <a:pt x="413629" y="162112"/>
                  </a:lnTo>
                  <a:lnTo>
                    <a:pt x="397864" y="117899"/>
                  </a:lnTo>
                  <a:lnTo>
                    <a:pt x="373125" y="78861"/>
                  </a:lnTo>
                  <a:lnTo>
                    <a:pt x="340670" y="46275"/>
                  </a:lnTo>
                  <a:lnTo>
                    <a:pt x="301756" y="21418"/>
                  </a:lnTo>
                  <a:lnTo>
                    <a:pt x="257638" y="5567"/>
                  </a:lnTo>
                  <a:lnTo>
                    <a:pt x="209575" y="0"/>
                  </a:lnTo>
                  <a:close/>
                </a:path>
              </a:pathLst>
            </a:custGeom>
            <a:solidFill>
              <a:srgbClr val="C71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3882" y="3105694"/>
              <a:ext cx="212725" cy="292100"/>
            </a:xfrm>
            <a:custGeom>
              <a:avLst/>
              <a:gdLst/>
              <a:ahLst/>
              <a:cxnLst/>
              <a:rect l="l" t="t" r="r" b="b"/>
              <a:pathLst>
                <a:path w="212725" h="292100">
                  <a:moveTo>
                    <a:pt x="35828" y="0"/>
                  </a:moveTo>
                  <a:lnTo>
                    <a:pt x="4010" y="27779"/>
                  </a:lnTo>
                  <a:lnTo>
                    <a:pt x="0" y="64828"/>
                  </a:lnTo>
                  <a:lnTo>
                    <a:pt x="906" y="83297"/>
                  </a:lnTo>
                  <a:lnTo>
                    <a:pt x="8934" y="126442"/>
                  </a:lnTo>
                  <a:lnTo>
                    <a:pt x="23094" y="168155"/>
                  </a:lnTo>
                  <a:lnTo>
                    <a:pt x="40443" y="201487"/>
                  </a:lnTo>
                  <a:lnTo>
                    <a:pt x="39731" y="202109"/>
                  </a:lnTo>
                  <a:lnTo>
                    <a:pt x="21847" y="221625"/>
                  </a:lnTo>
                  <a:lnTo>
                    <a:pt x="9470" y="243131"/>
                  </a:lnTo>
                  <a:lnTo>
                    <a:pt x="2852" y="263868"/>
                  </a:lnTo>
                  <a:lnTo>
                    <a:pt x="2241" y="281077"/>
                  </a:lnTo>
                  <a:lnTo>
                    <a:pt x="2952" y="285091"/>
                  </a:lnTo>
                  <a:lnTo>
                    <a:pt x="4298" y="289815"/>
                  </a:lnTo>
                  <a:lnTo>
                    <a:pt x="8312" y="291784"/>
                  </a:lnTo>
                  <a:lnTo>
                    <a:pt x="22645" y="291760"/>
                  </a:lnTo>
                  <a:lnTo>
                    <a:pt x="38609" y="281430"/>
                  </a:lnTo>
                  <a:lnTo>
                    <a:pt x="48995" y="269025"/>
                  </a:lnTo>
                  <a:lnTo>
                    <a:pt x="19018" y="269025"/>
                  </a:lnTo>
                  <a:lnTo>
                    <a:pt x="17684" y="268403"/>
                  </a:lnTo>
                  <a:lnTo>
                    <a:pt x="16351" y="267069"/>
                  </a:lnTo>
                  <a:lnTo>
                    <a:pt x="15667" y="263868"/>
                  </a:lnTo>
                  <a:lnTo>
                    <a:pt x="15685" y="263383"/>
                  </a:lnTo>
                  <a:lnTo>
                    <a:pt x="17572" y="253793"/>
                  </a:lnTo>
                  <a:lnTo>
                    <a:pt x="24020" y="241280"/>
                  </a:lnTo>
                  <a:lnTo>
                    <a:pt x="34484" y="227765"/>
                  </a:lnTo>
                  <a:lnTo>
                    <a:pt x="48482" y="214872"/>
                  </a:lnTo>
                  <a:lnTo>
                    <a:pt x="49104" y="214148"/>
                  </a:lnTo>
                  <a:lnTo>
                    <a:pt x="77933" y="214148"/>
                  </a:lnTo>
                  <a:lnTo>
                    <a:pt x="77933" y="213526"/>
                  </a:lnTo>
                  <a:lnTo>
                    <a:pt x="79901" y="208179"/>
                  </a:lnTo>
                  <a:lnTo>
                    <a:pt x="81946" y="202820"/>
                  </a:lnTo>
                  <a:lnTo>
                    <a:pt x="83292" y="197473"/>
                  </a:lnTo>
                  <a:lnTo>
                    <a:pt x="83292" y="196749"/>
                  </a:lnTo>
                  <a:lnTo>
                    <a:pt x="83915" y="196749"/>
                  </a:lnTo>
                  <a:lnTo>
                    <a:pt x="94963" y="194492"/>
                  </a:lnTo>
                  <a:lnTo>
                    <a:pt x="106011" y="193740"/>
                  </a:lnTo>
                  <a:lnTo>
                    <a:pt x="176298" y="193740"/>
                  </a:lnTo>
                  <a:lnTo>
                    <a:pt x="178405" y="190057"/>
                  </a:lnTo>
                  <a:lnTo>
                    <a:pt x="56508" y="190057"/>
                  </a:lnTo>
                  <a:lnTo>
                    <a:pt x="55797" y="189434"/>
                  </a:lnTo>
                  <a:lnTo>
                    <a:pt x="37537" y="150058"/>
                  </a:lnTo>
                  <a:lnTo>
                    <a:pt x="26307" y="104751"/>
                  </a:lnTo>
                  <a:lnTo>
                    <a:pt x="22348" y="74363"/>
                  </a:lnTo>
                  <a:lnTo>
                    <a:pt x="22894" y="49998"/>
                  </a:lnTo>
                  <a:lnTo>
                    <a:pt x="29736" y="38101"/>
                  </a:lnTo>
                  <a:lnTo>
                    <a:pt x="32416" y="37479"/>
                  </a:lnTo>
                  <a:lnTo>
                    <a:pt x="77224" y="37479"/>
                  </a:lnTo>
                  <a:lnTo>
                    <a:pt x="76763" y="36106"/>
                  </a:lnTo>
                  <a:lnTo>
                    <a:pt x="65363" y="17439"/>
                  </a:lnTo>
                  <a:lnTo>
                    <a:pt x="53841" y="6694"/>
                  </a:lnTo>
                  <a:lnTo>
                    <a:pt x="44238" y="1715"/>
                  </a:lnTo>
                  <a:lnTo>
                    <a:pt x="35828" y="0"/>
                  </a:lnTo>
                  <a:close/>
                </a:path>
                <a:path w="212725" h="292100">
                  <a:moveTo>
                    <a:pt x="164887" y="233605"/>
                  </a:moveTo>
                  <a:lnTo>
                    <a:pt x="142208" y="233605"/>
                  </a:lnTo>
                  <a:lnTo>
                    <a:pt x="142208" y="234938"/>
                  </a:lnTo>
                  <a:lnTo>
                    <a:pt x="157291" y="262066"/>
                  </a:lnTo>
                  <a:lnTo>
                    <a:pt x="173504" y="281430"/>
                  </a:lnTo>
                  <a:lnTo>
                    <a:pt x="189464" y="291760"/>
                  </a:lnTo>
                  <a:lnTo>
                    <a:pt x="203790" y="291784"/>
                  </a:lnTo>
                  <a:lnTo>
                    <a:pt x="207803" y="289815"/>
                  </a:lnTo>
                  <a:lnTo>
                    <a:pt x="209149" y="285091"/>
                  </a:lnTo>
                  <a:lnTo>
                    <a:pt x="209772" y="281077"/>
                  </a:lnTo>
                  <a:lnTo>
                    <a:pt x="209379" y="269025"/>
                  </a:lnTo>
                  <a:lnTo>
                    <a:pt x="189071" y="269025"/>
                  </a:lnTo>
                  <a:lnTo>
                    <a:pt x="182282" y="263383"/>
                  </a:lnTo>
                  <a:lnTo>
                    <a:pt x="174483" y="252329"/>
                  </a:lnTo>
                  <a:lnTo>
                    <a:pt x="166434" y="237244"/>
                  </a:lnTo>
                  <a:lnTo>
                    <a:pt x="164887" y="233605"/>
                  </a:lnTo>
                  <a:close/>
                </a:path>
                <a:path w="212725" h="292100">
                  <a:moveTo>
                    <a:pt x="77933" y="214148"/>
                  </a:moveTo>
                  <a:lnTo>
                    <a:pt x="49104" y="214148"/>
                  </a:lnTo>
                  <a:lnTo>
                    <a:pt x="49815" y="214872"/>
                  </a:lnTo>
                  <a:lnTo>
                    <a:pt x="50450" y="216206"/>
                  </a:lnTo>
                  <a:lnTo>
                    <a:pt x="51784" y="216828"/>
                  </a:lnTo>
                  <a:lnTo>
                    <a:pt x="52495" y="218174"/>
                  </a:lnTo>
                  <a:lnTo>
                    <a:pt x="53117" y="218886"/>
                  </a:lnTo>
                  <a:lnTo>
                    <a:pt x="53117" y="219508"/>
                  </a:lnTo>
                  <a:lnTo>
                    <a:pt x="45593" y="237244"/>
                  </a:lnTo>
                  <a:lnTo>
                    <a:pt x="37576" y="252329"/>
                  </a:lnTo>
                  <a:lnTo>
                    <a:pt x="29811" y="263383"/>
                  </a:lnTo>
                  <a:lnTo>
                    <a:pt x="23044" y="269025"/>
                  </a:lnTo>
                  <a:lnTo>
                    <a:pt x="48995" y="269025"/>
                  </a:lnTo>
                  <a:lnTo>
                    <a:pt x="54823" y="262066"/>
                  </a:lnTo>
                  <a:lnTo>
                    <a:pt x="69907" y="234938"/>
                  </a:lnTo>
                  <a:lnTo>
                    <a:pt x="69907" y="233605"/>
                  </a:lnTo>
                  <a:lnTo>
                    <a:pt x="164887" y="233605"/>
                  </a:lnTo>
                  <a:lnTo>
                    <a:pt x="161173" y="224867"/>
                  </a:lnTo>
                  <a:lnTo>
                    <a:pt x="106051" y="224867"/>
                  </a:lnTo>
                  <a:lnTo>
                    <a:pt x="99031" y="224247"/>
                  </a:lnTo>
                  <a:lnTo>
                    <a:pt x="92070" y="222380"/>
                  </a:lnTo>
                  <a:lnTo>
                    <a:pt x="85225" y="219258"/>
                  </a:lnTo>
                  <a:lnTo>
                    <a:pt x="78555" y="214872"/>
                  </a:lnTo>
                  <a:lnTo>
                    <a:pt x="77933" y="214148"/>
                  </a:lnTo>
                  <a:close/>
                </a:path>
                <a:path w="212725" h="292100">
                  <a:moveTo>
                    <a:pt x="183345" y="214148"/>
                  </a:moveTo>
                  <a:lnTo>
                    <a:pt x="162909" y="214148"/>
                  </a:lnTo>
                  <a:lnTo>
                    <a:pt x="163620" y="214872"/>
                  </a:lnTo>
                  <a:lnTo>
                    <a:pt x="177578" y="227765"/>
                  </a:lnTo>
                  <a:lnTo>
                    <a:pt x="188037" y="241280"/>
                  </a:lnTo>
                  <a:lnTo>
                    <a:pt x="194479" y="253793"/>
                  </a:lnTo>
                  <a:lnTo>
                    <a:pt x="196329" y="263383"/>
                  </a:lnTo>
                  <a:lnTo>
                    <a:pt x="196351" y="263868"/>
                  </a:lnTo>
                  <a:lnTo>
                    <a:pt x="195764" y="267069"/>
                  </a:lnTo>
                  <a:lnTo>
                    <a:pt x="194417" y="268403"/>
                  </a:lnTo>
                  <a:lnTo>
                    <a:pt x="193084" y="269025"/>
                  </a:lnTo>
                  <a:lnTo>
                    <a:pt x="209379" y="269025"/>
                  </a:lnTo>
                  <a:lnTo>
                    <a:pt x="209211" y="263868"/>
                  </a:lnTo>
                  <a:lnTo>
                    <a:pt x="202609" y="243131"/>
                  </a:lnTo>
                  <a:lnTo>
                    <a:pt x="190216" y="221625"/>
                  </a:lnTo>
                  <a:lnTo>
                    <a:pt x="183345" y="214148"/>
                  </a:lnTo>
                  <a:close/>
                </a:path>
                <a:path w="212725" h="292100">
                  <a:moveTo>
                    <a:pt x="142208" y="233605"/>
                  </a:moveTo>
                  <a:lnTo>
                    <a:pt x="69907" y="233605"/>
                  </a:lnTo>
                  <a:lnTo>
                    <a:pt x="71240" y="234227"/>
                  </a:lnTo>
                  <a:lnTo>
                    <a:pt x="79401" y="239024"/>
                  </a:lnTo>
                  <a:lnTo>
                    <a:pt x="87874" y="242357"/>
                  </a:lnTo>
                  <a:lnTo>
                    <a:pt x="96733" y="244302"/>
                  </a:lnTo>
                  <a:lnTo>
                    <a:pt x="106051" y="244933"/>
                  </a:lnTo>
                  <a:lnTo>
                    <a:pt x="115069" y="244302"/>
                  </a:lnTo>
                  <a:lnTo>
                    <a:pt x="123961" y="242357"/>
                  </a:lnTo>
                  <a:lnTo>
                    <a:pt x="132600" y="239024"/>
                  </a:lnTo>
                  <a:lnTo>
                    <a:pt x="140861" y="234227"/>
                  </a:lnTo>
                  <a:lnTo>
                    <a:pt x="142208" y="233605"/>
                  </a:lnTo>
                  <a:close/>
                </a:path>
                <a:path w="212725" h="292100">
                  <a:moveTo>
                    <a:pt x="176298" y="193740"/>
                  </a:moveTo>
                  <a:lnTo>
                    <a:pt x="106011" y="193740"/>
                  </a:lnTo>
                  <a:lnTo>
                    <a:pt x="117056" y="194492"/>
                  </a:lnTo>
                  <a:lnTo>
                    <a:pt x="128098" y="196749"/>
                  </a:lnTo>
                  <a:lnTo>
                    <a:pt x="128809" y="196749"/>
                  </a:lnTo>
                  <a:lnTo>
                    <a:pt x="128809" y="197473"/>
                  </a:lnTo>
                  <a:lnTo>
                    <a:pt x="130155" y="202820"/>
                  </a:lnTo>
                  <a:lnTo>
                    <a:pt x="132111" y="208179"/>
                  </a:lnTo>
                  <a:lnTo>
                    <a:pt x="134169" y="213526"/>
                  </a:lnTo>
                  <a:lnTo>
                    <a:pt x="134169" y="214148"/>
                  </a:lnTo>
                  <a:lnTo>
                    <a:pt x="106051" y="224867"/>
                  </a:lnTo>
                  <a:lnTo>
                    <a:pt x="161173" y="224867"/>
                  </a:lnTo>
                  <a:lnTo>
                    <a:pt x="158895" y="219508"/>
                  </a:lnTo>
                  <a:lnTo>
                    <a:pt x="158895" y="218886"/>
                  </a:lnTo>
                  <a:lnTo>
                    <a:pt x="159607" y="218174"/>
                  </a:lnTo>
                  <a:lnTo>
                    <a:pt x="160229" y="216828"/>
                  </a:lnTo>
                  <a:lnTo>
                    <a:pt x="161575" y="216206"/>
                  </a:lnTo>
                  <a:lnTo>
                    <a:pt x="162286" y="214872"/>
                  </a:lnTo>
                  <a:lnTo>
                    <a:pt x="162909" y="214148"/>
                  </a:lnTo>
                  <a:lnTo>
                    <a:pt x="183345" y="214148"/>
                  </a:lnTo>
                  <a:lnTo>
                    <a:pt x="172281" y="202109"/>
                  </a:lnTo>
                  <a:lnTo>
                    <a:pt x="171659" y="201487"/>
                  </a:lnTo>
                  <a:lnTo>
                    <a:pt x="172281" y="200763"/>
                  </a:lnTo>
                  <a:lnTo>
                    <a:pt x="176298" y="193740"/>
                  </a:lnTo>
                  <a:close/>
                </a:path>
                <a:path w="212725" h="292100">
                  <a:moveTo>
                    <a:pt x="77224" y="37479"/>
                  </a:moveTo>
                  <a:lnTo>
                    <a:pt x="32416" y="37479"/>
                  </a:lnTo>
                  <a:lnTo>
                    <a:pt x="35096" y="38101"/>
                  </a:lnTo>
                  <a:lnTo>
                    <a:pt x="37776" y="39447"/>
                  </a:lnTo>
                  <a:lnTo>
                    <a:pt x="57914" y="82760"/>
                  </a:lnTo>
                  <a:lnTo>
                    <a:pt x="65836" y="135180"/>
                  </a:lnTo>
                  <a:lnTo>
                    <a:pt x="65955" y="152785"/>
                  </a:lnTo>
                  <a:lnTo>
                    <a:pt x="64624" y="169713"/>
                  </a:lnTo>
                  <a:lnTo>
                    <a:pt x="61867" y="186755"/>
                  </a:lnTo>
                  <a:lnTo>
                    <a:pt x="61867" y="187390"/>
                  </a:lnTo>
                  <a:lnTo>
                    <a:pt x="61156" y="188101"/>
                  </a:lnTo>
                  <a:lnTo>
                    <a:pt x="59810" y="188723"/>
                  </a:lnTo>
                  <a:lnTo>
                    <a:pt x="58477" y="189434"/>
                  </a:lnTo>
                  <a:lnTo>
                    <a:pt x="57143" y="190057"/>
                  </a:lnTo>
                  <a:lnTo>
                    <a:pt x="154882" y="190057"/>
                  </a:lnTo>
                  <a:lnTo>
                    <a:pt x="153536" y="189434"/>
                  </a:lnTo>
                  <a:lnTo>
                    <a:pt x="152203" y="188723"/>
                  </a:lnTo>
                  <a:lnTo>
                    <a:pt x="150856" y="188101"/>
                  </a:lnTo>
                  <a:lnTo>
                    <a:pt x="150234" y="187390"/>
                  </a:lnTo>
                  <a:lnTo>
                    <a:pt x="150234" y="186755"/>
                  </a:lnTo>
                  <a:lnTo>
                    <a:pt x="148921" y="178728"/>
                  </a:lnTo>
                  <a:lnTo>
                    <a:pt x="87928" y="178728"/>
                  </a:lnTo>
                  <a:lnTo>
                    <a:pt x="87962" y="177185"/>
                  </a:lnTo>
                  <a:lnTo>
                    <a:pt x="90854" y="159323"/>
                  </a:lnTo>
                  <a:lnTo>
                    <a:pt x="92573" y="141301"/>
                  </a:lnTo>
                  <a:lnTo>
                    <a:pt x="93055" y="126442"/>
                  </a:lnTo>
                  <a:lnTo>
                    <a:pt x="93052" y="119749"/>
                  </a:lnTo>
                  <a:lnTo>
                    <a:pt x="92665" y="105741"/>
                  </a:lnTo>
                  <a:lnTo>
                    <a:pt x="86408" y="64828"/>
                  </a:lnTo>
                  <a:lnTo>
                    <a:pt x="77224" y="37479"/>
                  </a:lnTo>
                  <a:close/>
                </a:path>
                <a:path w="212725" h="292100">
                  <a:moveTo>
                    <a:pt x="209747" y="37479"/>
                  </a:moveTo>
                  <a:lnTo>
                    <a:pt x="179698" y="37479"/>
                  </a:lnTo>
                  <a:lnTo>
                    <a:pt x="182365" y="38101"/>
                  </a:lnTo>
                  <a:lnTo>
                    <a:pt x="189068" y="49998"/>
                  </a:lnTo>
                  <a:lnTo>
                    <a:pt x="185430" y="104867"/>
                  </a:lnTo>
                  <a:lnTo>
                    <a:pt x="174481" y="150058"/>
                  </a:lnTo>
                  <a:lnTo>
                    <a:pt x="156216" y="189434"/>
                  </a:lnTo>
                  <a:lnTo>
                    <a:pt x="155593" y="190057"/>
                  </a:lnTo>
                  <a:lnTo>
                    <a:pt x="178405" y="190057"/>
                  </a:lnTo>
                  <a:lnTo>
                    <a:pt x="196307" y="148445"/>
                  </a:lnTo>
                  <a:lnTo>
                    <a:pt x="208101" y="104751"/>
                  </a:lnTo>
                  <a:lnTo>
                    <a:pt x="212117" y="62849"/>
                  </a:lnTo>
                  <a:lnTo>
                    <a:pt x="211118" y="44172"/>
                  </a:lnTo>
                  <a:lnTo>
                    <a:pt x="209747" y="37479"/>
                  </a:lnTo>
                  <a:close/>
                </a:path>
                <a:path w="212725" h="292100">
                  <a:moveTo>
                    <a:pt x="106006" y="177185"/>
                  </a:moveTo>
                  <a:lnTo>
                    <a:pt x="97514" y="177571"/>
                  </a:lnTo>
                  <a:lnTo>
                    <a:pt x="89274" y="178728"/>
                  </a:lnTo>
                  <a:lnTo>
                    <a:pt x="122739" y="178728"/>
                  </a:lnTo>
                  <a:lnTo>
                    <a:pt x="114499" y="177571"/>
                  </a:lnTo>
                  <a:lnTo>
                    <a:pt x="106006" y="177185"/>
                  </a:lnTo>
                  <a:close/>
                </a:path>
                <a:path w="212725" h="292100">
                  <a:moveTo>
                    <a:pt x="176247" y="0"/>
                  </a:moveTo>
                  <a:lnTo>
                    <a:pt x="135340" y="36106"/>
                  </a:lnTo>
                  <a:lnTo>
                    <a:pt x="119437" y="105741"/>
                  </a:lnTo>
                  <a:lnTo>
                    <a:pt x="118749" y="126442"/>
                  </a:lnTo>
                  <a:lnTo>
                    <a:pt x="119251" y="141301"/>
                  </a:lnTo>
                  <a:lnTo>
                    <a:pt x="121110" y="159323"/>
                  </a:lnTo>
                  <a:lnTo>
                    <a:pt x="124050" y="177185"/>
                  </a:lnTo>
                  <a:lnTo>
                    <a:pt x="124085" y="178728"/>
                  </a:lnTo>
                  <a:lnTo>
                    <a:pt x="148921" y="178728"/>
                  </a:lnTo>
                  <a:lnTo>
                    <a:pt x="147445" y="169713"/>
                  </a:lnTo>
                  <a:lnTo>
                    <a:pt x="146118" y="152785"/>
                  </a:lnTo>
                  <a:lnTo>
                    <a:pt x="154190" y="82760"/>
                  </a:lnTo>
                  <a:lnTo>
                    <a:pt x="168461" y="45619"/>
                  </a:lnTo>
                  <a:lnTo>
                    <a:pt x="179698" y="37479"/>
                  </a:lnTo>
                  <a:lnTo>
                    <a:pt x="209747" y="37479"/>
                  </a:lnTo>
                  <a:lnTo>
                    <a:pt x="207759" y="27779"/>
                  </a:lnTo>
                  <a:lnTo>
                    <a:pt x="202698" y="14957"/>
                  </a:lnTo>
                  <a:lnTo>
                    <a:pt x="195998" y="6033"/>
                  </a:lnTo>
                  <a:lnTo>
                    <a:pt x="187724" y="1335"/>
                  </a:lnTo>
                  <a:lnTo>
                    <a:pt x="183012" y="291"/>
                  </a:lnTo>
                  <a:lnTo>
                    <a:pt x="176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883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0" dirty="0"/>
              <a:t>Unique </a:t>
            </a:r>
            <a:r>
              <a:rPr spc="-5" dirty="0"/>
              <a:t>Commercial</a:t>
            </a:r>
            <a:r>
              <a:rPr spc="-170" dirty="0"/>
              <a:t> </a:t>
            </a:r>
            <a:r>
              <a:rPr spc="-5" dirty="0"/>
              <a:t>Environment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53212" y="1153667"/>
            <a:ext cx="7150734" cy="4121150"/>
            <a:chOff x="553212" y="1153667"/>
            <a:chExt cx="7150734" cy="4121150"/>
          </a:xfrm>
        </p:grpSpPr>
        <p:sp>
          <p:nvSpPr>
            <p:cNvPr id="12" name="object 12"/>
            <p:cNvSpPr/>
            <p:nvPr/>
          </p:nvSpPr>
          <p:spPr>
            <a:xfrm>
              <a:off x="4305300" y="3011423"/>
              <a:ext cx="3398520" cy="6339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212" y="1153667"/>
              <a:ext cx="5047488" cy="41208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32834" y="787781"/>
            <a:ext cx="6404610" cy="27698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treaties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National Space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endParaRPr sz="2400">
              <a:latin typeface="Arial"/>
              <a:cs typeface="Arial"/>
            </a:endParaRPr>
          </a:p>
          <a:p>
            <a:pPr marL="287020" marR="1028065" lvl="2" indent="-287020" algn="r">
              <a:lnSpc>
                <a:spcPct val="100000"/>
              </a:lnSpc>
              <a:spcBef>
                <a:spcPts val="1435"/>
              </a:spcBef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Multi-jurisdictional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transactions</a:t>
            </a:r>
            <a:endParaRPr sz="2400">
              <a:latin typeface="Arial"/>
              <a:cs typeface="Arial"/>
            </a:endParaRPr>
          </a:p>
          <a:p>
            <a:pPr marL="1670685" lvl="3" indent="-2870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16713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Dual use: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ITAR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export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controls</a:t>
            </a:r>
            <a:endParaRPr sz="2400">
              <a:latin typeface="Arial"/>
              <a:cs typeface="Arial"/>
            </a:endParaRPr>
          </a:p>
          <a:p>
            <a:pPr marL="287020" marR="1033780" lvl="4" indent="-287020" algn="r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space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risky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40645" y="6459423"/>
            <a:ext cx="208788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1800" spc="-7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 smtClean="0">
                <a:latin typeface="Trebuchet MS"/>
                <a:cs typeface="Trebuchet MS"/>
              </a:rPr>
              <a:t>Image </a:t>
            </a:r>
            <a:r>
              <a:rPr sz="1800" spc="-85" dirty="0">
                <a:latin typeface="Trebuchet MS"/>
                <a:cs typeface="Trebuchet MS"/>
              </a:rPr>
              <a:t>courtesy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iSpace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8116"/>
            <a:ext cx="6204203" cy="500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660" y="182702"/>
            <a:ext cx="1183894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CC08"/>
                </a:solidFill>
              </a:rPr>
              <a:t>Purchasing and Launching Spacecraft: </a:t>
            </a:r>
            <a:r>
              <a:rPr sz="2800" i="1" dirty="0">
                <a:solidFill>
                  <a:srgbClr val="FFCC08"/>
                </a:solidFill>
                <a:latin typeface="Carlito"/>
                <a:cs typeface="Carlito"/>
              </a:rPr>
              <a:t>use only space-specific contracts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5865" y="778891"/>
            <a:ext cx="5772150" cy="57289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5080" indent="-342900">
              <a:lnSpc>
                <a:spcPts val="229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 contract must operate in an international  space law context, eg: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100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300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registration of space objects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300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debris mitigation guidelines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500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ITU rules re spectrum use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495"/>
              </a:lnSpc>
              <a:spcBef>
                <a:spcPts val="1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National space laws, eg: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300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licensing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305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insurances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300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495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local laws re registration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505"/>
              </a:lnSpc>
              <a:spcBef>
                <a:spcPts val="1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Dual use complications, eg: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300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UK Strategic Export Controls/ITAR/EAR)</a:t>
            </a:r>
            <a:endParaRPr sz="2000" dirty="0">
              <a:latin typeface="Arial"/>
              <a:cs typeface="Arial"/>
            </a:endParaRPr>
          </a:p>
          <a:p>
            <a:pPr marL="573405" lvl="1" indent="-218440">
              <a:lnSpc>
                <a:spcPts val="2495"/>
              </a:lnSpc>
              <a:buChar char="-"/>
              <a:tabLst>
                <a:tab pos="573405" algn="l"/>
                <a:tab pos="5740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Missile Technology Control Regime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-"/>
            </a:pPr>
            <a:endParaRPr sz="2000" dirty="0">
              <a:latin typeface="Arial"/>
              <a:cs typeface="Arial"/>
            </a:endParaRPr>
          </a:p>
          <a:p>
            <a:pPr marL="342265" marR="2320290" indent="-342265" algn="r">
              <a:lnSpc>
                <a:spcPts val="2495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 fault risk management</a:t>
            </a:r>
            <a:endParaRPr sz="2000" dirty="0">
              <a:latin typeface="Arial"/>
              <a:cs typeface="Arial"/>
            </a:endParaRPr>
          </a:p>
          <a:p>
            <a:pPr marR="2364740" algn="r">
              <a:lnSpc>
                <a:spcPts val="2495"/>
              </a:lnSpc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cross waivers of liability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68" y="1484375"/>
            <a:ext cx="7572756" cy="4259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106" y="226009"/>
            <a:ext cx="956269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132D"/>
                </a:solidFill>
              </a:rPr>
              <a:t>Space contracts manage risks differently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5638800" y="1122070"/>
            <a:ext cx="6398641" cy="4212897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Risks and insurance costs are high</a:t>
            </a:r>
            <a:endParaRPr sz="2000" dirty="0">
              <a:latin typeface="Arial"/>
              <a:cs typeface="Arial"/>
            </a:endParaRPr>
          </a:p>
          <a:p>
            <a:pPr marL="342265" marR="27940" indent="-342265">
              <a:lnSpc>
                <a:spcPts val="2500"/>
              </a:lnSpc>
              <a:spcBef>
                <a:spcPts val="1405"/>
              </a:spcBef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Participants in space missions can cause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5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loss to other parties and third parties</a:t>
            </a:r>
            <a:endParaRPr sz="2000" dirty="0">
              <a:latin typeface="Arial"/>
              <a:cs typeface="Arial"/>
            </a:endParaRPr>
          </a:p>
          <a:p>
            <a:pPr marL="355600" marR="15875" indent="-342900">
              <a:lnSpc>
                <a:spcPts val="2300"/>
              </a:lnSpc>
              <a:spcBef>
                <a:spcPts val="1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Cross waivers of liability are designed to  protect participants in space missions  from one another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Focus is more on time, less on fault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spcBef>
                <a:spcPts val="18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Disputes can arise if risks are not passed  from one party to another cleanly</a:t>
            </a:r>
            <a:endParaRPr sz="2000" dirty="0">
              <a:latin typeface="Arial"/>
              <a:cs typeface="Arial"/>
            </a:endParaRPr>
          </a:p>
          <a:p>
            <a:pPr marL="355600" marR="431165" indent="-342900">
              <a:lnSpc>
                <a:spcPct val="85400"/>
              </a:lnSpc>
              <a:spcBef>
                <a:spcPts val="1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Use of non-space contracts for space  activities may lead to unnecessary  disputes.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913" y="9822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913" y="6049517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9050">
            <a:solidFill>
              <a:srgbClr val="013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219" y="454228"/>
            <a:ext cx="111683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32D5"/>
                </a:solidFill>
              </a:rPr>
              <a:t>Purchasing Spacecraft </a:t>
            </a:r>
            <a:r>
              <a:rPr sz="2800" dirty="0">
                <a:solidFill>
                  <a:srgbClr val="0132D5"/>
                </a:solidFill>
                <a:latin typeface="Carlito"/>
                <a:cs typeface="Carlito"/>
              </a:rPr>
              <a:t>– </a:t>
            </a:r>
            <a:r>
              <a:rPr sz="2800" dirty="0">
                <a:solidFill>
                  <a:srgbClr val="0132D5"/>
                </a:solidFill>
              </a:rPr>
              <a:t>when does risk (commonly) pass?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39071" y="1089660"/>
            <a:ext cx="2375916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2120" y="1089660"/>
            <a:ext cx="1188719" cy="2014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1235" y="1089660"/>
            <a:ext cx="2375916" cy="2014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1089660"/>
            <a:ext cx="2382012" cy="2014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3003" y="1089660"/>
            <a:ext cx="1188720" cy="2014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3888" y="1089660"/>
            <a:ext cx="1188719" cy="2014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1480" y="3649979"/>
            <a:ext cx="11303635" cy="2318385"/>
            <a:chOff x="411480" y="3649979"/>
            <a:chExt cx="11303635" cy="2318385"/>
          </a:xfrm>
        </p:grpSpPr>
        <p:sp>
          <p:nvSpPr>
            <p:cNvPr id="13" name="object 13"/>
            <p:cNvSpPr/>
            <p:nvPr/>
          </p:nvSpPr>
          <p:spPr>
            <a:xfrm>
              <a:off x="4812791" y="3657599"/>
              <a:ext cx="6902450" cy="2310765"/>
            </a:xfrm>
            <a:custGeom>
              <a:avLst/>
              <a:gdLst/>
              <a:ahLst/>
              <a:cxnLst/>
              <a:rect l="l" t="t" r="r" b="b"/>
              <a:pathLst>
                <a:path w="6902450" h="2310765">
                  <a:moveTo>
                    <a:pt x="6902196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6902196" y="2310384"/>
                  </a:lnTo>
                  <a:lnTo>
                    <a:pt x="69021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480" y="3649979"/>
              <a:ext cx="9029700" cy="2318385"/>
            </a:xfrm>
            <a:custGeom>
              <a:avLst/>
              <a:gdLst/>
              <a:ahLst/>
              <a:cxnLst/>
              <a:rect l="l" t="t" r="r" b="b"/>
              <a:pathLst>
                <a:path w="9029700" h="2318385">
                  <a:moveTo>
                    <a:pt x="9029700" y="2318004"/>
                  </a:moveTo>
                  <a:lnTo>
                    <a:pt x="4401312" y="3060"/>
                  </a:lnTo>
                  <a:lnTo>
                    <a:pt x="4401312" y="0"/>
                  </a:lnTo>
                  <a:lnTo>
                    <a:pt x="4395216" y="0"/>
                  </a:lnTo>
                  <a:lnTo>
                    <a:pt x="0" y="0"/>
                  </a:lnTo>
                  <a:lnTo>
                    <a:pt x="0" y="2311908"/>
                  </a:lnTo>
                  <a:lnTo>
                    <a:pt x="4395216" y="2311908"/>
                  </a:lnTo>
                  <a:lnTo>
                    <a:pt x="4395216" y="2318004"/>
                  </a:lnTo>
                  <a:lnTo>
                    <a:pt x="9029700" y="2318004"/>
                  </a:lnTo>
                  <a:close/>
                </a:path>
              </a:pathLst>
            </a:custGeom>
            <a:solidFill>
              <a:srgbClr val="F1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1480" y="3189732"/>
            <a:ext cx="4392295" cy="467995"/>
          </a:xfrm>
          <a:prstGeom prst="rect">
            <a:avLst/>
          </a:prstGeom>
          <a:solidFill>
            <a:srgbClr val="7283BE"/>
          </a:solidFill>
        </p:spPr>
        <p:txBody>
          <a:bodyPr vert="horz" wrap="square" lIns="0" tIns="26034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204"/>
              </a:spcBef>
            </a:pPr>
            <a:r>
              <a:rPr sz="2400" b="1" spc="-25" dirty="0">
                <a:solidFill>
                  <a:srgbClr val="FFFFFF"/>
                </a:solidFill>
                <a:latin typeface="Carlito"/>
                <a:cs typeface="Carlito"/>
              </a:rPr>
              <a:t>Vendor’s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insurer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bears</a:t>
            </a:r>
            <a:r>
              <a:rPr sz="24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risk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1747" y="3189732"/>
            <a:ext cx="6873240" cy="46799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6034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204"/>
              </a:spcBef>
            </a:pPr>
            <a:r>
              <a:rPr sz="2400" b="1" spc="-15" dirty="0">
                <a:solidFill>
                  <a:srgbClr val="FFFFFF"/>
                </a:solidFill>
                <a:latin typeface="Carlito"/>
                <a:cs typeface="Carlito"/>
              </a:rPr>
              <a:t>Buyer’s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insurer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bears</a:t>
            </a:r>
            <a:r>
              <a:rPr sz="2400" b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risk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6373" y="3946982"/>
            <a:ext cx="621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75" dirty="0">
                <a:solidFill>
                  <a:srgbClr val="0132D5"/>
                </a:solidFill>
                <a:latin typeface="Arial"/>
                <a:cs typeface="Arial"/>
              </a:rPr>
              <a:t>La</a:t>
            </a:r>
            <a:r>
              <a:rPr sz="1600" b="1" spc="-190" dirty="0">
                <a:solidFill>
                  <a:srgbClr val="0132D5"/>
                </a:solidFill>
                <a:latin typeface="Arial"/>
                <a:cs typeface="Arial"/>
              </a:rPr>
              <a:t>u</a:t>
            </a:r>
            <a:r>
              <a:rPr sz="1600" b="1" spc="-130" dirty="0">
                <a:solidFill>
                  <a:srgbClr val="0132D5"/>
                </a:solidFill>
                <a:latin typeface="Arial"/>
                <a:cs typeface="Arial"/>
              </a:rPr>
              <a:t>n</a:t>
            </a:r>
            <a:r>
              <a:rPr sz="1600" b="1" spc="-180" dirty="0">
                <a:solidFill>
                  <a:srgbClr val="0132D5"/>
                </a:solidFill>
                <a:latin typeface="Arial"/>
                <a:cs typeface="Arial"/>
              </a:rPr>
              <a:t>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5505" y="3824478"/>
            <a:ext cx="1019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1600" b="1" spc="-180" dirty="0">
                <a:solidFill>
                  <a:srgbClr val="0132D5"/>
                </a:solidFill>
                <a:latin typeface="Arial"/>
                <a:cs typeface="Arial"/>
              </a:rPr>
              <a:t>P</a:t>
            </a:r>
            <a:r>
              <a:rPr sz="1600" b="1" spc="-120" dirty="0">
                <a:solidFill>
                  <a:srgbClr val="0132D5"/>
                </a:solidFill>
                <a:latin typeface="Arial"/>
                <a:cs typeface="Arial"/>
              </a:rPr>
              <a:t>r</a:t>
            </a:r>
            <a:r>
              <a:rPr sz="1600" b="1" spc="-105" dirty="0">
                <a:solidFill>
                  <a:srgbClr val="0132D5"/>
                </a:solidFill>
                <a:latin typeface="Arial"/>
                <a:cs typeface="Arial"/>
              </a:rPr>
              <a:t>epa</a:t>
            </a:r>
            <a:r>
              <a:rPr sz="1600" b="1" spc="-110" dirty="0">
                <a:solidFill>
                  <a:srgbClr val="0132D5"/>
                </a:solidFill>
                <a:latin typeface="Arial"/>
                <a:cs typeface="Arial"/>
              </a:rPr>
              <a:t>r</a:t>
            </a:r>
            <a:r>
              <a:rPr sz="1600" b="1" spc="-114" dirty="0">
                <a:solidFill>
                  <a:srgbClr val="0132D5"/>
                </a:solidFill>
                <a:latin typeface="Arial"/>
                <a:cs typeface="Arial"/>
              </a:rPr>
              <a:t>a</a:t>
            </a:r>
            <a:r>
              <a:rPr sz="1600" b="1" spc="-40" dirty="0">
                <a:solidFill>
                  <a:srgbClr val="0132D5"/>
                </a:solidFill>
                <a:latin typeface="Arial"/>
                <a:cs typeface="Arial"/>
              </a:rPr>
              <a:t>ti</a:t>
            </a:r>
            <a:r>
              <a:rPr sz="1600" b="1" spc="-75" dirty="0">
                <a:solidFill>
                  <a:srgbClr val="0132D5"/>
                </a:solidFill>
                <a:latin typeface="Arial"/>
                <a:cs typeface="Arial"/>
              </a:rPr>
              <a:t>o</a:t>
            </a:r>
            <a:r>
              <a:rPr sz="1600" b="1" spc="-80" dirty="0">
                <a:solidFill>
                  <a:srgbClr val="0132D5"/>
                </a:solidFill>
                <a:latin typeface="Arial"/>
                <a:cs typeface="Arial"/>
              </a:rPr>
              <a:t>n  for</a:t>
            </a:r>
            <a:r>
              <a:rPr sz="1600" b="1" spc="-105" dirty="0">
                <a:solidFill>
                  <a:srgbClr val="0132D5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0132D5"/>
                </a:solidFill>
                <a:latin typeface="Arial"/>
                <a:cs typeface="Arial"/>
              </a:rPr>
              <a:t>Launch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9589" y="3824478"/>
            <a:ext cx="13017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0132D5"/>
                </a:solidFill>
                <a:latin typeface="Arial"/>
                <a:cs typeface="Arial"/>
              </a:rPr>
              <a:t>Separation</a:t>
            </a:r>
            <a:r>
              <a:rPr sz="1600" b="1" spc="-170" dirty="0">
                <a:solidFill>
                  <a:srgbClr val="0132D5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0132D5"/>
                </a:solidFill>
                <a:latin typeface="Arial"/>
                <a:cs typeface="Arial"/>
              </a:rPr>
              <a:t>and  </a:t>
            </a:r>
            <a:r>
              <a:rPr sz="1600" b="1" spc="-70" dirty="0">
                <a:solidFill>
                  <a:srgbClr val="0132D5"/>
                </a:solidFill>
                <a:latin typeface="Arial"/>
                <a:cs typeface="Arial"/>
              </a:rPr>
              <a:t>orbit</a:t>
            </a:r>
            <a:r>
              <a:rPr sz="1600" b="1" spc="-95" dirty="0">
                <a:solidFill>
                  <a:srgbClr val="0132D5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0132D5"/>
                </a:solidFill>
                <a:latin typeface="Arial"/>
                <a:cs typeface="Arial"/>
              </a:rPr>
              <a:t>raising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6681" y="4932679"/>
            <a:ext cx="15538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20" dirty="0">
                <a:solidFill>
                  <a:srgbClr val="FD5555"/>
                </a:solidFill>
                <a:latin typeface="Arial"/>
                <a:cs typeface="Arial"/>
              </a:rPr>
              <a:t>Repair </a:t>
            </a:r>
            <a:r>
              <a:rPr sz="1600" b="1" spc="-114" dirty="0">
                <a:solidFill>
                  <a:srgbClr val="FD5555"/>
                </a:solidFill>
                <a:latin typeface="Arial"/>
                <a:cs typeface="Arial"/>
              </a:rPr>
              <a:t>and</a:t>
            </a:r>
            <a:r>
              <a:rPr sz="1600" b="1" spc="-105" dirty="0">
                <a:solidFill>
                  <a:srgbClr val="FD5555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FD5555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spc="-75" dirty="0">
                <a:solidFill>
                  <a:srgbClr val="FD5555"/>
                </a:solidFill>
                <a:latin typeface="Arial"/>
                <a:cs typeface="Arial"/>
              </a:rPr>
              <a:t>of</a:t>
            </a:r>
            <a:r>
              <a:rPr sz="1600" b="1" spc="-85" dirty="0">
                <a:solidFill>
                  <a:srgbClr val="FD5555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D5555"/>
                </a:solidFill>
                <a:latin typeface="Arial"/>
                <a:cs typeface="Arial"/>
              </a:rPr>
              <a:t>spacecraft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1747" y="5500115"/>
            <a:ext cx="3625850" cy="467995"/>
          </a:xfrm>
          <a:prstGeom prst="rect">
            <a:avLst/>
          </a:prstGeom>
          <a:solidFill>
            <a:srgbClr val="7283BE"/>
          </a:solidFill>
        </p:spPr>
        <p:txBody>
          <a:bodyPr vert="horz" wrap="square" lIns="0" tIns="2667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210"/>
              </a:spcBef>
            </a:pPr>
            <a:r>
              <a:rPr sz="2400" b="1" spc="-25" dirty="0">
                <a:solidFill>
                  <a:srgbClr val="FFFFFF"/>
                </a:solidFill>
                <a:latin typeface="Carlito"/>
                <a:cs typeface="Carlito"/>
              </a:rPr>
              <a:t>Vendor’s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insurer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bears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risk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16175" y="3233166"/>
            <a:ext cx="7395845" cy="2736215"/>
            <a:chOff x="2116175" y="3233166"/>
            <a:chExt cx="7395845" cy="2736215"/>
          </a:xfrm>
        </p:grpSpPr>
        <p:sp>
          <p:nvSpPr>
            <p:cNvPr id="23" name="object 23"/>
            <p:cNvSpPr/>
            <p:nvPr/>
          </p:nvSpPr>
          <p:spPr>
            <a:xfrm>
              <a:off x="3305429" y="4569460"/>
              <a:ext cx="806323" cy="6424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16175" y="3981983"/>
              <a:ext cx="417830" cy="227965"/>
            </a:xfrm>
            <a:custGeom>
              <a:avLst/>
              <a:gdLst/>
              <a:ahLst/>
              <a:cxnLst/>
              <a:rect l="l" t="t" r="r" b="b"/>
              <a:pathLst>
                <a:path w="417830" h="227964">
                  <a:moveTo>
                    <a:pt x="303453" y="0"/>
                  </a:moveTo>
                  <a:lnTo>
                    <a:pt x="303453" y="56870"/>
                  </a:lnTo>
                  <a:lnTo>
                    <a:pt x="0" y="113753"/>
                  </a:lnTo>
                  <a:lnTo>
                    <a:pt x="303453" y="170624"/>
                  </a:lnTo>
                  <a:lnTo>
                    <a:pt x="303453" y="227507"/>
                  </a:lnTo>
                  <a:lnTo>
                    <a:pt x="400065" y="131527"/>
                  </a:lnTo>
                  <a:lnTo>
                    <a:pt x="417245" y="113753"/>
                  </a:lnTo>
                  <a:lnTo>
                    <a:pt x="303453" y="0"/>
                  </a:lnTo>
                  <a:close/>
                </a:path>
              </a:pathLst>
            </a:custGeom>
            <a:solidFill>
              <a:srgbClr val="728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81587" y="3981983"/>
              <a:ext cx="4230370" cy="227965"/>
            </a:xfrm>
            <a:custGeom>
              <a:avLst/>
              <a:gdLst/>
              <a:ahLst/>
              <a:cxnLst/>
              <a:rect l="l" t="t" r="r" b="b"/>
              <a:pathLst>
                <a:path w="4230370" h="227964">
                  <a:moveTo>
                    <a:pt x="418630" y="113753"/>
                  </a:moveTo>
                  <a:lnTo>
                    <a:pt x="304457" y="0"/>
                  </a:lnTo>
                  <a:lnTo>
                    <a:pt x="304457" y="56870"/>
                  </a:lnTo>
                  <a:lnTo>
                    <a:pt x="0" y="113753"/>
                  </a:lnTo>
                  <a:lnTo>
                    <a:pt x="304457" y="170624"/>
                  </a:lnTo>
                  <a:lnTo>
                    <a:pt x="304457" y="227507"/>
                  </a:lnTo>
                  <a:lnTo>
                    <a:pt x="401383" y="131533"/>
                  </a:lnTo>
                  <a:lnTo>
                    <a:pt x="418630" y="113753"/>
                  </a:lnTo>
                  <a:close/>
                </a:path>
                <a:path w="4230370" h="227964">
                  <a:moveTo>
                    <a:pt x="1840598" y="113753"/>
                  </a:moveTo>
                  <a:lnTo>
                    <a:pt x="1726806" y="0"/>
                  </a:lnTo>
                  <a:lnTo>
                    <a:pt x="1726806" y="56870"/>
                  </a:lnTo>
                  <a:lnTo>
                    <a:pt x="1423352" y="113753"/>
                  </a:lnTo>
                  <a:lnTo>
                    <a:pt x="1726806" y="170624"/>
                  </a:lnTo>
                  <a:lnTo>
                    <a:pt x="1726806" y="227507"/>
                  </a:lnTo>
                  <a:lnTo>
                    <a:pt x="1823415" y="131533"/>
                  </a:lnTo>
                  <a:lnTo>
                    <a:pt x="1840598" y="113753"/>
                  </a:lnTo>
                  <a:close/>
                </a:path>
                <a:path w="4230370" h="227964">
                  <a:moveTo>
                    <a:pt x="4230154" y="113753"/>
                  </a:moveTo>
                  <a:lnTo>
                    <a:pt x="4115981" y="0"/>
                  </a:lnTo>
                  <a:lnTo>
                    <a:pt x="4115981" y="56870"/>
                  </a:lnTo>
                  <a:lnTo>
                    <a:pt x="3811524" y="113753"/>
                  </a:lnTo>
                  <a:lnTo>
                    <a:pt x="4115981" y="170624"/>
                  </a:lnTo>
                  <a:lnTo>
                    <a:pt x="4115981" y="227507"/>
                  </a:lnTo>
                  <a:lnTo>
                    <a:pt x="4212907" y="131533"/>
                  </a:lnTo>
                  <a:lnTo>
                    <a:pt x="4230154" y="113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17607" y="3981983"/>
              <a:ext cx="2621915" cy="1335405"/>
            </a:xfrm>
            <a:custGeom>
              <a:avLst/>
              <a:gdLst/>
              <a:ahLst/>
              <a:cxnLst/>
              <a:rect l="l" t="t" r="r" b="b"/>
              <a:pathLst>
                <a:path w="2621915" h="1335404">
                  <a:moveTo>
                    <a:pt x="418630" y="113753"/>
                  </a:moveTo>
                  <a:lnTo>
                    <a:pt x="304457" y="0"/>
                  </a:lnTo>
                  <a:lnTo>
                    <a:pt x="304457" y="56870"/>
                  </a:lnTo>
                  <a:lnTo>
                    <a:pt x="0" y="113753"/>
                  </a:lnTo>
                  <a:lnTo>
                    <a:pt x="304457" y="170624"/>
                  </a:lnTo>
                  <a:lnTo>
                    <a:pt x="304457" y="227507"/>
                  </a:lnTo>
                  <a:lnTo>
                    <a:pt x="401383" y="131533"/>
                  </a:lnTo>
                  <a:lnTo>
                    <a:pt x="418630" y="113753"/>
                  </a:lnTo>
                  <a:close/>
                </a:path>
                <a:path w="2621915" h="1335404">
                  <a:moveTo>
                    <a:pt x="1003388" y="602208"/>
                  </a:moveTo>
                  <a:lnTo>
                    <a:pt x="927188" y="602208"/>
                  </a:lnTo>
                  <a:lnTo>
                    <a:pt x="927188" y="405612"/>
                  </a:lnTo>
                  <a:lnTo>
                    <a:pt x="850988" y="405612"/>
                  </a:lnTo>
                  <a:lnTo>
                    <a:pt x="850988" y="602208"/>
                  </a:lnTo>
                  <a:lnTo>
                    <a:pt x="774788" y="602208"/>
                  </a:lnTo>
                  <a:lnTo>
                    <a:pt x="889088" y="830808"/>
                  </a:lnTo>
                  <a:lnTo>
                    <a:pt x="984338" y="640308"/>
                  </a:lnTo>
                  <a:lnTo>
                    <a:pt x="1003388" y="602208"/>
                  </a:lnTo>
                  <a:close/>
                </a:path>
                <a:path w="2621915" h="1335404">
                  <a:moveTo>
                    <a:pt x="2485352" y="942822"/>
                  </a:moveTo>
                  <a:lnTo>
                    <a:pt x="1528546" y="497890"/>
                  </a:lnTo>
                  <a:lnTo>
                    <a:pt x="1536026" y="481812"/>
                  </a:lnTo>
                  <a:lnTo>
                    <a:pt x="1560664" y="428853"/>
                  </a:lnTo>
                  <a:lnTo>
                    <a:pt x="1305140" y="436092"/>
                  </a:lnTo>
                  <a:lnTo>
                    <a:pt x="1464271" y="636117"/>
                  </a:lnTo>
                  <a:lnTo>
                    <a:pt x="1496415" y="566978"/>
                  </a:lnTo>
                  <a:lnTo>
                    <a:pt x="2453221" y="1011910"/>
                  </a:lnTo>
                  <a:lnTo>
                    <a:pt x="2485352" y="942822"/>
                  </a:lnTo>
                  <a:close/>
                </a:path>
                <a:path w="2621915" h="1335404">
                  <a:moveTo>
                    <a:pt x="2621623" y="1220952"/>
                  </a:moveTo>
                  <a:lnTo>
                    <a:pt x="2545423" y="1182852"/>
                  </a:lnTo>
                  <a:lnTo>
                    <a:pt x="2393023" y="1106652"/>
                  </a:lnTo>
                  <a:lnTo>
                    <a:pt x="2393023" y="1182852"/>
                  </a:lnTo>
                  <a:lnTo>
                    <a:pt x="1608416" y="1182852"/>
                  </a:lnTo>
                  <a:lnTo>
                    <a:pt x="1608416" y="1259052"/>
                  </a:lnTo>
                  <a:lnTo>
                    <a:pt x="2393023" y="1259052"/>
                  </a:lnTo>
                  <a:lnTo>
                    <a:pt x="2393023" y="1335252"/>
                  </a:lnTo>
                  <a:lnTo>
                    <a:pt x="2545423" y="1259052"/>
                  </a:lnTo>
                  <a:lnTo>
                    <a:pt x="2621623" y="1220952"/>
                  </a:lnTo>
                  <a:close/>
                </a:path>
              </a:pathLst>
            </a:custGeom>
            <a:solidFill>
              <a:srgbClr val="728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03954" y="4246626"/>
              <a:ext cx="140335" cy="1134110"/>
            </a:xfrm>
            <a:custGeom>
              <a:avLst/>
              <a:gdLst/>
              <a:ahLst/>
              <a:cxnLst/>
              <a:rect l="l" t="t" r="r" b="b"/>
              <a:pathLst>
                <a:path w="140335" h="1134110">
                  <a:moveTo>
                    <a:pt x="140208" y="1133856"/>
                  </a:moveTo>
                  <a:lnTo>
                    <a:pt x="85617" y="1132941"/>
                  </a:lnTo>
                  <a:lnTo>
                    <a:pt x="41052" y="1130442"/>
                  </a:lnTo>
                  <a:lnTo>
                    <a:pt x="11013" y="1126730"/>
                  </a:lnTo>
                  <a:lnTo>
                    <a:pt x="0" y="1122172"/>
                  </a:lnTo>
                  <a:lnTo>
                    <a:pt x="0" y="11684"/>
                  </a:lnTo>
                  <a:lnTo>
                    <a:pt x="11013" y="7125"/>
                  </a:lnTo>
                  <a:lnTo>
                    <a:pt x="41052" y="3413"/>
                  </a:lnTo>
                  <a:lnTo>
                    <a:pt x="85617" y="914"/>
                  </a:lnTo>
                  <a:lnTo>
                    <a:pt x="140208" y="0"/>
                  </a:lnTo>
                </a:path>
              </a:pathLst>
            </a:custGeom>
            <a:ln w="38100">
              <a:solidFill>
                <a:srgbClr val="6D01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22698" y="3233166"/>
              <a:ext cx="0" cy="2736215"/>
            </a:xfrm>
            <a:custGeom>
              <a:avLst/>
              <a:gdLst/>
              <a:ahLst/>
              <a:cxnLst/>
              <a:rect l="l" t="t" r="r" b="b"/>
              <a:pathLst>
                <a:path h="2736215">
                  <a:moveTo>
                    <a:pt x="0" y="0"/>
                  </a:moveTo>
                  <a:lnTo>
                    <a:pt x="0" y="2735999"/>
                  </a:lnTo>
                </a:path>
              </a:pathLst>
            </a:custGeom>
            <a:ln w="38100">
              <a:solidFill>
                <a:srgbClr val="D9D9D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64132" y="3824478"/>
            <a:ext cx="7092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5080" indent="-130175">
              <a:lnSpc>
                <a:spcPct val="100000"/>
              </a:lnSpc>
              <a:spcBef>
                <a:spcPts val="95"/>
              </a:spcBef>
            </a:pPr>
            <a:r>
              <a:rPr sz="1600" b="1" spc="-229" dirty="0">
                <a:solidFill>
                  <a:srgbClr val="0132D5"/>
                </a:solidFill>
                <a:latin typeface="Arial"/>
                <a:cs typeface="Arial"/>
              </a:rPr>
              <a:t>S</a:t>
            </a:r>
            <a:r>
              <a:rPr sz="1600" b="1" spc="-200" dirty="0">
                <a:solidFill>
                  <a:srgbClr val="0132D5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132D5"/>
                </a:solidFill>
                <a:latin typeface="Arial"/>
                <a:cs typeface="Arial"/>
              </a:rPr>
              <a:t>t</a:t>
            </a:r>
            <a:r>
              <a:rPr sz="1600" b="1" spc="-80" dirty="0">
                <a:solidFill>
                  <a:srgbClr val="0132D5"/>
                </a:solidFill>
                <a:latin typeface="Arial"/>
                <a:cs typeface="Arial"/>
              </a:rPr>
              <a:t>el</a:t>
            </a:r>
            <a:r>
              <a:rPr sz="1600" b="1" spc="-45" dirty="0">
                <a:solidFill>
                  <a:srgbClr val="0132D5"/>
                </a:solidFill>
                <a:latin typeface="Arial"/>
                <a:cs typeface="Arial"/>
              </a:rPr>
              <a:t>l</a:t>
            </a:r>
            <a:r>
              <a:rPr sz="1600" b="1" spc="-15" dirty="0">
                <a:solidFill>
                  <a:srgbClr val="0132D5"/>
                </a:solidFill>
                <a:latin typeface="Arial"/>
                <a:cs typeface="Arial"/>
              </a:rPr>
              <a:t>i</a:t>
            </a:r>
            <a:r>
              <a:rPr sz="1600" b="1" spc="-45" dirty="0">
                <a:solidFill>
                  <a:srgbClr val="0132D5"/>
                </a:solidFill>
                <a:latin typeface="Arial"/>
                <a:cs typeface="Arial"/>
              </a:rPr>
              <a:t>t</a:t>
            </a:r>
            <a:r>
              <a:rPr sz="1600" b="1" spc="-60" dirty="0">
                <a:solidFill>
                  <a:srgbClr val="0132D5"/>
                </a:solidFill>
                <a:latin typeface="Arial"/>
                <a:cs typeface="Arial"/>
              </a:rPr>
              <a:t>e  </a:t>
            </a:r>
            <a:r>
              <a:rPr sz="1600" b="1" spc="-95" dirty="0">
                <a:solidFill>
                  <a:srgbClr val="0132D5"/>
                </a:solidFill>
                <a:latin typeface="Arial"/>
                <a:cs typeface="Arial"/>
              </a:rPr>
              <a:t>build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89260" y="3946982"/>
            <a:ext cx="8775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0132D5"/>
                </a:solidFill>
                <a:latin typeface="Arial"/>
                <a:cs typeface="Arial"/>
              </a:rPr>
              <a:t>Operation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8508" y="4932679"/>
            <a:ext cx="981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335" dirty="0">
                <a:solidFill>
                  <a:srgbClr val="FD5555"/>
                </a:solidFill>
                <a:latin typeface="Arial"/>
                <a:cs typeface="Arial"/>
              </a:rPr>
              <a:t>T</a:t>
            </a:r>
            <a:r>
              <a:rPr sz="1600" b="1" spc="-85" dirty="0">
                <a:solidFill>
                  <a:srgbClr val="FD5555"/>
                </a:solidFill>
                <a:latin typeface="Arial"/>
                <a:cs typeface="Arial"/>
              </a:rPr>
              <a:t>ermi</a:t>
            </a:r>
            <a:r>
              <a:rPr sz="1600" b="1" spc="-130" dirty="0">
                <a:solidFill>
                  <a:srgbClr val="FD5555"/>
                </a:solidFill>
                <a:latin typeface="Arial"/>
                <a:cs typeface="Arial"/>
              </a:rPr>
              <a:t>n</a:t>
            </a:r>
            <a:r>
              <a:rPr sz="1600" b="1" spc="-120" dirty="0">
                <a:solidFill>
                  <a:srgbClr val="FD5555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D5555"/>
                </a:solidFill>
                <a:latin typeface="Arial"/>
                <a:cs typeface="Arial"/>
              </a:rPr>
              <a:t>t</a:t>
            </a:r>
            <a:r>
              <a:rPr sz="1600" b="1" spc="-110" dirty="0">
                <a:solidFill>
                  <a:srgbClr val="FD5555"/>
                </a:solidFill>
                <a:latin typeface="Arial"/>
                <a:cs typeface="Arial"/>
              </a:rPr>
              <a:t>ed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90" dirty="0">
                <a:solidFill>
                  <a:srgbClr val="FD5555"/>
                </a:solidFill>
                <a:latin typeface="Arial"/>
                <a:cs typeface="Arial"/>
              </a:rPr>
              <a:t>Ignition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41367" y="3824478"/>
            <a:ext cx="9493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132D5"/>
                </a:solidFill>
                <a:latin typeface="Arial"/>
                <a:cs typeface="Arial"/>
              </a:rPr>
              <a:t>I</a:t>
            </a:r>
            <a:r>
              <a:rPr sz="1600" b="1" spc="-145" dirty="0">
                <a:solidFill>
                  <a:srgbClr val="0132D5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132D5"/>
                </a:solidFill>
                <a:latin typeface="Arial"/>
                <a:cs typeface="Arial"/>
              </a:rPr>
              <a:t>t</a:t>
            </a:r>
            <a:r>
              <a:rPr sz="1600" b="1" spc="-105" dirty="0">
                <a:solidFill>
                  <a:srgbClr val="0132D5"/>
                </a:solidFill>
                <a:latin typeface="Arial"/>
                <a:cs typeface="Arial"/>
              </a:rPr>
              <a:t>e</a:t>
            </a:r>
            <a:r>
              <a:rPr sz="1600" b="1" spc="-130" dirty="0">
                <a:solidFill>
                  <a:srgbClr val="0132D5"/>
                </a:solidFill>
                <a:latin typeface="Arial"/>
                <a:cs typeface="Arial"/>
              </a:rPr>
              <a:t>n</a:t>
            </a:r>
            <a:r>
              <a:rPr sz="1600" b="1" spc="20" dirty="0">
                <a:solidFill>
                  <a:srgbClr val="0132D5"/>
                </a:solidFill>
                <a:latin typeface="Arial"/>
                <a:cs typeface="Arial"/>
              </a:rPr>
              <a:t>t</a:t>
            </a:r>
            <a:r>
              <a:rPr sz="1600" b="1" spc="-55" dirty="0">
                <a:solidFill>
                  <a:srgbClr val="0132D5"/>
                </a:solidFill>
                <a:latin typeface="Arial"/>
                <a:cs typeface="Arial"/>
              </a:rPr>
              <a:t>i</a:t>
            </a:r>
            <a:r>
              <a:rPr sz="1600" b="1" spc="-114" dirty="0">
                <a:solidFill>
                  <a:srgbClr val="0132D5"/>
                </a:solidFill>
                <a:latin typeface="Arial"/>
                <a:cs typeface="Arial"/>
              </a:rPr>
              <a:t>o</a:t>
            </a:r>
            <a:r>
              <a:rPr sz="1600" b="1" spc="-130" dirty="0">
                <a:solidFill>
                  <a:srgbClr val="0132D5"/>
                </a:solidFill>
                <a:latin typeface="Arial"/>
                <a:cs typeface="Arial"/>
              </a:rPr>
              <a:t>n</a:t>
            </a:r>
            <a:r>
              <a:rPr sz="1600" b="1" spc="-65" dirty="0">
                <a:solidFill>
                  <a:srgbClr val="0132D5"/>
                </a:solidFill>
                <a:latin typeface="Arial"/>
                <a:cs typeface="Arial"/>
              </a:rPr>
              <a:t>al  </a:t>
            </a:r>
            <a:r>
              <a:rPr sz="1600" b="1" spc="-90" dirty="0">
                <a:solidFill>
                  <a:srgbClr val="0132D5"/>
                </a:solidFill>
                <a:latin typeface="Arial"/>
                <a:cs typeface="Arial"/>
              </a:rPr>
              <a:t>Ignition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762</Words>
  <Application>Microsoft Macintosh PowerPoint</Application>
  <PresentationFormat>Custom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LONDON INSTITUTE OF SPACE POLICY AND LAW</vt:lpstr>
      <vt:lpstr>Commercial Space Activities</vt:lpstr>
      <vt:lpstr>What’s happening in Commercial Space? Space 1.0</vt:lpstr>
      <vt:lpstr>Current activities in space</vt:lpstr>
      <vt:lpstr>Governing Law Is outer space the wild wild west?</vt:lpstr>
      <vt:lpstr>A Unique Commercial Environment</vt:lpstr>
      <vt:lpstr>Purchasing and Launching Spacecraft: use only space-specific contracts</vt:lpstr>
      <vt:lpstr>Space contracts manage risks differently</vt:lpstr>
      <vt:lpstr>Purchasing Spacecraft – when does risk (commonly) pass?</vt:lpstr>
      <vt:lpstr>Launching Spacecraft</vt:lpstr>
      <vt:lpstr>If something goes wrong… who pays?</vt:lpstr>
      <vt:lpstr>Launching Spacecraft</vt:lpstr>
      <vt:lpstr>Overarching Guiding Principles: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Allyson Marriott</dc:creator>
  <cp:lastModifiedBy>Sa'id Mosteshar</cp:lastModifiedBy>
  <cp:revision>9</cp:revision>
  <dcterms:created xsi:type="dcterms:W3CDTF">2020-11-16T12:32:29Z</dcterms:created>
  <dcterms:modified xsi:type="dcterms:W3CDTF">2020-11-17T07:03:48Z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2020-11-16T00:00:00Z</vt:filetime>
  </property>
</Properties>
</file>