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0439400" cy="10693400"/>
  <p:notesSz cx="104394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70" d="100"/>
          <a:sy n="170" d="100"/>
        </p:scale>
        <p:origin x="107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232279"/>
            <a:ext cx="8878888" cy="1512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032504"/>
            <a:ext cx="7312025" cy="1800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56207"/>
            <a:ext cx="4543901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56207"/>
            <a:ext cx="4543901" cy="4752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298" y="578612"/>
            <a:ext cx="8279152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14805" y="1541780"/>
            <a:ext cx="7216139" cy="4281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6696837"/>
            <a:ext cx="3342640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6696837"/>
            <a:ext cx="240252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16/11/20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6696837"/>
            <a:ext cx="2402522" cy="360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9.png"/><Relationship Id="rId6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hyperlink" Target="http://www.nature.com/articles/d41586-020-02480-5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7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7.jp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7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4481" y="6360665"/>
            <a:ext cx="3548379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140" dirty="0">
                <a:solidFill>
                  <a:srgbClr val="767676"/>
                </a:solidFill>
                <a:latin typeface="Times New Roman"/>
                <a:cs typeface="Times New Roman"/>
              </a:rPr>
              <a:t>London</a:t>
            </a:r>
            <a:r>
              <a:rPr sz="1300" spc="65" dirty="0">
                <a:solidFill>
                  <a:srgbClr val="767676"/>
                </a:solidFill>
                <a:latin typeface="Times New Roman"/>
                <a:cs typeface="Times New Roman"/>
              </a:rPr>
              <a:t> </a:t>
            </a:r>
            <a:r>
              <a:rPr sz="1300" spc="190" dirty="0">
                <a:solidFill>
                  <a:srgbClr val="767676"/>
                </a:solidFill>
                <a:latin typeface="Times New Roman"/>
                <a:cs typeface="Times New Roman"/>
              </a:rPr>
              <a:t>Institute</a:t>
            </a:r>
            <a:r>
              <a:rPr sz="1300" spc="65" dirty="0">
                <a:solidFill>
                  <a:srgbClr val="767676"/>
                </a:solidFill>
                <a:latin typeface="Times New Roman"/>
                <a:cs typeface="Times New Roman"/>
              </a:rPr>
              <a:t> </a:t>
            </a:r>
            <a:r>
              <a:rPr sz="1300" spc="210" dirty="0">
                <a:solidFill>
                  <a:srgbClr val="767676"/>
                </a:solidFill>
                <a:latin typeface="Times New Roman"/>
                <a:cs typeface="Times New Roman"/>
              </a:rPr>
              <a:t>of</a:t>
            </a:r>
            <a:r>
              <a:rPr sz="1300" spc="70" dirty="0">
                <a:solidFill>
                  <a:srgbClr val="767676"/>
                </a:solidFill>
                <a:latin typeface="Times New Roman"/>
                <a:cs typeface="Times New Roman"/>
              </a:rPr>
              <a:t> </a:t>
            </a:r>
            <a:r>
              <a:rPr sz="1300" spc="125" dirty="0">
                <a:solidFill>
                  <a:srgbClr val="767676"/>
                </a:solidFill>
                <a:latin typeface="Times New Roman"/>
                <a:cs typeface="Times New Roman"/>
              </a:rPr>
              <a:t>Space</a:t>
            </a:r>
            <a:r>
              <a:rPr sz="1300" spc="65" dirty="0">
                <a:solidFill>
                  <a:srgbClr val="767676"/>
                </a:solidFill>
                <a:latin typeface="Times New Roman"/>
                <a:cs typeface="Times New Roman"/>
              </a:rPr>
              <a:t> </a:t>
            </a:r>
            <a:r>
              <a:rPr sz="1300" spc="150" dirty="0">
                <a:solidFill>
                  <a:srgbClr val="767676"/>
                </a:solidFill>
                <a:latin typeface="Times New Roman"/>
                <a:cs typeface="Times New Roman"/>
              </a:rPr>
              <a:t>Policy</a:t>
            </a:r>
            <a:r>
              <a:rPr sz="1300" spc="65" dirty="0">
                <a:solidFill>
                  <a:srgbClr val="767676"/>
                </a:solidFill>
                <a:latin typeface="Times New Roman"/>
                <a:cs typeface="Times New Roman"/>
              </a:rPr>
              <a:t> </a:t>
            </a:r>
            <a:r>
              <a:rPr sz="1300" spc="165" dirty="0">
                <a:solidFill>
                  <a:srgbClr val="767676"/>
                </a:solidFill>
                <a:latin typeface="Times New Roman"/>
                <a:cs typeface="Times New Roman"/>
              </a:rPr>
              <a:t>and</a:t>
            </a:r>
            <a:r>
              <a:rPr sz="1300" spc="70" dirty="0">
                <a:solidFill>
                  <a:srgbClr val="767676"/>
                </a:solidFill>
                <a:latin typeface="Times New Roman"/>
                <a:cs typeface="Times New Roman"/>
              </a:rPr>
              <a:t> Law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3298" y="578612"/>
            <a:ext cx="8270240" cy="541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350" spc="125" dirty="0"/>
              <a:t>L</a:t>
            </a:r>
            <a:r>
              <a:rPr spc="125" dirty="0"/>
              <a:t>ONDON </a:t>
            </a:r>
            <a:r>
              <a:rPr sz="3350" spc="40" dirty="0"/>
              <a:t>I</a:t>
            </a:r>
            <a:r>
              <a:rPr spc="40" dirty="0"/>
              <a:t>NSTITUTE </a:t>
            </a:r>
            <a:r>
              <a:rPr spc="110" dirty="0"/>
              <a:t>OF </a:t>
            </a:r>
            <a:r>
              <a:rPr sz="3350" spc="-40" dirty="0"/>
              <a:t>S</a:t>
            </a:r>
            <a:r>
              <a:rPr spc="-40" dirty="0"/>
              <a:t>PACE </a:t>
            </a:r>
            <a:r>
              <a:rPr sz="3350" dirty="0"/>
              <a:t>P</a:t>
            </a:r>
            <a:r>
              <a:rPr dirty="0"/>
              <a:t>OLICY </a:t>
            </a:r>
            <a:r>
              <a:rPr spc="75" dirty="0"/>
              <a:t>AND</a:t>
            </a:r>
            <a:r>
              <a:rPr spc="-110" dirty="0"/>
              <a:t> </a:t>
            </a:r>
            <a:r>
              <a:rPr sz="3350" spc="-105" dirty="0"/>
              <a:t>L</a:t>
            </a:r>
            <a:r>
              <a:rPr spc="-105" dirty="0"/>
              <a:t>AW</a:t>
            </a:r>
            <a:endParaRPr sz="3350"/>
          </a:p>
        </p:txBody>
      </p:sp>
      <p:sp>
        <p:nvSpPr>
          <p:cNvPr id="4" name="object 4"/>
          <p:cNvSpPr txBox="1"/>
          <p:nvPr/>
        </p:nvSpPr>
        <p:spPr>
          <a:xfrm>
            <a:off x="1614805" y="1541780"/>
            <a:ext cx="7207884" cy="428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80" dirty="0">
                <a:latin typeface="Times New Roman"/>
                <a:cs typeface="Times New Roman"/>
              </a:rPr>
              <a:t>SPACE </a:t>
            </a:r>
            <a:r>
              <a:rPr sz="3600" spc="-30" dirty="0">
                <a:latin typeface="Times New Roman"/>
                <a:cs typeface="Times New Roman"/>
              </a:rPr>
              <a:t>POLICY </a:t>
            </a:r>
            <a:r>
              <a:rPr sz="3600" spc="60" dirty="0">
                <a:latin typeface="Times New Roman"/>
                <a:cs typeface="Times New Roman"/>
              </a:rPr>
              <a:t>AND</a:t>
            </a:r>
            <a:r>
              <a:rPr sz="3600" spc="-475" dirty="0">
                <a:latin typeface="Times New Roman"/>
                <a:cs typeface="Times New Roman"/>
              </a:rPr>
              <a:t> </a:t>
            </a:r>
            <a:r>
              <a:rPr sz="3600" spc="-170" dirty="0">
                <a:latin typeface="Times New Roman"/>
                <a:cs typeface="Times New Roman"/>
              </a:rPr>
              <a:t>LAW </a:t>
            </a:r>
            <a:r>
              <a:rPr sz="3600" spc="-40" dirty="0">
                <a:latin typeface="Times New Roman"/>
                <a:cs typeface="Times New Roman"/>
              </a:rPr>
              <a:t>COURSE</a:t>
            </a:r>
            <a:endParaRPr sz="3600">
              <a:latin typeface="Times New Roman"/>
              <a:cs typeface="Times New Roman"/>
            </a:endParaRPr>
          </a:p>
          <a:p>
            <a:pPr marR="59690" algn="ctr">
              <a:lnSpc>
                <a:spcPts val="2345"/>
              </a:lnSpc>
              <a:spcBef>
                <a:spcPts val="2365"/>
              </a:spcBef>
            </a:pPr>
            <a:r>
              <a:rPr sz="2050" spc="70" dirty="0">
                <a:latin typeface="Times New Roman"/>
                <a:cs typeface="Times New Roman"/>
              </a:rPr>
              <a:t>ON-LINE</a:t>
            </a: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ts val="3065"/>
              </a:lnSpc>
            </a:pPr>
            <a:r>
              <a:rPr sz="2650" spc="-90" dirty="0">
                <a:latin typeface="Times New Roman"/>
                <a:cs typeface="Times New Roman"/>
              </a:rPr>
              <a:t>9 </a:t>
            </a:r>
            <a:r>
              <a:rPr sz="2650" spc="25" dirty="0">
                <a:latin typeface="Times New Roman"/>
                <a:cs typeface="Times New Roman"/>
              </a:rPr>
              <a:t>to </a:t>
            </a:r>
            <a:r>
              <a:rPr sz="2650" spc="-90" dirty="0">
                <a:latin typeface="Times New Roman"/>
                <a:cs typeface="Times New Roman"/>
              </a:rPr>
              <a:t>11 </a:t>
            </a:r>
            <a:r>
              <a:rPr sz="2650" spc="-10" dirty="0">
                <a:latin typeface="Times New Roman"/>
                <a:cs typeface="Times New Roman"/>
              </a:rPr>
              <a:t>November</a:t>
            </a:r>
            <a:r>
              <a:rPr sz="2650" spc="145" dirty="0">
                <a:latin typeface="Times New Roman"/>
                <a:cs typeface="Times New Roman"/>
              </a:rPr>
              <a:t> </a:t>
            </a:r>
            <a:r>
              <a:rPr sz="2650" spc="-90" dirty="0">
                <a:latin typeface="Times New Roman"/>
                <a:cs typeface="Times New Roman"/>
              </a:rPr>
              <a:t>2020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9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350" spc="-40" dirty="0">
                <a:latin typeface="Times New Roman"/>
                <a:cs typeface="Times New Roman"/>
              </a:rPr>
              <a:t>S</a:t>
            </a:r>
            <a:r>
              <a:rPr sz="2650" spc="-40" dirty="0">
                <a:latin typeface="Times New Roman"/>
                <a:cs typeface="Times New Roman"/>
              </a:rPr>
              <a:t>PACE </a:t>
            </a:r>
            <a:r>
              <a:rPr sz="3350" spc="75" dirty="0">
                <a:latin typeface="Times New Roman"/>
                <a:cs typeface="Times New Roman"/>
              </a:rPr>
              <a:t>E</a:t>
            </a:r>
            <a:r>
              <a:rPr sz="2650" spc="75" dirty="0">
                <a:latin typeface="Times New Roman"/>
                <a:cs typeface="Times New Roman"/>
              </a:rPr>
              <a:t>NVIRONMENT AND</a:t>
            </a:r>
            <a:r>
              <a:rPr sz="2650" spc="-25" dirty="0">
                <a:latin typeface="Times New Roman"/>
                <a:cs typeface="Times New Roman"/>
              </a:rPr>
              <a:t> </a:t>
            </a:r>
            <a:r>
              <a:rPr sz="3350" spc="75" dirty="0">
                <a:latin typeface="Times New Roman"/>
                <a:cs typeface="Times New Roman"/>
              </a:rPr>
              <a:t>T</a:t>
            </a:r>
            <a:r>
              <a:rPr sz="2650" spc="75" dirty="0">
                <a:latin typeface="Times New Roman"/>
                <a:cs typeface="Times New Roman"/>
              </a:rPr>
              <a:t>ECHNOLOGY</a:t>
            </a:r>
            <a:endParaRPr sz="2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650" spc="60" dirty="0">
                <a:latin typeface="Times New Roman"/>
                <a:cs typeface="Times New Roman"/>
              </a:rPr>
              <a:t>Dr </a:t>
            </a:r>
            <a:r>
              <a:rPr sz="2650" spc="-30" dirty="0">
                <a:latin typeface="Times New Roman"/>
                <a:cs typeface="Times New Roman"/>
              </a:rPr>
              <a:t>Jonathan</a:t>
            </a:r>
            <a:r>
              <a:rPr sz="2650" spc="-65" dirty="0">
                <a:latin typeface="Times New Roman"/>
                <a:cs typeface="Times New Roman"/>
              </a:rPr>
              <a:t> </a:t>
            </a:r>
            <a:r>
              <a:rPr sz="2650" spc="-20" dirty="0">
                <a:latin typeface="Times New Roman"/>
                <a:cs typeface="Times New Roman"/>
              </a:rPr>
              <a:t>Eastwood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150" dirty="0">
                <a:latin typeface="Times New Roman"/>
                <a:cs typeface="Times New Roman"/>
              </a:rPr>
              <a:t>Director, </a:t>
            </a:r>
            <a:r>
              <a:rPr sz="2150" spc="-20" dirty="0">
                <a:latin typeface="Times New Roman"/>
                <a:cs typeface="Times New Roman"/>
              </a:rPr>
              <a:t>Imperial </a:t>
            </a:r>
            <a:r>
              <a:rPr sz="2150" spc="-50" dirty="0">
                <a:latin typeface="Times New Roman"/>
                <a:cs typeface="Times New Roman"/>
              </a:rPr>
              <a:t>Space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spc="-30" dirty="0">
                <a:latin typeface="Times New Roman"/>
                <a:cs typeface="Times New Roman"/>
              </a:rPr>
              <a:t>Lab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Getting into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527050" marR="2910205" indent="-228600" algn="just">
              <a:lnSpc>
                <a:spcPct val="101899"/>
              </a:lnSpc>
              <a:spcBef>
                <a:spcPts val="1070"/>
              </a:spcBef>
              <a:buClr>
                <a:srgbClr val="0085CA"/>
              </a:buClr>
              <a:buChar char="•"/>
              <a:tabLst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terms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energy,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problem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just to  move vertically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against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gravity,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but to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move  fast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enough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sideways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to be in</a:t>
            </a:r>
            <a:r>
              <a:rPr sz="10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527050" marR="2901950" indent="-228600">
              <a:lnSpc>
                <a:spcPct val="101899"/>
              </a:lnSpc>
              <a:spcBef>
                <a:spcPts val="63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surface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 moves faster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 the  equator</a:t>
            </a:r>
            <a:endParaRPr sz="1050">
              <a:latin typeface="Arial"/>
              <a:cs typeface="Arial"/>
            </a:endParaRPr>
          </a:p>
          <a:p>
            <a:pPr marL="795020" marR="3213100" lvl="1" indent="-190500">
              <a:lnSpc>
                <a:spcPct val="101899"/>
              </a:lnSpc>
              <a:spcBef>
                <a:spcPts val="25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Can use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higher initial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velocity</a:t>
            </a:r>
            <a:endParaRPr sz="1050">
              <a:latin typeface="Arial"/>
              <a:cs typeface="Arial"/>
            </a:endParaRPr>
          </a:p>
          <a:p>
            <a:pPr marL="795020" marR="2802890" lvl="1" indent="-190500">
              <a:lnSpc>
                <a:spcPct val="101899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Equatorial launch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sites 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advantageous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getting into e.g.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geostationary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4944" y="2313432"/>
            <a:ext cx="2263140" cy="2421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4" name="object 1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UK Space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Port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43000" y="6704076"/>
            <a:ext cx="5562600" cy="2560320"/>
            <a:chOff x="1143000" y="6704076"/>
            <a:chExt cx="5562600" cy="2560320"/>
          </a:xfrm>
        </p:grpSpPr>
        <p:sp>
          <p:nvSpPr>
            <p:cNvPr id="22" name="object 22"/>
            <p:cNvSpPr/>
            <p:nvPr/>
          </p:nvSpPr>
          <p:spPr>
            <a:xfrm>
              <a:off x="3250692" y="6704076"/>
              <a:ext cx="3454907" cy="25603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3000" y="6704076"/>
              <a:ext cx="2014727" cy="256032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19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20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5183" y="1682023"/>
            <a:ext cx="15062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Objects in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924" y="2430295"/>
            <a:ext cx="254444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27965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Traffic Management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issue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crucial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924" y="2983507"/>
            <a:ext cx="255905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27965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number of objects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space 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only  going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increase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5924" y="3538244"/>
            <a:ext cx="2186940" cy="938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27965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missions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  projects plan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end-of-life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disposal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Re-entry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Graveyard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orbits</a:t>
            </a:r>
            <a:endParaRPr sz="1050">
              <a:latin typeface="Arial"/>
              <a:cs typeface="Arial"/>
            </a:endParaRPr>
          </a:p>
          <a:p>
            <a:pPr marL="306070">
              <a:lnSpc>
                <a:spcPct val="100000"/>
              </a:lnSpc>
              <a:spcBef>
                <a:spcPts val="285"/>
              </a:spcBef>
            </a:pPr>
            <a:r>
              <a:rPr sz="1050" spc="5" dirty="0">
                <a:solidFill>
                  <a:srgbClr val="0085CA"/>
                </a:solidFill>
                <a:latin typeface="Arial"/>
                <a:cs typeface="Arial"/>
              </a:rPr>
              <a:t>–</a:t>
            </a:r>
            <a:r>
              <a:rPr sz="1050" spc="10" dirty="0">
                <a:solidFill>
                  <a:srgbClr val="0085CA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…?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588575" y="2289048"/>
            <a:ext cx="3247390" cy="2387600"/>
            <a:chOff x="3588575" y="2289048"/>
            <a:chExt cx="3247390" cy="2387600"/>
          </a:xfrm>
        </p:grpSpPr>
        <p:sp>
          <p:nvSpPr>
            <p:cNvPr id="16" name="object 16"/>
            <p:cNvSpPr/>
            <p:nvPr/>
          </p:nvSpPr>
          <p:spPr>
            <a:xfrm>
              <a:off x="3592068" y="2289048"/>
              <a:ext cx="3238500" cy="22189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2068" y="4507992"/>
              <a:ext cx="3240405" cy="165100"/>
            </a:xfrm>
            <a:custGeom>
              <a:avLst/>
              <a:gdLst/>
              <a:ahLst/>
              <a:cxnLst/>
              <a:rect l="l" t="t" r="r" b="b"/>
              <a:pathLst>
                <a:path w="3240404" h="165100">
                  <a:moveTo>
                    <a:pt x="324002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3240024" y="164591"/>
                  </a:lnTo>
                  <a:lnTo>
                    <a:pt x="3240024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92068" y="4507987"/>
              <a:ext cx="3240405" cy="165100"/>
            </a:xfrm>
            <a:custGeom>
              <a:avLst/>
              <a:gdLst/>
              <a:ahLst/>
              <a:cxnLst/>
              <a:rect l="l" t="t" r="r" b="b"/>
              <a:pathLst>
                <a:path w="3240404" h="165100">
                  <a:moveTo>
                    <a:pt x="0" y="164591"/>
                  </a:moveTo>
                  <a:lnTo>
                    <a:pt x="3240023" y="164591"/>
                  </a:lnTo>
                  <a:lnTo>
                    <a:pt x="3240023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653028" y="4521218"/>
            <a:ext cx="296100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Objects &gt;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cm in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r>
              <a:rPr sz="6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u="sng" dirty="0">
                <a:solidFill>
                  <a:srgbClr val="0085CA"/>
                </a:solidFill>
                <a:uFill>
                  <a:solidFill>
                    <a:srgbClr val="0085CA"/>
                  </a:solidFill>
                </a:uFill>
                <a:latin typeface="Arial"/>
                <a:cs typeface="Arial"/>
              </a:rPr>
              <a:t>https://orbitaldebris.jsc.nasa.gov/modeling/legend.htm</a:t>
            </a:r>
            <a:r>
              <a:rPr sz="650" dirty="0">
                <a:solidFill>
                  <a:srgbClr val="0085CA"/>
                </a:solidFill>
                <a:latin typeface="Arial"/>
                <a:cs typeface="Arial"/>
              </a:rPr>
              <a:t>l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82411" y="3033794"/>
            <a:ext cx="52197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latin typeface="Arial"/>
                <a:cs typeface="Arial"/>
              </a:rPr>
              <a:t>Fengyun-1C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12079" y="2668034"/>
            <a:ext cx="1022985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latin typeface="Arial"/>
                <a:cs typeface="Arial"/>
              </a:rPr>
              <a:t>Iridium </a:t>
            </a:r>
            <a:r>
              <a:rPr sz="700" spc="15" dirty="0">
                <a:latin typeface="Arial"/>
                <a:cs typeface="Arial"/>
              </a:rPr>
              <a:t>33/Cosmos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2251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1519" y="1409695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10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24" name="object 2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98747" y="6685788"/>
              <a:ext cx="2924555" cy="2193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Constellations</a:t>
            </a:r>
            <a:endParaRPr sz="1600">
              <a:latin typeface="Arial"/>
              <a:cs typeface="Arial"/>
            </a:endParaRPr>
          </a:p>
          <a:p>
            <a:pPr marL="2994660">
              <a:lnSpc>
                <a:spcPct val="100000"/>
              </a:lnSpc>
              <a:spcBef>
                <a:spcPts val="1025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Galileo: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MEO planes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@23,000km, each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with 10</a:t>
            </a:r>
            <a:r>
              <a:rPr sz="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sats.</a:t>
            </a:r>
            <a:endParaRPr sz="800">
              <a:latin typeface="Arial"/>
              <a:cs typeface="Arial"/>
            </a:endParaRPr>
          </a:p>
          <a:p>
            <a:pPr marL="527050" marR="3661410" indent="-228600">
              <a:lnSpc>
                <a:spcPct val="101899"/>
              </a:lnSpc>
              <a:spcBef>
                <a:spcPts val="50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Spacecraft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constellations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 growing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interest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527050" marR="3966210" indent="-228600">
              <a:lnSpc>
                <a:spcPct val="101899"/>
              </a:lnSpc>
              <a:spcBef>
                <a:spcPts val="64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Global Navigation Satellite  Systems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(GNSS)</a:t>
            </a:r>
            <a:endParaRPr sz="105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GPS</a:t>
            </a:r>
            <a:endParaRPr sz="105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GLONASS</a:t>
            </a:r>
            <a:endParaRPr sz="105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BeiDou</a:t>
            </a:r>
            <a:endParaRPr sz="105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Galileo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1000">
              <a:latin typeface="Arial"/>
              <a:cs typeface="Arial"/>
            </a:endParaRPr>
          </a:p>
          <a:p>
            <a:pPr marL="527050" marR="3874135" indent="-228600">
              <a:lnSpc>
                <a:spcPct val="101899"/>
              </a:lnSpc>
              <a:spcBef>
                <a:spcPts val="65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crucial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element of modern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society</a:t>
            </a:r>
            <a:endParaRPr sz="1050">
              <a:latin typeface="Arial"/>
              <a:cs typeface="Arial"/>
            </a:endParaRPr>
          </a:p>
          <a:p>
            <a:pPr marL="3027680">
              <a:lnSpc>
                <a:spcPts val="885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ESA-J.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Huart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22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21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5183" y="1682023"/>
            <a:ext cx="19748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Mega-constellations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0224" y="2142259"/>
            <a:ext cx="2471420" cy="349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7965" marR="5080" indent="-227965">
              <a:lnSpc>
                <a:spcPct val="101000"/>
              </a:lnSpc>
              <a:spcBef>
                <a:spcPts val="10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now build lots 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cheap  satellites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(so-called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‘new-space’)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0224" y="2660085"/>
            <a:ext cx="2486660" cy="168973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496570" indent="-19113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SpaceX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Starlink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(12,000)</a:t>
            </a:r>
            <a:endParaRPr sz="1050">
              <a:latin typeface="Arial"/>
              <a:cs typeface="Arial"/>
            </a:endParaRPr>
          </a:p>
          <a:p>
            <a:pPr marL="306070">
              <a:lnSpc>
                <a:spcPct val="100000"/>
              </a:lnSpc>
              <a:spcBef>
                <a:spcPts val="285"/>
              </a:spcBef>
            </a:pPr>
            <a:r>
              <a:rPr sz="1050" spc="5" dirty="0">
                <a:solidFill>
                  <a:srgbClr val="0085CA"/>
                </a:solidFill>
                <a:latin typeface="Arial"/>
                <a:cs typeface="Arial"/>
              </a:rPr>
              <a:t>–</a:t>
            </a:r>
            <a:r>
              <a:rPr sz="1050" spc="300" dirty="0">
                <a:solidFill>
                  <a:srgbClr val="0085CA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(48,000)</a:t>
            </a:r>
            <a:endParaRPr sz="1050">
              <a:latin typeface="Arial"/>
              <a:cs typeface="Arial"/>
            </a:endParaRPr>
          </a:p>
          <a:p>
            <a:pPr marL="496570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Amazon Kuiper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(3,236)</a:t>
            </a:r>
            <a:endParaRPr sz="1050">
              <a:latin typeface="Arial"/>
              <a:cs typeface="Arial"/>
            </a:endParaRPr>
          </a:p>
          <a:p>
            <a:pPr marL="496570" indent="-191135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etc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227965" marR="5080" indent="-227965">
              <a:lnSpc>
                <a:spcPct val="101899"/>
              </a:lnSpc>
              <a:spcBef>
                <a:spcPts val="650"/>
              </a:spcBef>
              <a:buClr>
                <a:srgbClr val="0085CA"/>
              </a:buClr>
              <a:buFont typeface="Arial"/>
              <a:buChar char="•"/>
              <a:tabLst>
                <a:tab pos="227965" algn="l"/>
                <a:tab pos="228600" algn="l"/>
              </a:tabLst>
            </a:pPr>
            <a:r>
              <a:rPr sz="1050" b="1" spc="-15" dirty="0">
                <a:solidFill>
                  <a:srgbClr val="FFFFFF"/>
                </a:solidFill>
                <a:latin typeface="Arial"/>
                <a:cs typeface="Arial"/>
              </a:rPr>
              <a:t>Many,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relating to the 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safe deployment,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use and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disposal 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mega-constellations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deliver  internet access anywhere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5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90771" y="2252472"/>
            <a:ext cx="2532888" cy="229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15155" y="2108726"/>
            <a:ext cx="2199640" cy="137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00" spc="10" dirty="0">
                <a:solidFill>
                  <a:srgbClr val="FFFFFF"/>
                </a:solidFill>
                <a:latin typeface="Arial"/>
                <a:cs typeface="Arial"/>
              </a:rPr>
              <a:t>https://</a:t>
            </a:r>
            <a:r>
              <a:rPr sz="700" spc="10" dirty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www.nature.com/articles/d41586-020-02480-5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1519" y="1409695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10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8" name="object 18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296924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6924" y="6979102"/>
            <a:ext cx="1252855" cy="4191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space?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03247" y="7372294"/>
            <a:ext cx="1392555" cy="807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Gravity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Kepler’s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96924" y="8152582"/>
            <a:ext cx="2044700" cy="9721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space?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(revisited)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Getting into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Objects in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496570" marR="5080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Constellations and mega-  constellations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15183" y="6133627"/>
            <a:ext cx="1487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30167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30167" y="7012964"/>
            <a:ext cx="1657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space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36491" y="7177221"/>
            <a:ext cx="1260475" cy="6108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Solar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30167" y="7959034"/>
            <a:ext cx="2055495" cy="612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Impacts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31519" y="5861301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09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23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24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5183" y="1741157"/>
            <a:ext cx="87185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Sun!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5423" y="1403603"/>
            <a:ext cx="6105144" cy="3433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 marL="802640">
              <a:lnSpc>
                <a:spcPts val="880"/>
              </a:lnSpc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wikimedia.org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5" name="object 15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88947" y="5855208"/>
              <a:ext cx="4579620" cy="3433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25423" y="5855206"/>
            <a:ext cx="6106795" cy="343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 marL="857885">
              <a:lnSpc>
                <a:spcPct val="100000"/>
              </a:lnSpc>
              <a:spcBef>
                <a:spcPts val="425"/>
              </a:spcBef>
            </a:pPr>
            <a:r>
              <a:rPr sz="700" i="1" spc="-5" dirty="0">
                <a:solidFill>
                  <a:srgbClr val="FFFFFF"/>
                </a:solidFill>
                <a:latin typeface="Arial"/>
                <a:cs typeface="Arial"/>
              </a:rPr>
              <a:t>Baja California Eclipse</a:t>
            </a:r>
            <a:r>
              <a:rPr sz="700" i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i="1" spc="-10" dirty="0">
                <a:solidFill>
                  <a:srgbClr val="FFFFFF"/>
                </a:solidFill>
                <a:latin typeface="Arial"/>
                <a:cs typeface="Arial"/>
              </a:rPr>
              <a:t>1991</a:t>
            </a:r>
            <a:endParaRPr sz="700">
              <a:latin typeface="Arial"/>
              <a:cs typeface="Arial"/>
            </a:endParaRPr>
          </a:p>
          <a:p>
            <a:pPr marL="857885">
              <a:lnSpc>
                <a:spcPct val="100000"/>
              </a:lnSpc>
              <a:spcBef>
                <a:spcPts val="165"/>
              </a:spcBef>
            </a:pP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Credit: Steve Albers, Dennis di Cicco,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Gary</a:t>
            </a:r>
            <a:r>
              <a:rPr sz="7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FFFFFF"/>
                </a:solidFill>
                <a:latin typeface="Arial"/>
                <a:cs typeface="Arial"/>
              </a:rPr>
              <a:t>Emerson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5423" y="5855206"/>
            <a:ext cx="6103620" cy="3432175"/>
            <a:chOff x="725423" y="5855206"/>
            <a:chExt cx="6103620" cy="3432175"/>
          </a:xfrm>
        </p:grpSpPr>
        <p:sp>
          <p:nvSpPr>
            <p:cNvPr id="24" name="object 24"/>
            <p:cNvSpPr/>
            <p:nvPr/>
          </p:nvSpPr>
          <p:spPr>
            <a:xfrm>
              <a:off x="1488948" y="5855208"/>
              <a:ext cx="4579620" cy="6141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1519" y="5861302"/>
              <a:ext cx="6091555" cy="3420110"/>
            </a:xfrm>
            <a:custGeom>
              <a:avLst/>
              <a:gdLst/>
              <a:ahLst/>
              <a:cxnLst/>
              <a:rect l="l" t="t" r="r" b="b"/>
              <a:pathLst>
                <a:path w="6091555" h="3420109">
                  <a:moveTo>
                    <a:pt x="0" y="3419855"/>
                  </a:moveTo>
                  <a:lnTo>
                    <a:pt x="6091427" y="3419855"/>
                  </a:lnTo>
                  <a:lnTo>
                    <a:pt x="6091427" y="0"/>
                  </a:lnTo>
                  <a:lnTo>
                    <a:pt x="0" y="0"/>
                  </a:lnTo>
                  <a:lnTo>
                    <a:pt x="0" y="341985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25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26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1327" y="1403603"/>
              <a:ext cx="4594860" cy="3433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72511" y="1522003"/>
            <a:ext cx="186182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 real solar</a:t>
            </a:r>
            <a:r>
              <a:rPr sz="16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wind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41348" y="4576082"/>
            <a:ext cx="1623695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Image</a:t>
            </a:r>
            <a:r>
              <a:rPr sz="7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NASA/ STEREO/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Heliospheric</a:t>
            </a:r>
            <a:r>
              <a:rPr sz="7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Imager</a:t>
            </a:r>
            <a:endParaRPr sz="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1352" y="1689631"/>
            <a:ext cx="111823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27965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Outer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empty!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11352" y="2242844"/>
            <a:ext cx="1250950" cy="19488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7965" marR="5080" indent="-227965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contains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plasma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(charged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particles)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electric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magnetic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fields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68580" indent="-227965">
              <a:lnSpc>
                <a:spcPct val="101899"/>
              </a:lnSpc>
              <a:spcBef>
                <a:spcPts val="65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These plasma  are very</a:t>
            </a:r>
            <a:r>
              <a:rPr sz="10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rarified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227965" marR="75565" indent="-227965">
              <a:lnSpc>
                <a:spcPct val="101899"/>
              </a:lnSpc>
              <a:spcBef>
                <a:spcPts val="63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But they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are  very</a:t>
            </a:r>
            <a:r>
              <a:rPr sz="10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important!!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1519" y="1409695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10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8" name="object 18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16707" y="6194285"/>
            <a:ext cx="267906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Earth’s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magnetosphere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5332" y="5862828"/>
            <a:ext cx="4555236" cy="3422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5423" y="5855206"/>
            <a:ext cx="6106795" cy="343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L="414020" marR="4648835" indent="-228600">
              <a:lnSpc>
                <a:spcPct val="101699"/>
              </a:lnSpc>
              <a:buClr>
                <a:srgbClr val="0085CA"/>
              </a:buClr>
              <a:buChar char="•"/>
              <a:tabLst>
                <a:tab pos="414020" algn="l"/>
                <a:tab pos="4146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Earth’s magnetic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field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extends up  into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where  it meets the solar  wind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414020" marR="4636135" indent="-228600">
              <a:lnSpc>
                <a:spcPct val="101899"/>
              </a:lnSpc>
              <a:spcBef>
                <a:spcPts val="650"/>
              </a:spcBef>
              <a:buClr>
                <a:srgbClr val="0085CA"/>
              </a:buClr>
              <a:buChar char="•"/>
              <a:tabLst>
                <a:tab pos="414020" algn="l"/>
                <a:tab pos="414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interaction of  the solar wind  and 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Earths’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field  forms a structure  called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 magnetosphere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1418590">
              <a:lnSpc>
                <a:spcPct val="100000"/>
              </a:lnSpc>
              <a:spcBef>
                <a:spcPts val="660"/>
              </a:spcBef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Image credit:</a:t>
            </a:r>
            <a:r>
              <a:rPr sz="7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NASA</a:t>
            </a:r>
            <a:endParaRPr sz="7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1519" y="5861301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09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27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28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23" y="1586483"/>
              <a:ext cx="6045708" cy="22494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Earth’s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magnetosphere</a:t>
            </a:r>
            <a:endParaRPr sz="105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Shown roughly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scale -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highly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structured</a:t>
            </a:r>
            <a:endParaRPr sz="105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Trapped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regions of particles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radiation belts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sit inside</a:t>
            </a:r>
            <a:r>
              <a:rPr sz="10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GEO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Arial"/>
              <a:cs typeface="Arial"/>
            </a:endParaRPr>
          </a:p>
          <a:p>
            <a:pPr marL="36195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[Eastwood et al,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Space Sci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Rev.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2015]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4" name="object 1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5423" y="5855208"/>
              <a:ext cx="6105144" cy="3433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Times New Roman"/>
              <a:cs typeface="Times New Roman"/>
            </a:endParaRPr>
          </a:p>
          <a:p>
            <a:pPr marL="4059554">
              <a:lnSpc>
                <a:spcPct val="100000"/>
              </a:lnSpc>
              <a:spcBef>
                <a:spcPts val="5"/>
              </a:spcBef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NASA/Solar Dynamics</a:t>
            </a:r>
            <a:r>
              <a:rPr sz="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Observatory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30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29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3120389"/>
              <a:ext cx="6106795" cy="1718310"/>
            </a:xfrm>
            <a:custGeom>
              <a:avLst/>
              <a:gdLst/>
              <a:ahLst/>
              <a:cxnLst/>
              <a:rect l="l" t="t" r="r" b="b"/>
              <a:pathLst>
                <a:path w="6106795" h="1718310">
                  <a:moveTo>
                    <a:pt x="0" y="1718309"/>
                  </a:moveTo>
                  <a:lnTo>
                    <a:pt x="6106667" y="1718309"/>
                  </a:lnTo>
                  <a:lnTo>
                    <a:pt x="6106667" y="0"/>
                  </a:lnTo>
                  <a:lnTo>
                    <a:pt x="0" y="0"/>
                  </a:lnTo>
                  <a:lnTo>
                    <a:pt x="0" y="1718309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23" y="1403603"/>
              <a:ext cx="6105144" cy="3433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50">
              <a:latin typeface="Times New Roman"/>
              <a:cs typeface="Times New Roman"/>
            </a:endParaRPr>
          </a:p>
          <a:p>
            <a:pPr marL="5588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Credit: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NASA/Solar Dynamics</a:t>
            </a:r>
            <a:r>
              <a:rPr sz="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Observatory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4" name="object 1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5423" y="5855208"/>
              <a:ext cx="6105144" cy="3433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Times New Roman"/>
              <a:cs typeface="Times New Roman"/>
            </a:endParaRPr>
          </a:p>
          <a:p>
            <a:pPr marL="98742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Coronal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Mass</a:t>
            </a:r>
            <a:r>
              <a:rPr sz="16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Ejection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"/>
              <a:cs typeface="Arial"/>
            </a:endParaRPr>
          </a:p>
          <a:p>
            <a:pPr marL="836294">
              <a:lnSpc>
                <a:spcPct val="100000"/>
              </a:lnSpc>
            </a:pP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Credit: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NASA/ STEREO/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Heliospheric</a:t>
            </a:r>
            <a:r>
              <a:rPr sz="7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Imager</a:t>
            </a:r>
            <a:endParaRPr sz="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32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31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6707" y="1742681"/>
            <a:ext cx="146304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14272" y="1403603"/>
            <a:ext cx="4561332" cy="3416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5423" y="1403599"/>
            <a:ext cx="6106795" cy="343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Times New Roman"/>
              <a:cs typeface="Times New Roman"/>
            </a:endParaRPr>
          </a:p>
          <a:p>
            <a:pPr marL="8255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Movie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credit: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NASA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31519" y="1409695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10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6" name="object 16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884680">
              <a:lnSpc>
                <a:spcPct val="100000"/>
              </a:lnSpc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weath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56097" y="6194285"/>
            <a:ext cx="192405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49808" y="6233159"/>
            <a:ext cx="6057900" cy="2926080"/>
            <a:chOff x="749808" y="6233159"/>
            <a:chExt cx="6057900" cy="2926080"/>
          </a:xfrm>
        </p:grpSpPr>
        <p:sp>
          <p:nvSpPr>
            <p:cNvPr id="25" name="object 25"/>
            <p:cNvSpPr/>
            <p:nvPr/>
          </p:nvSpPr>
          <p:spPr>
            <a:xfrm>
              <a:off x="3916680" y="6233159"/>
              <a:ext cx="2891028" cy="24246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49808" y="6915911"/>
              <a:ext cx="1581912" cy="2229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40863" y="6922007"/>
              <a:ext cx="1581912" cy="223723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33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34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5423" y="1403599"/>
            <a:ext cx="6106795" cy="343535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484"/>
              </a:spcBef>
            </a:pP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5423" y="1403599"/>
            <a:ext cx="6103620" cy="3434079"/>
            <a:chOff x="725423" y="1403599"/>
            <a:chExt cx="6103620" cy="3434079"/>
          </a:xfrm>
        </p:grpSpPr>
        <p:sp>
          <p:nvSpPr>
            <p:cNvPr id="13" name="object 13"/>
            <p:cNvSpPr/>
            <p:nvPr/>
          </p:nvSpPr>
          <p:spPr>
            <a:xfrm>
              <a:off x="1702307" y="1798319"/>
              <a:ext cx="4003548" cy="3038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1519" y="1409695"/>
              <a:ext cx="6091555" cy="3420110"/>
            </a:xfrm>
            <a:custGeom>
              <a:avLst/>
              <a:gdLst/>
              <a:ahLst/>
              <a:cxnLst/>
              <a:rect l="l" t="t" r="r" b="b"/>
              <a:pathLst>
                <a:path w="6091555" h="3420110">
                  <a:moveTo>
                    <a:pt x="0" y="3419855"/>
                  </a:moveTo>
                  <a:lnTo>
                    <a:pt x="6091427" y="3419855"/>
                  </a:lnTo>
                  <a:lnTo>
                    <a:pt x="6091427" y="0"/>
                  </a:lnTo>
                  <a:lnTo>
                    <a:pt x="0" y="0"/>
                  </a:lnTo>
                  <a:lnTo>
                    <a:pt x="0" y="341985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6" name="object 16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0984" y="6736080"/>
              <a:ext cx="3476244" cy="24444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468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Global Navigation Satellite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 dirty="0">
              <a:latin typeface="Arial"/>
              <a:cs typeface="Arial"/>
            </a:endParaRPr>
          </a:p>
          <a:p>
            <a:pPr marL="45529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455295" algn="l"/>
                <a:tab pos="455930" algn="l"/>
              </a:tabLst>
            </a:pP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Aviation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45529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455295" algn="l"/>
                <a:tab pos="45593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Surveying</a:t>
            </a:r>
            <a:r>
              <a:rPr sz="10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companies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455295" indent="-172720">
              <a:lnSpc>
                <a:spcPct val="100000"/>
              </a:lnSpc>
              <a:buChar char="•"/>
              <a:tabLst>
                <a:tab pos="455295" algn="l"/>
                <a:tab pos="455930" algn="l"/>
              </a:tabLst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Deep-sea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drilling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050" dirty="0">
              <a:latin typeface="Arial"/>
              <a:cs typeface="Arial"/>
            </a:endParaRPr>
          </a:p>
          <a:p>
            <a:pPr marL="45529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455295" algn="l"/>
                <a:tab pos="45593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Land drilling and</a:t>
            </a:r>
            <a:r>
              <a:rPr sz="10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mining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45529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455295" algn="l"/>
                <a:tab pos="455930" algn="l"/>
              </a:tabLst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Military</a:t>
            </a:r>
            <a:r>
              <a:rPr sz="1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operations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36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35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1519" y="2545079"/>
              <a:ext cx="4418076" cy="20177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468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42359" y="1456944"/>
            <a:ext cx="3188208" cy="24658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5" name="object 15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1519" y="5861301"/>
            <a:ext cx="6091555" cy="2914556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1883410">
              <a:lnSpc>
                <a:spcPct val="100000"/>
              </a:lnSpc>
              <a:spcBef>
                <a:spcPts val="5"/>
              </a:spcBef>
            </a:pPr>
            <a:endParaRPr lang="en-GB"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 smtClean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r>
              <a:rPr sz="1600" b="1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anomalies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Arial"/>
              <a:cs typeface="Arial"/>
            </a:endParaRPr>
          </a:p>
          <a:p>
            <a:pPr marL="440055" marR="4080510" indent="-228600">
              <a:lnSpc>
                <a:spcPct val="80400"/>
              </a:lnSpc>
              <a:buClr>
                <a:srgbClr val="0085CA"/>
              </a:buClr>
              <a:buChar char="•"/>
              <a:tabLst>
                <a:tab pos="440055" algn="l"/>
                <a:tab pos="44069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During the October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November  2003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weather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events,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33 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Earth orbiting satellite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anomalies 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were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reported.</a:t>
            </a:r>
            <a:endParaRPr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85CA"/>
              </a:buClr>
              <a:buFont typeface="Arial"/>
              <a:buChar char="•"/>
            </a:pPr>
            <a:endParaRPr sz="850" dirty="0">
              <a:latin typeface="Arial"/>
              <a:cs typeface="Arial"/>
            </a:endParaRPr>
          </a:p>
          <a:p>
            <a:pPr marL="440055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440055" algn="l"/>
                <a:tab pos="44069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Impacts</a:t>
            </a:r>
            <a:endParaRPr sz="850" dirty="0">
              <a:latin typeface="Arial"/>
              <a:cs typeface="Arial"/>
            </a:endParaRPr>
          </a:p>
          <a:p>
            <a:pPr marL="708660" marR="4080510" lvl="1" indent="-190500">
              <a:lnSpc>
                <a:spcPct val="80000"/>
              </a:lnSpc>
              <a:spcBef>
                <a:spcPts val="204"/>
              </a:spcBef>
              <a:buClr>
                <a:srgbClr val="0085CA"/>
              </a:buClr>
              <a:buChar char="–"/>
              <a:tabLst>
                <a:tab pos="708025" algn="l"/>
                <a:tab pos="70866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and deep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dielectric  charging</a:t>
            </a:r>
            <a:endParaRPr sz="850" dirty="0">
              <a:latin typeface="Arial"/>
              <a:cs typeface="Arial"/>
            </a:endParaRPr>
          </a:p>
          <a:p>
            <a:pPr marL="708660" marR="4123054" lvl="1" indent="-190500">
              <a:lnSpc>
                <a:spcPts val="819"/>
              </a:lnSpc>
              <a:spcBef>
                <a:spcPts val="204"/>
              </a:spcBef>
              <a:buClr>
                <a:srgbClr val="0085CA"/>
              </a:buClr>
              <a:buChar char="–"/>
              <a:tabLst>
                <a:tab pos="708025" algn="l"/>
                <a:tab pos="70866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surface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damage and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solar 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panel</a:t>
            </a:r>
            <a:r>
              <a:rPr sz="8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degradation</a:t>
            </a:r>
            <a:endParaRPr sz="850" dirty="0">
              <a:latin typeface="Arial"/>
              <a:cs typeface="Arial"/>
            </a:endParaRPr>
          </a:p>
          <a:p>
            <a:pPr marL="708660" lvl="1" indent="-190500">
              <a:lnSpc>
                <a:spcPct val="100000"/>
              </a:lnSpc>
              <a:buClr>
                <a:srgbClr val="0085CA"/>
              </a:buClr>
              <a:buChar char="–"/>
              <a:tabLst>
                <a:tab pos="708025" algn="l"/>
                <a:tab pos="70866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background counts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8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sensors</a:t>
            </a:r>
            <a:endParaRPr sz="850" dirty="0">
              <a:latin typeface="Arial"/>
              <a:cs typeface="Arial"/>
            </a:endParaRPr>
          </a:p>
          <a:p>
            <a:pPr marL="708660" marR="3987165" lvl="1" indent="-190500">
              <a:lnSpc>
                <a:spcPts val="819"/>
              </a:lnSpc>
              <a:spcBef>
                <a:spcPts val="195"/>
              </a:spcBef>
              <a:buClr>
                <a:srgbClr val="0085CA"/>
              </a:buClr>
              <a:buChar char="–"/>
              <a:tabLst>
                <a:tab pos="708025" algn="l"/>
                <a:tab pos="708660" algn="l"/>
              </a:tabLst>
            </a:pP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satellite drag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and changes </a:t>
            </a:r>
            <a:r>
              <a:rPr sz="85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orbits.</a:t>
            </a:r>
            <a:endParaRPr sz="8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085CA"/>
              </a:buClr>
              <a:buFont typeface="Arial"/>
              <a:buChar char="–"/>
            </a:pPr>
            <a:endParaRPr sz="1050" dirty="0">
              <a:latin typeface="Arial"/>
              <a:cs typeface="Arial"/>
            </a:endParaRPr>
          </a:p>
          <a:p>
            <a:pPr marL="440055" marR="3968115" indent="-228600">
              <a:lnSpc>
                <a:spcPct val="80000"/>
              </a:lnSpc>
              <a:buClr>
                <a:srgbClr val="0085CA"/>
              </a:buClr>
              <a:buChar char="•"/>
              <a:tabLst>
                <a:tab pos="440055" algn="l"/>
                <a:tab pos="440690" algn="l"/>
              </a:tabLst>
            </a:pP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Renewed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interest because of solar  electric propulsion </a:t>
            </a:r>
            <a:r>
              <a:rPr sz="85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r>
              <a:rPr sz="8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FFFFFF"/>
                </a:solidFill>
                <a:latin typeface="Arial"/>
                <a:cs typeface="Arial"/>
              </a:rPr>
              <a:t>raising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25723" y="6835140"/>
            <a:ext cx="3585972" cy="2308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37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38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0100" y="1384300"/>
            <a:ext cx="6091555" cy="2706131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" dirty="0">
              <a:latin typeface="Times New Roman"/>
              <a:cs typeface="Times New Roman"/>
            </a:endParaRPr>
          </a:p>
          <a:p>
            <a:pPr marR="664210" algn="r">
              <a:lnSpc>
                <a:spcPct val="100000"/>
              </a:lnSpc>
              <a:spcBef>
                <a:spcPts val="5"/>
              </a:spcBef>
            </a:pPr>
            <a:r>
              <a:rPr sz="650" b="1" spc="10" dirty="0">
                <a:solidFill>
                  <a:srgbClr val="FFFFFF"/>
                </a:solidFill>
                <a:latin typeface="Arial"/>
                <a:cs typeface="Arial"/>
              </a:rPr>
              <a:t>ISPL</a:t>
            </a:r>
            <a:r>
              <a:rPr sz="6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r>
              <a:rPr sz="6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6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65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6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10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r>
              <a:rPr sz="6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5" dirty="0" smtClean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5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r>
              <a:rPr sz="2100" spc="20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2100" spc="15" dirty="0">
                <a:solidFill>
                  <a:srgbClr val="FFFFFF"/>
                </a:solidFill>
                <a:latin typeface="Arial"/>
                <a:cs typeface="Arial"/>
              </a:rPr>
              <a:t>Environment and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Technology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Arial"/>
              <a:cs typeface="Arial"/>
            </a:endParaRPr>
          </a:p>
          <a:p>
            <a:pPr marL="241935" marR="3914140">
              <a:lnSpc>
                <a:spcPct val="120800"/>
              </a:lnSpc>
            </a:pP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Dr.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Jonathan </a:t>
            </a:r>
            <a:r>
              <a:rPr lang="en-GB" sz="1200" spc="-5" dirty="0" err="1" smtClean="0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sz="1200" spc="-5" dirty="0" smtClean="0">
                <a:solidFill>
                  <a:srgbClr val="FFFFFF"/>
                </a:solidFill>
                <a:latin typeface="Arial"/>
                <a:cs typeface="Arial"/>
              </a:rPr>
              <a:t>stwood  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Director,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Imperial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1200" dirty="0">
              <a:latin typeface="Arial"/>
              <a:cs typeface="Arial"/>
            </a:endParaRPr>
          </a:p>
          <a:p>
            <a:pPr marL="241935" marR="886460">
              <a:lnSpc>
                <a:spcPts val="1739"/>
              </a:lnSpc>
              <a:spcBef>
                <a:spcPts val="9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Senior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Lecturer,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and Atmospheric Physics Group, Dept.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Physics  Imperial College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London, London,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UK.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 dirty="0">
              <a:latin typeface="Arial"/>
              <a:cs typeface="Arial"/>
            </a:endParaRPr>
          </a:p>
          <a:p>
            <a:pPr marL="298450"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3" name="object 1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96924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6924" y="6979102"/>
            <a:ext cx="1252855" cy="4191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space?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3247" y="7372294"/>
            <a:ext cx="1392555" cy="807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Gravity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Kepler’s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96924" y="8152582"/>
            <a:ext cx="2044700" cy="9721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space?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(revisited)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Getting into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Objects in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496570" marR="5080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Constellations and mega-  constellations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5183" y="6133627"/>
            <a:ext cx="1487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0167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0167" y="7012964"/>
            <a:ext cx="1657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space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36491" y="7177221"/>
            <a:ext cx="1260475" cy="6108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Solar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30167" y="7959034"/>
            <a:ext cx="2055495" cy="612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Impacts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1519" y="5861301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09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14248" y="4864112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1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4248" y="9348860"/>
            <a:ext cx="9271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2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23" y="1403603"/>
              <a:ext cx="6105144" cy="3433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19939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weather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monitoring 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– the</a:t>
            </a:r>
            <a:r>
              <a:rPr sz="13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Arial"/>
              <a:cs typeface="Arial"/>
            </a:endParaRPr>
          </a:p>
          <a:p>
            <a:pPr marL="81978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Image credit: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ESA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4" name="object 1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296924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96924" y="6979102"/>
            <a:ext cx="1252855" cy="41910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space?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03247" y="7372294"/>
            <a:ext cx="1392555" cy="80772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Gravity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Kepler’s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laws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96924" y="8152582"/>
            <a:ext cx="2044700" cy="97218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space?</a:t>
            </a:r>
            <a:r>
              <a:rPr sz="10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(revisited)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Getting into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Objects in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496570" marR="5080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Constellations and mega-  constellations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15183" y="6133627"/>
            <a:ext cx="148780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Today’s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lecture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0167" y="6622820"/>
            <a:ext cx="38989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30167" y="7012964"/>
            <a:ext cx="165735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space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36491" y="7177221"/>
            <a:ext cx="1260475" cy="6108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Solar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activity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Near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30167" y="7959034"/>
            <a:ext cx="2055495" cy="612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space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  <a:p>
            <a:pPr marL="496570" lvl="1" indent="-1911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Impacts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0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31519" y="5861301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09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39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40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Arial"/>
              <a:cs typeface="Arial"/>
            </a:endParaRPr>
          </a:p>
          <a:p>
            <a:pPr marL="527050" marR="1880870" indent="-228600">
              <a:lnSpc>
                <a:spcPct val="103299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Senior Lecturer in the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and Atmospheric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Physics group, Dept. of  Physics, Imperial College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London</a:t>
            </a:r>
            <a:endParaRPr sz="9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Research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Plasma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Physics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and Space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Weather</a:t>
            </a:r>
            <a:endParaRPr sz="9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6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Spacecraft data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9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Developing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flying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instrumentation</a:t>
            </a:r>
            <a:endParaRPr sz="900" dirty="0">
              <a:latin typeface="Arial"/>
              <a:cs typeface="Arial"/>
            </a:endParaRPr>
          </a:p>
          <a:p>
            <a:pPr marL="795020" marR="1950085" lvl="1" indent="-190500">
              <a:lnSpc>
                <a:spcPct val="103299"/>
              </a:lnSpc>
              <a:spcBef>
                <a:spcPts val="24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Computer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simulations of the near-Earth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environment (the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magnetosphere)</a:t>
            </a:r>
            <a:endParaRPr sz="9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9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58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Director of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Lab</a:t>
            </a:r>
            <a:endParaRPr sz="900" dirty="0">
              <a:latin typeface="Arial"/>
              <a:cs typeface="Arial"/>
            </a:endParaRPr>
          </a:p>
          <a:p>
            <a:pPr marL="795020" marR="2041525" lvl="1" indent="-190500">
              <a:lnSpc>
                <a:spcPct val="103299"/>
              </a:lnSpc>
              <a:spcBef>
                <a:spcPts val="229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Lab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is the multidisciplinary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network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of excellence for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all 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space-related activities at Imperial College</a:t>
            </a:r>
            <a:r>
              <a:rPr sz="9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London.</a:t>
            </a:r>
            <a:endParaRPr sz="900" dirty="0">
              <a:latin typeface="Arial"/>
              <a:cs typeface="Arial"/>
            </a:endParaRPr>
          </a:p>
          <a:p>
            <a:pPr marL="795020" marR="2058670" lvl="1" indent="-190500">
              <a:lnSpc>
                <a:spcPct val="103899"/>
              </a:lnSpc>
              <a:spcBef>
                <a:spcPts val="23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The purpose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Lab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bring together 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of Imperial’s  activities in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space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coordinated 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for the benefit of its 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members,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the College, 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00" spc="10" dirty="0">
                <a:solidFill>
                  <a:srgbClr val="FFFFFF"/>
                </a:solidFill>
                <a:latin typeface="Arial"/>
                <a:cs typeface="Arial"/>
              </a:rPr>
              <a:t>society </a:t>
            </a:r>
            <a:r>
              <a:rPr sz="900" spc="10" dirty="0" smtClean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10" dirty="0" smtClean="0">
                <a:solidFill>
                  <a:srgbClr val="FFFFFF"/>
                </a:solidFill>
                <a:latin typeface="Arial"/>
                <a:cs typeface="Arial"/>
              </a:rPr>
              <a:t>large.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3" name="object 1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65091" y="7301484"/>
              <a:ext cx="2665476" cy="19872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Where is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space?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 marL="482600" marR="3382645" indent="-228600" algn="just">
              <a:lnSpc>
                <a:spcPct val="101899"/>
              </a:lnSpc>
              <a:spcBef>
                <a:spcPts val="1190"/>
              </a:spcBef>
              <a:buClr>
                <a:srgbClr val="0085CA"/>
              </a:buClr>
              <a:buChar char="•"/>
              <a:tabLst>
                <a:tab pos="483234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sharp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edge between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‘Air’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‘Space’</a:t>
            </a:r>
            <a:endParaRPr sz="1050" dirty="0">
              <a:latin typeface="Arial"/>
              <a:cs typeface="Arial"/>
            </a:endParaRPr>
          </a:p>
          <a:p>
            <a:pPr marL="482600" marR="3385185" indent="-228600" algn="just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•"/>
              <a:tabLst>
                <a:tab pos="483234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pressure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the atmosphere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falls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away exponentially 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go further 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surface</a:t>
            </a:r>
            <a:endParaRPr sz="1050" dirty="0">
              <a:latin typeface="Arial"/>
              <a:cs typeface="Arial"/>
            </a:endParaRPr>
          </a:p>
          <a:p>
            <a:pPr marL="751205" marR="3438525" lvl="1" indent="-190500">
              <a:lnSpc>
                <a:spcPct val="101899"/>
              </a:lnSpc>
              <a:spcBef>
                <a:spcPts val="250"/>
              </a:spcBef>
              <a:buClr>
                <a:srgbClr val="0085CA"/>
              </a:buClr>
              <a:buChar char="–"/>
              <a:tabLst>
                <a:tab pos="75184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Small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effect 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mountains of  Colorado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example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(4km)</a:t>
            </a:r>
            <a:endParaRPr sz="1050" dirty="0">
              <a:latin typeface="Arial"/>
              <a:cs typeface="Arial"/>
            </a:endParaRPr>
          </a:p>
          <a:p>
            <a:pPr marL="751205" marR="3496945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75184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Oxygen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a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good idea when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climbing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Mt.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Everest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(8.85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km)</a:t>
            </a:r>
            <a:endParaRPr sz="1050" dirty="0">
              <a:latin typeface="Arial"/>
              <a:cs typeface="Arial"/>
            </a:endParaRPr>
          </a:p>
          <a:p>
            <a:pPr marL="751205" marR="3406140" lvl="1" indent="-190500">
              <a:lnSpc>
                <a:spcPct val="101899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75184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Water boils at body temperature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(19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km)</a:t>
            </a:r>
            <a:endParaRPr sz="1050" dirty="0">
              <a:latin typeface="Arial"/>
              <a:cs typeface="Arial"/>
            </a:endParaRPr>
          </a:p>
          <a:p>
            <a:pPr marL="751205" marR="3315335" lvl="1" indent="-190500">
              <a:lnSpc>
                <a:spcPct val="101899"/>
              </a:lnSpc>
              <a:spcBef>
                <a:spcPts val="250"/>
              </a:spcBef>
              <a:buClr>
                <a:srgbClr val="0085CA"/>
              </a:buClr>
              <a:buChar char="–"/>
              <a:tabLst>
                <a:tab pos="75184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Atmospheric molecules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still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detectable (1000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beyond)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9348860"/>
            <a:ext cx="9271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4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82667" y="6990583"/>
            <a:ext cx="1988820" cy="266700"/>
          </a:xfrm>
          <a:prstGeom prst="rect">
            <a:avLst/>
          </a:prstGeom>
          <a:solidFill>
            <a:srgbClr val="002147"/>
          </a:solidFill>
          <a:ln w="6359">
            <a:solidFill>
              <a:srgbClr val="FFFFFF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59055" marR="165100">
              <a:lnSpc>
                <a:spcPct val="103099"/>
              </a:lnSpc>
              <a:spcBef>
                <a:spcPts val="200"/>
              </a:spcBef>
            </a:pP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Dr. Melanie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Windridge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the summit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650" spc="10" dirty="0">
                <a:solidFill>
                  <a:srgbClr val="FFFFFF"/>
                </a:solidFill>
                <a:latin typeface="Arial"/>
                <a:cs typeface="Arial"/>
              </a:rPr>
              <a:t>Mt.  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Everest (Credit</a:t>
            </a:r>
            <a:r>
              <a:rPr sz="6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u="sng" spc="5" dirty="0">
                <a:solidFill>
                  <a:srgbClr val="0085CA"/>
                </a:solidFill>
                <a:uFill>
                  <a:solidFill>
                    <a:srgbClr val="0085CA"/>
                  </a:solidFill>
                </a:uFill>
                <a:latin typeface="Arial"/>
                <a:cs typeface="Arial"/>
              </a:rPr>
              <a:t>https://melaniewindridge.co.uk</a:t>
            </a:r>
            <a:r>
              <a:rPr sz="650" spc="5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248" y="4864112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3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82012" y="3032759"/>
              <a:ext cx="306705" cy="452755"/>
            </a:xfrm>
            <a:custGeom>
              <a:avLst/>
              <a:gdLst/>
              <a:ahLst/>
              <a:cxnLst/>
              <a:rect l="l" t="t" r="r" b="b"/>
              <a:pathLst>
                <a:path w="306705" h="452754">
                  <a:moveTo>
                    <a:pt x="306324" y="243840"/>
                  </a:moveTo>
                  <a:lnTo>
                    <a:pt x="102108" y="243840"/>
                  </a:lnTo>
                  <a:lnTo>
                    <a:pt x="102108" y="252984"/>
                  </a:lnTo>
                  <a:lnTo>
                    <a:pt x="306324" y="252984"/>
                  </a:lnTo>
                  <a:lnTo>
                    <a:pt x="306324" y="243840"/>
                  </a:lnTo>
                  <a:close/>
                </a:path>
                <a:path w="306705" h="452754">
                  <a:moveTo>
                    <a:pt x="306324" y="1524"/>
                  </a:moveTo>
                  <a:lnTo>
                    <a:pt x="106680" y="1524"/>
                  </a:lnTo>
                  <a:lnTo>
                    <a:pt x="106680" y="0"/>
                  </a:lnTo>
                  <a:lnTo>
                    <a:pt x="86868" y="0"/>
                  </a:lnTo>
                  <a:lnTo>
                    <a:pt x="57912" y="426720"/>
                  </a:lnTo>
                  <a:lnTo>
                    <a:pt x="24384" y="364236"/>
                  </a:lnTo>
                  <a:lnTo>
                    <a:pt x="0" y="376428"/>
                  </a:lnTo>
                  <a:lnTo>
                    <a:pt x="3048" y="381000"/>
                  </a:lnTo>
                  <a:lnTo>
                    <a:pt x="15240" y="374904"/>
                  </a:lnTo>
                  <a:lnTo>
                    <a:pt x="57912" y="452628"/>
                  </a:lnTo>
                  <a:lnTo>
                    <a:pt x="64008" y="452628"/>
                  </a:lnTo>
                  <a:lnTo>
                    <a:pt x="92964" y="9144"/>
                  </a:lnTo>
                  <a:lnTo>
                    <a:pt x="102108" y="9144"/>
                  </a:lnTo>
                  <a:lnTo>
                    <a:pt x="102108" y="10668"/>
                  </a:lnTo>
                  <a:lnTo>
                    <a:pt x="306324" y="10668"/>
                  </a:lnTo>
                  <a:lnTo>
                    <a:pt x="306324" y="1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468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Arial"/>
              <a:cs typeface="Arial"/>
            </a:endParaRPr>
          </a:p>
          <a:p>
            <a:pPr marL="528320" marR="3105785" indent="-228600">
              <a:lnSpc>
                <a:spcPct val="101600"/>
              </a:lnSpc>
              <a:buClr>
                <a:srgbClr val="0085CA"/>
              </a:buClr>
              <a:buChar char="•"/>
              <a:tabLst>
                <a:tab pos="528320" algn="l"/>
                <a:tab pos="5289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 showed that if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move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sideways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fast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enough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pulled  towards the Earth, then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the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85CA"/>
              </a:buClr>
              <a:buFont typeface="Arial"/>
              <a:buChar char="•"/>
            </a:pPr>
            <a:endParaRPr sz="900" dirty="0">
              <a:latin typeface="Arial"/>
              <a:cs typeface="Arial"/>
            </a:endParaRPr>
          </a:p>
          <a:p>
            <a:pPr marL="1392555">
              <a:lnSpc>
                <a:spcPct val="100000"/>
              </a:lnSpc>
              <a:spcBef>
                <a:spcPts val="5"/>
              </a:spcBef>
              <a:tabLst>
                <a:tab pos="1751964" algn="l"/>
              </a:tabLst>
            </a:pPr>
            <a:r>
              <a:rPr sz="1575" spc="532" baseline="-42328" dirty="0">
                <a:solidFill>
                  <a:srgbClr val="FFFFFF"/>
                </a:solidFill>
                <a:latin typeface="Trebuchet MS"/>
                <a:cs typeface="Trebuchet MS"/>
              </a:rPr>
              <a:t>!</a:t>
            </a:r>
            <a:r>
              <a:rPr sz="1575" baseline="-4232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75" spc="457" baseline="-42328" dirty="0">
                <a:solidFill>
                  <a:srgbClr val="FFFFFF"/>
                </a:solidFill>
                <a:latin typeface="Trebuchet MS"/>
                <a:cs typeface="Trebuchet MS"/>
              </a:rPr>
              <a:t>"	</a:t>
            </a:r>
            <a:r>
              <a:rPr sz="1050" spc="235" dirty="0">
                <a:solidFill>
                  <a:srgbClr val="FFFFFF"/>
                </a:solidFill>
                <a:latin typeface="Trebuchet MS"/>
                <a:cs typeface="Trebuchet MS"/>
              </a:rPr>
              <a:t>#$</a:t>
            </a:r>
            <a:endParaRPr sz="1050" dirty="0">
              <a:latin typeface="Trebuchet MS"/>
              <a:cs typeface="Trebuchet MS"/>
            </a:endParaRPr>
          </a:p>
          <a:p>
            <a:pPr marL="1821180">
              <a:lnSpc>
                <a:spcPct val="100000"/>
              </a:lnSpc>
              <a:spcBef>
                <a:spcPts val="260"/>
              </a:spcBef>
            </a:pPr>
            <a:r>
              <a:rPr sz="1050" spc="-125" dirty="0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1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 dirty="0">
              <a:latin typeface="Trebuchet MS"/>
              <a:cs typeface="Trebuchet MS"/>
            </a:endParaRPr>
          </a:p>
          <a:p>
            <a:pPr marL="796925" lvl="1" indent="-191135">
              <a:lnSpc>
                <a:spcPct val="100000"/>
              </a:lnSpc>
              <a:spcBef>
                <a:spcPts val="770"/>
              </a:spcBef>
              <a:buClr>
                <a:srgbClr val="0085CA"/>
              </a:buClr>
              <a:buChar char="–"/>
              <a:tabLst>
                <a:tab pos="79756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 of orbiting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object</a:t>
            </a:r>
            <a:endParaRPr sz="1050" dirty="0">
              <a:latin typeface="Arial"/>
              <a:cs typeface="Arial"/>
            </a:endParaRPr>
          </a:p>
          <a:p>
            <a:pPr marL="796925" lvl="1" indent="-19113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Char char="–"/>
              <a:tabLst>
                <a:tab pos="79756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G 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Gravitational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constant</a:t>
            </a:r>
            <a:endParaRPr sz="1050" dirty="0">
              <a:latin typeface="Arial"/>
              <a:cs typeface="Arial"/>
            </a:endParaRPr>
          </a:p>
          <a:p>
            <a:pPr marL="796925" lvl="1" indent="-191135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79756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M =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mass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the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</a:t>
            </a:r>
            <a:endParaRPr sz="1050" dirty="0">
              <a:latin typeface="Arial"/>
              <a:cs typeface="Arial"/>
            </a:endParaRPr>
          </a:p>
          <a:p>
            <a:pPr marL="796925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756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radius of the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 dirty="0">
              <a:latin typeface="Arial"/>
              <a:cs typeface="Arial"/>
            </a:endParaRPr>
          </a:p>
          <a:p>
            <a:pPr marL="796925" lvl="1" indent="-191135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Font typeface="Arial"/>
              <a:buChar char="–"/>
              <a:tabLst>
                <a:tab pos="797560" algn="l"/>
              </a:tabLst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doesn’t depend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on the</a:t>
            </a:r>
            <a:r>
              <a:rPr sz="1050" b="1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satellite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17264" y="2113788"/>
            <a:ext cx="2648712" cy="23911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5" name="object 15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satellite in a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circular</a:t>
            </a:r>
            <a:r>
              <a:rPr sz="10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Font typeface="Arial"/>
              <a:buChar char="–"/>
              <a:tabLst>
                <a:tab pos="795655" algn="l"/>
              </a:tabLst>
            </a:pP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orbital radius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6370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+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300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6670</a:t>
            </a:r>
            <a:r>
              <a:rPr sz="10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050" dirty="0">
              <a:latin typeface="Arial"/>
              <a:cs typeface="Arial"/>
            </a:endParaRPr>
          </a:p>
          <a:p>
            <a:pPr marL="604520">
              <a:lnSpc>
                <a:spcPct val="100000"/>
              </a:lnSpc>
              <a:spcBef>
                <a:spcPts val="275"/>
              </a:spcBef>
            </a:pPr>
            <a:r>
              <a:rPr sz="1050" spc="5" dirty="0">
                <a:solidFill>
                  <a:srgbClr val="0085CA"/>
                </a:solidFill>
                <a:latin typeface="Arial"/>
                <a:cs typeface="Arial"/>
              </a:rPr>
              <a:t>–</a:t>
            </a:r>
            <a:r>
              <a:rPr sz="1050" spc="300" dirty="0">
                <a:solidFill>
                  <a:srgbClr val="0085CA"/>
                </a:solidFill>
                <a:latin typeface="Arial"/>
                <a:cs typeface="Arial"/>
              </a:rPr>
              <a:t> 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G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6.67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spc="-15" baseline="23809" dirty="0">
                <a:solidFill>
                  <a:srgbClr val="FFFFFF"/>
                </a:solidFill>
                <a:latin typeface="Arial"/>
                <a:cs typeface="Arial"/>
              </a:rPr>
              <a:t>-11</a:t>
            </a:r>
            <a:r>
              <a:rPr sz="1050" spc="187" baseline="238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Nm</a:t>
            </a:r>
            <a:r>
              <a:rPr sz="1050" spc="7" baseline="2380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/kg</a:t>
            </a:r>
            <a:r>
              <a:rPr sz="1050" spc="7" baseline="23809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50" baseline="23809" dirty="0">
              <a:latin typeface="Arial"/>
              <a:cs typeface="Arial"/>
            </a:endParaRPr>
          </a:p>
          <a:p>
            <a:pPr marL="604520">
              <a:lnSpc>
                <a:spcPct val="100000"/>
              </a:lnSpc>
              <a:spcBef>
                <a:spcPts val="290"/>
              </a:spcBef>
            </a:pPr>
            <a:r>
              <a:rPr sz="1050" spc="5" dirty="0">
                <a:solidFill>
                  <a:srgbClr val="0085CA"/>
                </a:solidFill>
                <a:latin typeface="Arial"/>
                <a:cs typeface="Arial"/>
              </a:rPr>
              <a:t>–</a:t>
            </a:r>
            <a:r>
              <a:rPr sz="1050" spc="300" dirty="0">
                <a:solidFill>
                  <a:srgbClr val="0085CA"/>
                </a:solidFill>
                <a:latin typeface="Arial"/>
                <a:cs typeface="Arial"/>
              </a:rPr>
              <a:t> 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5.97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×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sz="1050" baseline="23809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050" spc="202" baseline="238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1050" dirty="0">
              <a:latin typeface="Arial"/>
              <a:cs typeface="Arial"/>
            </a:endParaRPr>
          </a:p>
          <a:p>
            <a:pPr marL="604520">
              <a:lnSpc>
                <a:spcPct val="100000"/>
              </a:lnSpc>
              <a:spcBef>
                <a:spcPts val="275"/>
              </a:spcBef>
            </a:pPr>
            <a:r>
              <a:rPr sz="1050" spc="5" dirty="0">
                <a:solidFill>
                  <a:srgbClr val="0085CA"/>
                </a:solidFill>
                <a:latin typeface="Arial"/>
                <a:cs typeface="Arial"/>
              </a:rPr>
              <a:t>–</a:t>
            </a:r>
            <a:r>
              <a:rPr sz="1050" spc="300" dirty="0">
                <a:solidFill>
                  <a:srgbClr val="0085CA"/>
                </a:solidFill>
                <a:latin typeface="Arial"/>
                <a:cs typeface="Arial"/>
              </a:rPr>
              <a:t> </a:t>
            </a:r>
            <a:r>
              <a:rPr sz="1050" b="1" i="1" spc="5" dirty="0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7.73</a:t>
            </a:r>
            <a:r>
              <a:rPr sz="10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km/s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distance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the orbit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circumference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the orbit, i.e. </a:t>
            </a:r>
            <a:r>
              <a:rPr sz="1050" i="1" spc="10" dirty="0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10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2π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85CA"/>
              </a:buClr>
              <a:buFont typeface="Arial"/>
              <a:buChar char="•"/>
            </a:pPr>
            <a:endParaRPr sz="155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time 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one orbit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distance /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5420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90.4</a:t>
            </a:r>
            <a:r>
              <a:rPr sz="105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minutes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675"/>
              </a:spcBef>
              <a:buClr>
                <a:srgbClr val="0085CA"/>
              </a:buClr>
              <a:buFont typeface="Arial"/>
              <a:buChar char="•"/>
              <a:tabLst>
                <a:tab pos="527050" algn="l"/>
                <a:tab pos="527685" algn="l"/>
              </a:tabLst>
            </a:pPr>
            <a:r>
              <a:rPr sz="1050" b="1" spc="-3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cannot break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the laws of orbital</a:t>
            </a:r>
            <a:r>
              <a:rPr sz="105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05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Font typeface="Arial"/>
              <a:buChar char="–"/>
              <a:tabLst>
                <a:tab pos="795655" algn="l"/>
              </a:tabLst>
            </a:pP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slower, you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change 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50" b="1" spc="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9348860"/>
            <a:ext cx="9271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8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4248" y="4864112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7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motion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 dirty="0">
              <a:latin typeface="Arial"/>
              <a:cs typeface="Arial"/>
            </a:endParaRPr>
          </a:p>
          <a:p>
            <a:pPr marL="527050" marR="1920875" indent="-228600">
              <a:lnSpc>
                <a:spcPct val="1016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 explained the laws of orbital motion that were  established by Kepler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early 1600s, which Kepler found  experimentally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using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data on planetary motion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Tycho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Brahe (his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mentor)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6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Kepler’s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laws: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670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Orbits are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ellipses with 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(central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body)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 one</a:t>
            </a:r>
            <a:r>
              <a:rPr sz="10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10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66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radius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vector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sweeps out equal areas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equal</a:t>
            </a:r>
            <a:r>
              <a:rPr sz="105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endParaRPr sz="105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100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6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Semi-major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axis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 period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are linked (r³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t²)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3" name="object 1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15183" y="6133627"/>
            <a:ext cx="164655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Ellipse</a:t>
            </a:r>
            <a:r>
              <a:rPr sz="1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geometry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539" y="6628916"/>
            <a:ext cx="87947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Symmetric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7863" y="6791650"/>
            <a:ext cx="2588895" cy="6121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Drawing board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two pins, loop of</a:t>
            </a:r>
            <a:r>
              <a:rPr sz="10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string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Minor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axis,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2b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axis,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length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2a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1539" y="7410728"/>
            <a:ext cx="114681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Eccentricity</a:t>
            </a:r>
            <a:r>
              <a:rPr sz="10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‘e’.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97863" y="7571938"/>
            <a:ext cx="2209800" cy="80899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90500" indent="-190500">
              <a:lnSpc>
                <a:spcPct val="100000"/>
              </a:lnSpc>
              <a:spcBef>
                <a:spcPts val="384"/>
              </a:spcBef>
              <a:buClr>
                <a:srgbClr val="0085CA"/>
              </a:buClr>
              <a:buFont typeface="Arial"/>
              <a:buChar char="–"/>
              <a:tabLst>
                <a:tab pos="190500" algn="l"/>
              </a:tabLst>
            </a:pP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ae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distance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origin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focus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85"/>
              </a:spcBef>
              <a:buClr>
                <a:srgbClr val="0085CA"/>
              </a:buClr>
              <a:buFont typeface="Arial"/>
              <a:buChar char="–"/>
              <a:tabLst>
                <a:tab pos="190500" algn="l"/>
              </a:tabLst>
            </a:pP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0,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circle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Font typeface="Arial"/>
              <a:buChar char="–"/>
              <a:tabLst>
                <a:tab pos="190500" algn="l"/>
              </a:tabLst>
            </a:pP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&lt;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ellipse</a:t>
            </a:r>
            <a:endParaRPr sz="1050">
              <a:latin typeface="Arial"/>
              <a:cs typeface="Arial"/>
            </a:endParaRPr>
          </a:p>
          <a:p>
            <a:pPr marL="190500" indent="-190500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–"/>
              <a:tabLst>
                <a:tab pos="1905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parabola, 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&gt;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hyperbola)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1539" y="8584208"/>
            <a:ext cx="247523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114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circle is a special case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of an</a:t>
            </a:r>
            <a:r>
              <a:rPr sz="105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ellipse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821664" y="6744691"/>
            <a:ext cx="2822575" cy="1710055"/>
            <a:chOff x="3821664" y="6744691"/>
            <a:chExt cx="2822575" cy="1710055"/>
          </a:xfrm>
        </p:grpSpPr>
        <p:sp>
          <p:nvSpPr>
            <p:cNvPr id="26" name="object 26"/>
            <p:cNvSpPr/>
            <p:nvPr/>
          </p:nvSpPr>
          <p:spPr>
            <a:xfrm>
              <a:off x="3821664" y="6744691"/>
              <a:ext cx="2821979" cy="17094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34384" y="7591704"/>
              <a:ext cx="2796540" cy="17145"/>
            </a:xfrm>
            <a:custGeom>
              <a:avLst/>
              <a:gdLst/>
              <a:ahLst/>
              <a:cxnLst/>
              <a:rect l="l" t="t" r="r" b="b"/>
              <a:pathLst>
                <a:path w="2796540" h="17145">
                  <a:moveTo>
                    <a:pt x="2796540" y="0"/>
                  </a:moveTo>
                  <a:lnTo>
                    <a:pt x="0" y="0"/>
                  </a:lnTo>
                  <a:lnTo>
                    <a:pt x="0" y="16967"/>
                  </a:lnTo>
                  <a:lnTo>
                    <a:pt x="2796540" y="16967"/>
                  </a:lnTo>
                  <a:lnTo>
                    <a:pt x="27965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24932" y="6757416"/>
              <a:ext cx="17145" cy="1684020"/>
            </a:xfrm>
            <a:custGeom>
              <a:avLst/>
              <a:gdLst/>
              <a:ahLst/>
              <a:cxnLst/>
              <a:rect l="l" t="t" r="r" b="b"/>
              <a:pathLst>
                <a:path w="17145" h="1684020">
                  <a:moveTo>
                    <a:pt x="16954" y="0"/>
                  </a:moveTo>
                  <a:lnTo>
                    <a:pt x="0" y="0"/>
                  </a:lnTo>
                  <a:lnTo>
                    <a:pt x="0" y="1684020"/>
                  </a:lnTo>
                  <a:lnTo>
                    <a:pt x="16954" y="1684020"/>
                  </a:lnTo>
                  <a:lnTo>
                    <a:pt x="1695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669535" y="6996194"/>
            <a:ext cx="4819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5080" indent="-29209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00B0F0"/>
                </a:solidFill>
                <a:latin typeface="Arial"/>
                <a:cs typeface="Arial"/>
              </a:rPr>
              <a:t>Minor</a:t>
            </a:r>
            <a:r>
              <a:rPr sz="800" spc="-10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B0F0"/>
                </a:solidFill>
                <a:latin typeface="Arial"/>
                <a:cs typeface="Arial"/>
              </a:rPr>
              <a:t>Axis  length</a:t>
            </a:r>
            <a:r>
              <a:rPr sz="800" spc="-50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00B0F0"/>
                </a:solidFill>
                <a:latin typeface="Arial"/>
                <a:cs typeface="Arial"/>
              </a:rPr>
              <a:t>2b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59223" y="7397270"/>
            <a:ext cx="1978660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22350">
              <a:lnSpc>
                <a:spcPct val="100000"/>
              </a:lnSpc>
              <a:spcBef>
                <a:spcPts val="160"/>
              </a:spcBef>
            </a:pPr>
            <a:r>
              <a:rPr sz="800" spc="-5" dirty="0">
                <a:solidFill>
                  <a:srgbClr val="FF0000"/>
                </a:solidFill>
                <a:latin typeface="Arial"/>
                <a:cs typeface="Arial"/>
              </a:rPr>
              <a:t>Major Axis, length</a:t>
            </a:r>
            <a:r>
              <a:rPr sz="8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0000"/>
                </a:solidFill>
                <a:latin typeface="Arial"/>
                <a:cs typeface="Arial"/>
              </a:rPr>
              <a:t>2a</a:t>
            </a:r>
            <a:endParaRPr sz="800">
              <a:latin typeface="Arial"/>
              <a:cs typeface="Arial"/>
            </a:endParaRPr>
          </a:p>
          <a:p>
            <a:pPr marL="284480">
              <a:lnSpc>
                <a:spcPts val="975"/>
              </a:lnSpc>
              <a:spcBef>
                <a:spcPts val="105"/>
              </a:spcBef>
              <a:tabLst>
                <a:tab pos="1182370" algn="l"/>
              </a:tabLst>
            </a:pPr>
            <a:r>
              <a:rPr sz="900" spc="20" dirty="0">
                <a:solidFill>
                  <a:srgbClr val="00B050"/>
                </a:solidFill>
                <a:latin typeface="Arial"/>
                <a:cs typeface="Arial"/>
              </a:rPr>
              <a:t>X	X</a:t>
            </a:r>
            <a:endParaRPr sz="900">
              <a:latin typeface="Arial"/>
              <a:cs typeface="Arial"/>
            </a:endParaRPr>
          </a:p>
          <a:p>
            <a:pPr>
              <a:lnSpc>
                <a:spcPts val="855"/>
              </a:lnSpc>
              <a:tabLst>
                <a:tab pos="892810" algn="l"/>
              </a:tabLst>
            </a:pPr>
            <a:r>
              <a:rPr sz="800" dirty="0">
                <a:solidFill>
                  <a:srgbClr val="00B050"/>
                </a:solidFill>
                <a:latin typeface="Arial"/>
                <a:cs typeface="Arial"/>
              </a:rPr>
              <a:t>Focus distance	</a:t>
            </a:r>
            <a:r>
              <a:rPr sz="1200" baseline="3472" dirty="0">
                <a:solidFill>
                  <a:srgbClr val="00B050"/>
                </a:solidFill>
                <a:latin typeface="Arial"/>
                <a:cs typeface="Arial"/>
              </a:rPr>
              <a:t>Focus</a:t>
            </a:r>
            <a:r>
              <a:rPr sz="1200" spc="-7" baseline="3472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200" baseline="3472" dirty="0">
                <a:solidFill>
                  <a:srgbClr val="00B050"/>
                </a:solidFill>
                <a:latin typeface="Arial"/>
                <a:cs typeface="Arial"/>
              </a:rPr>
              <a:t>distance</a:t>
            </a:r>
            <a:endParaRPr sz="1200" baseline="3472">
              <a:latin typeface="Arial"/>
              <a:cs typeface="Arial"/>
            </a:endParaRPr>
          </a:p>
          <a:p>
            <a:pPr>
              <a:lnSpc>
                <a:spcPct val="100000"/>
              </a:lnSpc>
              <a:tabLst>
                <a:tab pos="892810" algn="l"/>
              </a:tabLst>
            </a:pPr>
            <a:r>
              <a:rPr sz="800" i="1" spc="-5" dirty="0">
                <a:solidFill>
                  <a:srgbClr val="00B050"/>
                </a:solidFill>
                <a:latin typeface="Arial"/>
                <a:cs typeface="Arial"/>
              </a:rPr>
              <a:t>ae</a:t>
            </a:r>
            <a:r>
              <a:rPr sz="800" i="1" spc="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B050"/>
                </a:solidFill>
                <a:latin typeface="Arial"/>
                <a:cs typeface="Arial"/>
              </a:rPr>
              <a:t>from</a:t>
            </a:r>
            <a:r>
              <a:rPr sz="800" spc="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0B050"/>
                </a:solidFill>
                <a:latin typeface="Arial"/>
                <a:cs typeface="Arial"/>
              </a:rPr>
              <a:t>origin	</a:t>
            </a:r>
            <a:r>
              <a:rPr sz="1200" i="1" spc="-7" baseline="3472" dirty="0">
                <a:solidFill>
                  <a:srgbClr val="00B050"/>
                </a:solidFill>
                <a:latin typeface="Arial"/>
                <a:cs typeface="Arial"/>
              </a:rPr>
              <a:t>ae </a:t>
            </a:r>
            <a:r>
              <a:rPr sz="1200" spc="-7" baseline="3472" dirty="0">
                <a:solidFill>
                  <a:srgbClr val="00B050"/>
                </a:solidFill>
                <a:latin typeface="Arial"/>
                <a:cs typeface="Arial"/>
              </a:rPr>
              <a:t>from origin</a:t>
            </a:r>
            <a:endParaRPr sz="1200" baseline="3472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1519" y="5861301"/>
            <a:ext cx="6091555" cy="3420110"/>
          </a:xfrm>
          <a:custGeom>
            <a:avLst/>
            <a:gdLst/>
            <a:ahLst/>
            <a:cxnLst/>
            <a:rect l="l" t="t" r="r" b="b"/>
            <a:pathLst>
              <a:path w="6091555" h="3420109">
                <a:moveTo>
                  <a:pt x="0" y="3419855"/>
                </a:moveTo>
                <a:lnTo>
                  <a:pt x="6091427" y="3419855"/>
                </a:lnTo>
                <a:lnTo>
                  <a:pt x="6091427" y="0"/>
                </a:lnTo>
                <a:lnTo>
                  <a:pt x="0" y="0"/>
                </a:lnTo>
                <a:lnTo>
                  <a:pt x="0" y="3419855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14248" y="4864112"/>
            <a:ext cx="9271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5" dirty="0">
                <a:solidFill>
                  <a:srgbClr val="262626"/>
                </a:solidFill>
                <a:latin typeface="Carlito"/>
                <a:cs typeface="Carlito"/>
              </a:rPr>
              <a:t>9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10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5423" y="2157983"/>
              <a:ext cx="2247900" cy="1458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88919" y="2157983"/>
              <a:ext cx="4041648" cy="14584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Kepler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 dirty="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424815" algn="l"/>
                <a:tab pos="42545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Newton showed that orbits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have 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circular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elliptical</a:t>
            </a:r>
            <a:endParaRPr sz="1050" dirty="0">
              <a:latin typeface="Arial"/>
              <a:cs typeface="Arial"/>
            </a:endParaRPr>
          </a:p>
          <a:p>
            <a:pPr marL="693420" lvl="1" indent="-190500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69342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But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showed open orbits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 parabolas or</a:t>
            </a:r>
            <a:r>
              <a:rPr sz="10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hyperbolas</a:t>
            </a:r>
            <a:endParaRPr sz="1050" dirty="0">
              <a:latin typeface="Arial"/>
              <a:cs typeface="Arial"/>
            </a:endParaRPr>
          </a:p>
          <a:p>
            <a:pPr marL="424815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424815" algn="l"/>
                <a:tab pos="42545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applies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planets orbiting the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Sun</a:t>
            </a:r>
            <a:endParaRPr sz="1050" dirty="0">
              <a:latin typeface="Arial"/>
              <a:cs typeface="Arial"/>
            </a:endParaRPr>
          </a:p>
          <a:p>
            <a:pPr marL="693420" lvl="1" indent="-190500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–"/>
              <a:tabLst>
                <a:tab pos="69342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e.g. Earth’s orbital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eccentricity is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0.017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(more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less</a:t>
            </a:r>
            <a:r>
              <a:rPr sz="10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circular!!)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5" name="object 15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Kepler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 dirty="0">
              <a:latin typeface="Arial"/>
              <a:cs typeface="Arial"/>
            </a:endParaRPr>
          </a:p>
          <a:p>
            <a:pPr marL="527050" marR="3733800" indent="-228600" algn="just">
              <a:lnSpc>
                <a:spcPct val="101899"/>
              </a:lnSpc>
              <a:spcBef>
                <a:spcPts val="5"/>
              </a:spcBef>
              <a:buClr>
                <a:srgbClr val="0085CA"/>
              </a:buClr>
              <a:buChar char="•"/>
              <a:tabLst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satellite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sweeps out equal  areas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equal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times.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marR="3779520" indent="-228600" algn="just">
              <a:lnSpc>
                <a:spcPct val="101899"/>
              </a:lnSpc>
              <a:spcBef>
                <a:spcPts val="635"/>
              </a:spcBef>
              <a:buClr>
                <a:srgbClr val="0085CA"/>
              </a:buClr>
              <a:buChar char="•"/>
              <a:tabLst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 circular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this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self-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evident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marR="3799204" indent="-228600" algn="just">
              <a:lnSpc>
                <a:spcPct val="101899"/>
              </a:lnSpc>
              <a:spcBef>
                <a:spcPts val="650"/>
              </a:spcBef>
              <a:buClr>
                <a:srgbClr val="0085CA"/>
              </a:buClr>
              <a:buChar char="•"/>
              <a:tabLst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 means 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satellite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goes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faster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when it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closer 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planet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36976" y="6640068"/>
            <a:ext cx="3593592" cy="2191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11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12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615183" y="1682023"/>
            <a:ext cx="81661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Kepler</a:t>
            </a:r>
            <a:r>
              <a:rPr sz="1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5360" y="2180359"/>
            <a:ext cx="3202305" cy="514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28600" marR="5080" indent="-228600" algn="just">
              <a:lnSpc>
                <a:spcPct val="101899"/>
              </a:lnSpc>
              <a:spcBef>
                <a:spcPts val="90"/>
              </a:spcBef>
              <a:buClr>
                <a:srgbClr val="0085CA"/>
              </a:buClr>
              <a:buChar char="•"/>
              <a:tabLst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period of the orbit depends on the size of the  orbit, defined by 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semi-major axis in a specific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0364" y="2966744"/>
            <a:ext cx="9398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spc="-11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8755" y="2953022"/>
            <a:ext cx="70485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750" spc="330" dirty="0">
                <a:solidFill>
                  <a:srgbClr val="FFFFFF"/>
                </a:solidFill>
                <a:latin typeface="Trebuchet MS"/>
                <a:cs typeface="Trebuchet MS"/>
              </a:rPr>
              <a:t>'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2623" y="2864635"/>
            <a:ext cx="35877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050" spc="150" dirty="0">
                <a:solidFill>
                  <a:srgbClr val="FFFFFF"/>
                </a:solidFill>
                <a:latin typeface="Trebuchet MS"/>
                <a:cs typeface="Trebuchet MS"/>
              </a:rPr>
              <a:t>4)*</a:t>
            </a:r>
            <a:r>
              <a:rPr sz="1125" spc="225" baseline="29629" dirty="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1125" baseline="29629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3939" y="3058183"/>
            <a:ext cx="450215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4"/>
              </a:spcBef>
            </a:pPr>
            <a:r>
              <a:rPr sz="1575" spc="682" baseline="37037" dirty="0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sz="1575" spc="419" baseline="37037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235" dirty="0">
                <a:solidFill>
                  <a:srgbClr val="FFFFFF"/>
                </a:solidFill>
                <a:latin typeface="Trebuchet MS"/>
                <a:cs typeface="Trebuchet MS"/>
              </a:rPr>
              <a:t>#$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78023" y="3072383"/>
            <a:ext cx="300355" cy="9525"/>
          </a:xfrm>
          <a:custGeom>
            <a:avLst/>
            <a:gdLst/>
            <a:ahLst/>
            <a:cxnLst/>
            <a:rect l="l" t="t" r="r" b="b"/>
            <a:pathLst>
              <a:path w="300355" h="9525">
                <a:moveTo>
                  <a:pt x="300227" y="0"/>
                </a:moveTo>
                <a:lnTo>
                  <a:pt x="0" y="0"/>
                </a:lnTo>
                <a:lnTo>
                  <a:pt x="0" y="9144"/>
                </a:lnTo>
                <a:lnTo>
                  <a:pt x="300227" y="9144"/>
                </a:lnTo>
                <a:lnTo>
                  <a:pt x="3002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75360" y="3387033"/>
            <a:ext cx="3234055" cy="113347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7965" indent="-227965">
              <a:lnSpc>
                <a:spcPct val="100000"/>
              </a:lnSpc>
              <a:spcBef>
                <a:spcPts val="370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we already found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a circular</a:t>
            </a:r>
            <a:r>
              <a:rPr sz="10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227965" algn="l"/>
                <a:tab pos="228600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doesn’t depend on the</a:t>
            </a:r>
            <a:r>
              <a:rPr sz="10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shape</a:t>
            </a:r>
            <a:endParaRPr sz="1050">
              <a:latin typeface="Arial"/>
              <a:cs typeface="Arial"/>
            </a:endParaRPr>
          </a:p>
          <a:p>
            <a:pPr marL="496570" marR="5080" lvl="1" indent="-190500">
              <a:lnSpc>
                <a:spcPct val="101899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 elliptical orbit with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semi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major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axis 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  circular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radius 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the same</a:t>
            </a:r>
            <a:r>
              <a:rPr sz="10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5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endParaRPr sz="1050">
              <a:latin typeface="Arial"/>
              <a:cs typeface="Arial"/>
            </a:endParaRPr>
          </a:p>
          <a:p>
            <a:pPr marL="496570" marR="103505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49720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But on an elliptical orbit the speed changes,  whereas on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 circular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it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constant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5423" y="1403599"/>
            <a:ext cx="6103620" cy="3432175"/>
            <a:chOff x="725423" y="1403599"/>
            <a:chExt cx="6103620" cy="3432175"/>
          </a:xfrm>
        </p:grpSpPr>
        <p:sp>
          <p:nvSpPr>
            <p:cNvPr id="20" name="object 20"/>
            <p:cNvSpPr/>
            <p:nvPr/>
          </p:nvSpPr>
          <p:spPr>
            <a:xfrm>
              <a:off x="4346447" y="2197607"/>
              <a:ext cx="2295144" cy="1580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1519" y="1409695"/>
              <a:ext cx="6091555" cy="3420110"/>
            </a:xfrm>
            <a:custGeom>
              <a:avLst/>
              <a:gdLst/>
              <a:ahLst/>
              <a:cxnLst/>
              <a:rect l="l" t="t" r="r" b="b"/>
              <a:pathLst>
                <a:path w="6091555" h="3420110">
                  <a:moveTo>
                    <a:pt x="0" y="3419855"/>
                  </a:moveTo>
                  <a:lnTo>
                    <a:pt x="6091427" y="3419855"/>
                  </a:lnTo>
                  <a:lnTo>
                    <a:pt x="6091427" y="0"/>
                  </a:lnTo>
                  <a:lnTo>
                    <a:pt x="0" y="0"/>
                  </a:lnTo>
                  <a:lnTo>
                    <a:pt x="0" y="3419855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23" name="object 2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Changing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 marL="487680" indent="-228600">
              <a:lnSpc>
                <a:spcPct val="100000"/>
              </a:lnSpc>
              <a:spcBef>
                <a:spcPts val="1070"/>
              </a:spcBef>
              <a:buClr>
                <a:srgbClr val="0085CA"/>
              </a:buClr>
              <a:buChar char="•"/>
              <a:tabLst>
                <a:tab pos="487045" algn="l"/>
                <a:tab pos="4876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Hohmann Transfer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>
              <a:latin typeface="Arial"/>
              <a:cs typeface="Arial"/>
            </a:endParaRPr>
          </a:p>
          <a:p>
            <a:pPr marL="755650" lvl="1" indent="-191135">
              <a:lnSpc>
                <a:spcPct val="100000"/>
              </a:lnSpc>
              <a:spcBef>
                <a:spcPts val="665"/>
              </a:spcBef>
              <a:buClr>
                <a:srgbClr val="0085CA"/>
              </a:buClr>
              <a:buChar char="–"/>
              <a:tabLst>
                <a:tab pos="7562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Start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FFC000"/>
                </a:solidFill>
                <a:latin typeface="Arial"/>
                <a:cs typeface="Arial"/>
              </a:rPr>
              <a:t>orange</a:t>
            </a:r>
            <a:r>
              <a:rPr sz="1050" spc="4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C000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755650" marR="2847340" lvl="1" indent="-190500">
              <a:lnSpc>
                <a:spcPct val="101899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7562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Accelerate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 point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match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correct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dirty="0">
                <a:solidFill>
                  <a:srgbClr val="7030A0"/>
                </a:solidFill>
                <a:latin typeface="Arial"/>
                <a:cs typeface="Arial"/>
              </a:rPr>
              <a:t>purple </a:t>
            </a:r>
            <a:r>
              <a:rPr sz="1050" spc="5" dirty="0">
                <a:solidFill>
                  <a:srgbClr val="7030A0"/>
                </a:solidFill>
                <a:latin typeface="Arial"/>
                <a:cs typeface="Arial"/>
              </a:rPr>
              <a:t>transfer</a:t>
            </a:r>
            <a:r>
              <a:rPr sz="1050" spc="5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7030A0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75565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562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Spacecraft coasts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point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105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050">
              <a:latin typeface="Arial"/>
              <a:cs typeface="Arial"/>
            </a:endParaRPr>
          </a:p>
          <a:p>
            <a:pPr marL="755650" marR="2917825" lvl="1" indent="-190500">
              <a:lnSpc>
                <a:spcPct val="101899"/>
              </a:lnSpc>
              <a:spcBef>
                <a:spcPts val="250"/>
              </a:spcBef>
              <a:buClr>
                <a:srgbClr val="0085CA"/>
              </a:buClr>
              <a:buChar char="–"/>
              <a:tabLst>
                <a:tab pos="7562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Accelerate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again at point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match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correct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050" spc="5" dirty="0">
                <a:solidFill>
                  <a:srgbClr val="00B050"/>
                </a:solidFill>
                <a:latin typeface="Arial"/>
                <a:cs typeface="Arial"/>
              </a:rPr>
              <a:t>final </a:t>
            </a:r>
            <a:r>
              <a:rPr sz="1050" dirty="0">
                <a:solidFill>
                  <a:srgbClr val="00B050"/>
                </a:solidFill>
                <a:latin typeface="Arial"/>
                <a:cs typeface="Arial"/>
              </a:rPr>
              <a:t>green</a:t>
            </a:r>
            <a:r>
              <a:rPr sz="1050" spc="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00B050"/>
                </a:solidFill>
                <a:latin typeface="Arial"/>
                <a:cs typeface="Arial"/>
              </a:rPr>
              <a:t>orbit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1000">
              <a:latin typeface="Arial"/>
              <a:cs typeface="Arial"/>
            </a:endParaRPr>
          </a:p>
          <a:p>
            <a:pPr marL="487680" indent="-228600">
              <a:lnSpc>
                <a:spcPct val="100000"/>
              </a:lnSpc>
              <a:spcBef>
                <a:spcPts val="675"/>
              </a:spcBef>
              <a:buClr>
                <a:srgbClr val="0085CA"/>
              </a:buClr>
              <a:buChar char="•"/>
              <a:tabLst>
                <a:tab pos="487045" algn="l"/>
                <a:tab pos="4876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E.g.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transfer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 to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Mars</a:t>
            </a:r>
            <a:endParaRPr sz="1050">
              <a:latin typeface="Arial"/>
              <a:cs typeface="Arial"/>
            </a:endParaRPr>
          </a:p>
          <a:p>
            <a:pPr marL="755650" marR="2849880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7562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 Mars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have 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 lined up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hence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missions 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Mars go approx.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every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years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230492" y="6671938"/>
            <a:ext cx="2531745" cy="2564130"/>
            <a:chOff x="4230492" y="6671938"/>
            <a:chExt cx="2531745" cy="2564130"/>
          </a:xfrm>
        </p:grpSpPr>
        <p:sp>
          <p:nvSpPr>
            <p:cNvPr id="31" name="object 31"/>
            <p:cNvSpPr/>
            <p:nvPr/>
          </p:nvSpPr>
          <p:spPr>
            <a:xfrm>
              <a:off x="4233672" y="6673529"/>
              <a:ext cx="2525395" cy="0"/>
            </a:xfrm>
            <a:custGeom>
              <a:avLst/>
              <a:gdLst/>
              <a:ahLst/>
              <a:cxnLst/>
              <a:rect l="l" t="t" r="r" b="b"/>
              <a:pathLst>
                <a:path w="2525395">
                  <a:moveTo>
                    <a:pt x="0" y="0"/>
                  </a:moveTo>
                  <a:lnTo>
                    <a:pt x="2525267" y="0"/>
                  </a:lnTo>
                </a:path>
              </a:pathLst>
            </a:custGeom>
            <a:ln w="3181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60529" y="6675120"/>
              <a:ext cx="0" cy="2557780"/>
            </a:xfrm>
            <a:custGeom>
              <a:avLst/>
              <a:gdLst/>
              <a:ahLst/>
              <a:cxnLst/>
              <a:rect l="l" t="t" r="r" b="b"/>
              <a:pathLst>
                <a:path h="2557779">
                  <a:moveTo>
                    <a:pt x="0" y="0"/>
                  </a:moveTo>
                  <a:lnTo>
                    <a:pt x="0" y="2557269"/>
                  </a:lnTo>
                </a:path>
              </a:pathLst>
            </a:custGeom>
            <a:ln w="3179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33672" y="6675120"/>
              <a:ext cx="2525395" cy="2557780"/>
            </a:xfrm>
            <a:custGeom>
              <a:avLst/>
              <a:gdLst/>
              <a:ahLst/>
              <a:cxnLst/>
              <a:rect l="l" t="t" r="r" b="b"/>
              <a:pathLst>
                <a:path w="2525395" h="2557779">
                  <a:moveTo>
                    <a:pt x="2525268" y="0"/>
                  </a:moveTo>
                  <a:lnTo>
                    <a:pt x="0" y="0"/>
                  </a:lnTo>
                  <a:lnTo>
                    <a:pt x="0" y="2557272"/>
                  </a:lnTo>
                  <a:lnTo>
                    <a:pt x="2525268" y="2557272"/>
                  </a:lnTo>
                  <a:lnTo>
                    <a:pt x="2525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33672" y="6675118"/>
              <a:ext cx="2525395" cy="2557780"/>
            </a:xfrm>
            <a:custGeom>
              <a:avLst/>
              <a:gdLst/>
              <a:ahLst/>
              <a:cxnLst/>
              <a:rect l="l" t="t" r="r" b="b"/>
              <a:pathLst>
                <a:path w="2525395" h="2557779">
                  <a:moveTo>
                    <a:pt x="0" y="2557271"/>
                  </a:moveTo>
                  <a:lnTo>
                    <a:pt x="2525267" y="2557271"/>
                  </a:lnTo>
                  <a:lnTo>
                    <a:pt x="2525267" y="0"/>
                  </a:lnTo>
                  <a:lnTo>
                    <a:pt x="0" y="0"/>
                  </a:lnTo>
                  <a:lnTo>
                    <a:pt x="0" y="2557271"/>
                  </a:lnTo>
                  <a:close/>
                </a:path>
              </a:pathLst>
            </a:custGeom>
            <a:ln w="6359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5088" y="7353295"/>
              <a:ext cx="1202690" cy="1201420"/>
            </a:xfrm>
            <a:custGeom>
              <a:avLst/>
              <a:gdLst/>
              <a:ahLst/>
              <a:cxnLst/>
              <a:rect l="l" t="t" r="r" b="b"/>
              <a:pathLst>
                <a:path w="1202689" h="1201420">
                  <a:moveTo>
                    <a:pt x="0" y="600455"/>
                  </a:moveTo>
                  <a:lnTo>
                    <a:pt x="1812" y="553451"/>
                  </a:lnTo>
                  <a:lnTo>
                    <a:pt x="7159" y="507450"/>
                  </a:lnTo>
                  <a:lnTo>
                    <a:pt x="15906" y="462585"/>
                  </a:lnTo>
                  <a:lnTo>
                    <a:pt x="27917" y="418987"/>
                  </a:lnTo>
                  <a:lnTo>
                    <a:pt x="43057" y="376789"/>
                  </a:lnTo>
                  <a:lnTo>
                    <a:pt x="61191" y="336124"/>
                  </a:lnTo>
                  <a:lnTo>
                    <a:pt x="82183" y="297123"/>
                  </a:lnTo>
                  <a:lnTo>
                    <a:pt x="105898" y="259919"/>
                  </a:lnTo>
                  <a:lnTo>
                    <a:pt x="132201" y="224645"/>
                  </a:lnTo>
                  <a:lnTo>
                    <a:pt x="160957" y="191432"/>
                  </a:lnTo>
                  <a:lnTo>
                    <a:pt x="192030" y="160414"/>
                  </a:lnTo>
                  <a:lnTo>
                    <a:pt x="225285" y="131721"/>
                  </a:lnTo>
                  <a:lnTo>
                    <a:pt x="260587" y="105487"/>
                  </a:lnTo>
                  <a:lnTo>
                    <a:pt x="297800" y="81844"/>
                  </a:lnTo>
                  <a:lnTo>
                    <a:pt x="336790" y="60924"/>
                  </a:lnTo>
                  <a:lnTo>
                    <a:pt x="377421" y="42859"/>
                  </a:lnTo>
                  <a:lnTo>
                    <a:pt x="419557" y="27783"/>
                  </a:lnTo>
                  <a:lnTo>
                    <a:pt x="463064" y="15826"/>
                  </a:lnTo>
                  <a:lnTo>
                    <a:pt x="507807" y="7122"/>
                  </a:lnTo>
                  <a:lnTo>
                    <a:pt x="553649" y="1802"/>
                  </a:lnTo>
                  <a:lnTo>
                    <a:pt x="600455" y="0"/>
                  </a:lnTo>
                  <a:lnTo>
                    <a:pt x="647470" y="1802"/>
                  </a:lnTo>
                  <a:lnTo>
                    <a:pt x="693500" y="7122"/>
                  </a:lnTo>
                  <a:lnTo>
                    <a:pt x="738411" y="15826"/>
                  </a:lnTo>
                  <a:lnTo>
                    <a:pt x="782069" y="27783"/>
                  </a:lnTo>
                  <a:lnTo>
                    <a:pt x="824340" y="42859"/>
                  </a:lnTo>
                  <a:lnTo>
                    <a:pt x="865089" y="60924"/>
                  </a:lnTo>
                  <a:lnTo>
                    <a:pt x="904183" y="81844"/>
                  </a:lnTo>
                  <a:lnTo>
                    <a:pt x="941487" y="105487"/>
                  </a:lnTo>
                  <a:lnTo>
                    <a:pt x="976866" y="131721"/>
                  </a:lnTo>
                  <a:lnTo>
                    <a:pt x="1010186" y="160414"/>
                  </a:lnTo>
                  <a:lnTo>
                    <a:pt x="1041314" y="191432"/>
                  </a:lnTo>
                  <a:lnTo>
                    <a:pt x="1070114" y="224645"/>
                  </a:lnTo>
                  <a:lnTo>
                    <a:pt x="1096453" y="259919"/>
                  </a:lnTo>
                  <a:lnTo>
                    <a:pt x="1120196" y="297123"/>
                  </a:lnTo>
                  <a:lnTo>
                    <a:pt x="1141209" y="336124"/>
                  </a:lnTo>
                  <a:lnTo>
                    <a:pt x="1159358" y="376789"/>
                  </a:lnTo>
                  <a:lnTo>
                    <a:pt x="1174507" y="418987"/>
                  </a:lnTo>
                  <a:lnTo>
                    <a:pt x="1186525" y="462585"/>
                  </a:lnTo>
                  <a:lnTo>
                    <a:pt x="1195274" y="507450"/>
                  </a:lnTo>
                  <a:lnTo>
                    <a:pt x="1200623" y="553451"/>
                  </a:lnTo>
                  <a:lnTo>
                    <a:pt x="1202435" y="600455"/>
                  </a:lnTo>
                  <a:lnTo>
                    <a:pt x="1200623" y="647460"/>
                  </a:lnTo>
                  <a:lnTo>
                    <a:pt x="1195274" y="693461"/>
                  </a:lnTo>
                  <a:lnTo>
                    <a:pt x="1186525" y="738326"/>
                  </a:lnTo>
                  <a:lnTo>
                    <a:pt x="1174507" y="781924"/>
                  </a:lnTo>
                  <a:lnTo>
                    <a:pt x="1159358" y="824122"/>
                  </a:lnTo>
                  <a:lnTo>
                    <a:pt x="1141209" y="864787"/>
                  </a:lnTo>
                  <a:lnTo>
                    <a:pt x="1120196" y="903788"/>
                  </a:lnTo>
                  <a:lnTo>
                    <a:pt x="1096453" y="940992"/>
                  </a:lnTo>
                  <a:lnTo>
                    <a:pt x="1070114" y="976266"/>
                  </a:lnTo>
                  <a:lnTo>
                    <a:pt x="1041314" y="1009479"/>
                  </a:lnTo>
                  <a:lnTo>
                    <a:pt x="1010186" y="1040497"/>
                  </a:lnTo>
                  <a:lnTo>
                    <a:pt x="976866" y="1069190"/>
                  </a:lnTo>
                  <a:lnTo>
                    <a:pt x="941487" y="1095424"/>
                  </a:lnTo>
                  <a:lnTo>
                    <a:pt x="904183" y="1119067"/>
                  </a:lnTo>
                  <a:lnTo>
                    <a:pt x="865089" y="1139987"/>
                  </a:lnTo>
                  <a:lnTo>
                    <a:pt x="824340" y="1158052"/>
                  </a:lnTo>
                  <a:lnTo>
                    <a:pt x="782069" y="1173128"/>
                  </a:lnTo>
                  <a:lnTo>
                    <a:pt x="738411" y="1185085"/>
                  </a:lnTo>
                  <a:lnTo>
                    <a:pt x="693500" y="1193789"/>
                  </a:lnTo>
                  <a:lnTo>
                    <a:pt x="647470" y="1199109"/>
                  </a:lnTo>
                  <a:lnTo>
                    <a:pt x="600455" y="1200911"/>
                  </a:lnTo>
                  <a:lnTo>
                    <a:pt x="553649" y="1199109"/>
                  </a:lnTo>
                  <a:lnTo>
                    <a:pt x="507807" y="1193789"/>
                  </a:lnTo>
                  <a:lnTo>
                    <a:pt x="463064" y="1185085"/>
                  </a:lnTo>
                  <a:lnTo>
                    <a:pt x="419557" y="1173128"/>
                  </a:lnTo>
                  <a:lnTo>
                    <a:pt x="377421" y="1158052"/>
                  </a:lnTo>
                  <a:lnTo>
                    <a:pt x="336790" y="1139987"/>
                  </a:lnTo>
                  <a:lnTo>
                    <a:pt x="297800" y="1119067"/>
                  </a:lnTo>
                  <a:lnTo>
                    <a:pt x="260587" y="1095424"/>
                  </a:lnTo>
                  <a:lnTo>
                    <a:pt x="225285" y="1069190"/>
                  </a:lnTo>
                  <a:lnTo>
                    <a:pt x="192030" y="1040497"/>
                  </a:lnTo>
                  <a:lnTo>
                    <a:pt x="160957" y="1009479"/>
                  </a:lnTo>
                  <a:lnTo>
                    <a:pt x="132201" y="976266"/>
                  </a:lnTo>
                  <a:lnTo>
                    <a:pt x="105898" y="940992"/>
                  </a:lnTo>
                  <a:lnTo>
                    <a:pt x="82183" y="903788"/>
                  </a:lnTo>
                  <a:lnTo>
                    <a:pt x="61191" y="864787"/>
                  </a:lnTo>
                  <a:lnTo>
                    <a:pt x="43057" y="824122"/>
                  </a:lnTo>
                  <a:lnTo>
                    <a:pt x="27917" y="781924"/>
                  </a:lnTo>
                  <a:lnTo>
                    <a:pt x="15906" y="738326"/>
                  </a:lnTo>
                  <a:lnTo>
                    <a:pt x="7159" y="693461"/>
                  </a:lnTo>
                  <a:lnTo>
                    <a:pt x="1812" y="647460"/>
                  </a:lnTo>
                  <a:lnTo>
                    <a:pt x="0" y="600455"/>
                  </a:lnTo>
                  <a:close/>
                </a:path>
                <a:path w="1202689" h="1201420">
                  <a:moveTo>
                    <a:pt x="0" y="600455"/>
                  </a:moveTo>
                  <a:lnTo>
                    <a:pt x="1812" y="553451"/>
                  </a:lnTo>
                  <a:lnTo>
                    <a:pt x="7159" y="507450"/>
                  </a:lnTo>
                  <a:lnTo>
                    <a:pt x="15906" y="462585"/>
                  </a:lnTo>
                  <a:lnTo>
                    <a:pt x="27917" y="418987"/>
                  </a:lnTo>
                  <a:lnTo>
                    <a:pt x="43057" y="376789"/>
                  </a:lnTo>
                  <a:lnTo>
                    <a:pt x="61191" y="336124"/>
                  </a:lnTo>
                  <a:lnTo>
                    <a:pt x="82183" y="297123"/>
                  </a:lnTo>
                  <a:lnTo>
                    <a:pt x="105898" y="259919"/>
                  </a:lnTo>
                  <a:lnTo>
                    <a:pt x="132201" y="224645"/>
                  </a:lnTo>
                  <a:lnTo>
                    <a:pt x="160957" y="191432"/>
                  </a:lnTo>
                  <a:lnTo>
                    <a:pt x="192030" y="160414"/>
                  </a:lnTo>
                  <a:lnTo>
                    <a:pt x="225285" y="131721"/>
                  </a:lnTo>
                  <a:lnTo>
                    <a:pt x="260587" y="105487"/>
                  </a:lnTo>
                  <a:lnTo>
                    <a:pt x="297800" y="81844"/>
                  </a:lnTo>
                  <a:lnTo>
                    <a:pt x="336790" y="60924"/>
                  </a:lnTo>
                  <a:lnTo>
                    <a:pt x="377421" y="42859"/>
                  </a:lnTo>
                  <a:lnTo>
                    <a:pt x="419557" y="27783"/>
                  </a:lnTo>
                  <a:lnTo>
                    <a:pt x="463064" y="15826"/>
                  </a:lnTo>
                  <a:lnTo>
                    <a:pt x="507807" y="7122"/>
                  </a:lnTo>
                  <a:lnTo>
                    <a:pt x="553649" y="1802"/>
                  </a:lnTo>
                  <a:lnTo>
                    <a:pt x="600455" y="0"/>
                  </a:lnTo>
                  <a:lnTo>
                    <a:pt x="647470" y="1802"/>
                  </a:lnTo>
                  <a:lnTo>
                    <a:pt x="693500" y="7122"/>
                  </a:lnTo>
                  <a:lnTo>
                    <a:pt x="738411" y="15826"/>
                  </a:lnTo>
                  <a:lnTo>
                    <a:pt x="782069" y="27783"/>
                  </a:lnTo>
                  <a:lnTo>
                    <a:pt x="824340" y="42859"/>
                  </a:lnTo>
                  <a:lnTo>
                    <a:pt x="865089" y="60924"/>
                  </a:lnTo>
                  <a:lnTo>
                    <a:pt x="904183" y="81844"/>
                  </a:lnTo>
                  <a:lnTo>
                    <a:pt x="941487" y="105487"/>
                  </a:lnTo>
                  <a:lnTo>
                    <a:pt x="976866" y="131721"/>
                  </a:lnTo>
                  <a:lnTo>
                    <a:pt x="1010186" y="160414"/>
                  </a:lnTo>
                  <a:lnTo>
                    <a:pt x="1041314" y="191432"/>
                  </a:lnTo>
                  <a:lnTo>
                    <a:pt x="1070114" y="224645"/>
                  </a:lnTo>
                  <a:lnTo>
                    <a:pt x="1096453" y="259919"/>
                  </a:lnTo>
                  <a:lnTo>
                    <a:pt x="1120196" y="297123"/>
                  </a:lnTo>
                  <a:lnTo>
                    <a:pt x="1141209" y="336124"/>
                  </a:lnTo>
                  <a:lnTo>
                    <a:pt x="1159358" y="376789"/>
                  </a:lnTo>
                  <a:lnTo>
                    <a:pt x="1174507" y="418987"/>
                  </a:lnTo>
                  <a:lnTo>
                    <a:pt x="1186525" y="462585"/>
                  </a:lnTo>
                  <a:lnTo>
                    <a:pt x="1195274" y="507450"/>
                  </a:lnTo>
                  <a:lnTo>
                    <a:pt x="1200623" y="553451"/>
                  </a:lnTo>
                  <a:lnTo>
                    <a:pt x="1202435" y="600455"/>
                  </a:lnTo>
                  <a:lnTo>
                    <a:pt x="1200623" y="647460"/>
                  </a:lnTo>
                  <a:lnTo>
                    <a:pt x="1195274" y="693461"/>
                  </a:lnTo>
                  <a:lnTo>
                    <a:pt x="1186525" y="738326"/>
                  </a:lnTo>
                  <a:lnTo>
                    <a:pt x="1174507" y="781924"/>
                  </a:lnTo>
                  <a:lnTo>
                    <a:pt x="1159358" y="824122"/>
                  </a:lnTo>
                  <a:lnTo>
                    <a:pt x="1141209" y="864787"/>
                  </a:lnTo>
                  <a:lnTo>
                    <a:pt x="1120196" y="903788"/>
                  </a:lnTo>
                  <a:lnTo>
                    <a:pt x="1096453" y="940992"/>
                  </a:lnTo>
                  <a:lnTo>
                    <a:pt x="1070114" y="976266"/>
                  </a:lnTo>
                  <a:lnTo>
                    <a:pt x="1041314" y="1009479"/>
                  </a:lnTo>
                  <a:lnTo>
                    <a:pt x="1010186" y="1040497"/>
                  </a:lnTo>
                  <a:lnTo>
                    <a:pt x="976866" y="1069190"/>
                  </a:lnTo>
                  <a:lnTo>
                    <a:pt x="941487" y="1095424"/>
                  </a:lnTo>
                  <a:lnTo>
                    <a:pt x="904183" y="1119067"/>
                  </a:lnTo>
                  <a:lnTo>
                    <a:pt x="865089" y="1139987"/>
                  </a:lnTo>
                  <a:lnTo>
                    <a:pt x="824340" y="1158052"/>
                  </a:lnTo>
                  <a:lnTo>
                    <a:pt x="782069" y="1173128"/>
                  </a:lnTo>
                  <a:lnTo>
                    <a:pt x="738411" y="1185085"/>
                  </a:lnTo>
                  <a:lnTo>
                    <a:pt x="693500" y="1193789"/>
                  </a:lnTo>
                  <a:lnTo>
                    <a:pt x="647470" y="1199109"/>
                  </a:lnTo>
                  <a:lnTo>
                    <a:pt x="600455" y="1200911"/>
                  </a:lnTo>
                  <a:lnTo>
                    <a:pt x="553649" y="1199109"/>
                  </a:lnTo>
                  <a:lnTo>
                    <a:pt x="507807" y="1193789"/>
                  </a:lnTo>
                  <a:lnTo>
                    <a:pt x="463064" y="1185085"/>
                  </a:lnTo>
                  <a:lnTo>
                    <a:pt x="419557" y="1173128"/>
                  </a:lnTo>
                  <a:lnTo>
                    <a:pt x="377421" y="1158052"/>
                  </a:lnTo>
                  <a:lnTo>
                    <a:pt x="336790" y="1139987"/>
                  </a:lnTo>
                  <a:lnTo>
                    <a:pt x="297800" y="1119067"/>
                  </a:lnTo>
                  <a:lnTo>
                    <a:pt x="260587" y="1095424"/>
                  </a:lnTo>
                  <a:lnTo>
                    <a:pt x="225285" y="1069190"/>
                  </a:lnTo>
                  <a:lnTo>
                    <a:pt x="192030" y="1040497"/>
                  </a:lnTo>
                  <a:lnTo>
                    <a:pt x="160957" y="1009479"/>
                  </a:lnTo>
                  <a:lnTo>
                    <a:pt x="132201" y="976266"/>
                  </a:lnTo>
                  <a:lnTo>
                    <a:pt x="105898" y="940992"/>
                  </a:lnTo>
                  <a:lnTo>
                    <a:pt x="82183" y="903788"/>
                  </a:lnTo>
                  <a:lnTo>
                    <a:pt x="61191" y="864787"/>
                  </a:lnTo>
                  <a:lnTo>
                    <a:pt x="43057" y="824122"/>
                  </a:lnTo>
                  <a:lnTo>
                    <a:pt x="27917" y="781924"/>
                  </a:lnTo>
                  <a:lnTo>
                    <a:pt x="15906" y="738326"/>
                  </a:lnTo>
                  <a:lnTo>
                    <a:pt x="7159" y="693461"/>
                  </a:lnTo>
                  <a:lnTo>
                    <a:pt x="1812" y="647460"/>
                  </a:lnTo>
                  <a:lnTo>
                    <a:pt x="0" y="600455"/>
                  </a:lnTo>
                  <a:close/>
                </a:path>
              </a:pathLst>
            </a:custGeom>
            <a:ln w="2543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94632" y="6751315"/>
              <a:ext cx="2403475" cy="2403475"/>
            </a:xfrm>
            <a:custGeom>
              <a:avLst/>
              <a:gdLst/>
              <a:ahLst/>
              <a:cxnLst/>
              <a:rect l="l" t="t" r="r" b="b"/>
              <a:pathLst>
                <a:path w="2403475" h="2403475">
                  <a:moveTo>
                    <a:pt x="0" y="1202435"/>
                  </a:moveTo>
                  <a:lnTo>
                    <a:pt x="954" y="1154048"/>
                  </a:lnTo>
                  <a:lnTo>
                    <a:pt x="3792" y="1106148"/>
                  </a:lnTo>
                  <a:lnTo>
                    <a:pt x="8479" y="1058770"/>
                  </a:lnTo>
                  <a:lnTo>
                    <a:pt x="14977" y="1011952"/>
                  </a:lnTo>
                  <a:lnTo>
                    <a:pt x="23253" y="965729"/>
                  </a:lnTo>
                  <a:lnTo>
                    <a:pt x="33268" y="920136"/>
                  </a:lnTo>
                  <a:lnTo>
                    <a:pt x="44989" y="875210"/>
                  </a:lnTo>
                  <a:lnTo>
                    <a:pt x="58377" y="830985"/>
                  </a:lnTo>
                  <a:lnTo>
                    <a:pt x="73399" y="787499"/>
                  </a:lnTo>
                  <a:lnTo>
                    <a:pt x="90016" y="744787"/>
                  </a:lnTo>
                  <a:lnTo>
                    <a:pt x="108195" y="702885"/>
                  </a:lnTo>
                  <a:lnTo>
                    <a:pt x="127898" y="661828"/>
                  </a:lnTo>
                  <a:lnTo>
                    <a:pt x="149090" y="621652"/>
                  </a:lnTo>
                  <a:lnTo>
                    <a:pt x="171734" y="582393"/>
                  </a:lnTo>
                  <a:lnTo>
                    <a:pt x="195796" y="544088"/>
                  </a:lnTo>
                  <a:lnTo>
                    <a:pt x="221238" y="506771"/>
                  </a:lnTo>
                  <a:lnTo>
                    <a:pt x="248026" y="470479"/>
                  </a:lnTo>
                  <a:lnTo>
                    <a:pt x="276122" y="435248"/>
                  </a:lnTo>
                  <a:lnTo>
                    <a:pt x="305491" y="401113"/>
                  </a:lnTo>
                  <a:lnTo>
                    <a:pt x="336097" y="368109"/>
                  </a:lnTo>
                  <a:lnTo>
                    <a:pt x="367905" y="336274"/>
                  </a:lnTo>
                  <a:lnTo>
                    <a:pt x="400877" y="305643"/>
                  </a:lnTo>
                  <a:lnTo>
                    <a:pt x="434979" y="276251"/>
                  </a:lnTo>
                  <a:lnTo>
                    <a:pt x="470174" y="248134"/>
                  </a:lnTo>
                  <a:lnTo>
                    <a:pt x="506426" y="221329"/>
                  </a:lnTo>
                  <a:lnTo>
                    <a:pt x="543699" y="195871"/>
                  </a:lnTo>
                  <a:lnTo>
                    <a:pt x="581958" y="171795"/>
                  </a:lnTo>
                  <a:lnTo>
                    <a:pt x="621167" y="149138"/>
                  </a:lnTo>
                  <a:lnTo>
                    <a:pt x="661288" y="127936"/>
                  </a:lnTo>
                  <a:lnTo>
                    <a:pt x="702288" y="108224"/>
                  </a:lnTo>
                  <a:lnTo>
                    <a:pt x="744128" y="90038"/>
                  </a:lnTo>
                  <a:lnTo>
                    <a:pt x="786775" y="73415"/>
                  </a:lnTo>
                  <a:lnTo>
                    <a:pt x="830191" y="58389"/>
                  </a:lnTo>
                  <a:lnTo>
                    <a:pt x="874340" y="44996"/>
                  </a:lnTo>
                  <a:lnTo>
                    <a:pt x="919188" y="33273"/>
                  </a:lnTo>
                  <a:lnTo>
                    <a:pt x="964697" y="23256"/>
                  </a:lnTo>
                  <a:lnTo>
                    <a:pt x="1010832" y="14979"/>
                  </a:lnTo>
                  <a:lnTo>
                    <a:pt x="1057557" y="8479"/>
                  </a:lnTo>
                  <a:lnTo>
                    <a:pt x="1104836" y="3792"/>
                  </a:lnTo>
                  <a:lnTo>
                    <a:pt x="1152633" y="954"/>
                  </a:lnTo>
                  <a:lnTo>
                    <a:pt x="1200911" y="0"/>
                  </a:lnTo>
                  <a:lnTo>
                    <a:pt x="1249299" y="954"/>
                  </a:lnTo>
                  <a:lnTo>
                    <a:pt x="1297199" y="3792"/>
                  </a:lnTo>
                  <a:lnTo>
                    <a:pt x="1344577" y="8479"/>
                  </a:lnTo>
                  <a:lnTo>
                    <a:pt x="1391395" y="14979"/>
                  </a:lnTo>
                  <a:lnTo>
                    <a:pt x="1437618" y="23256"/>
                  </a:lnTo>
                  <a:lnTo>
                    <a:pt x="1483211" y="33273"/>
                  </a:lnTo>
                  <a:lnTo>
                    <a:pt x="1528137" y="44996"/>
                  </a:lnTo>
                  <a:lnTo>
                    <a:pt x="1572362" y="58389"/>
                  </a:lnTo>
                  <a:lnTo>
                    <a:pt x="1615848" y="73415"/>
                  </a:lnTo>
                  <a:lnTo>
                    <a:pt x="1658560" y="90038"/>
                  </a:lnTo>
                  <a:lnTo>
                    <a:pt x="1700462" y="108224"/>
                  </a:lnTo>
                  <a:lnTo>
                    <a:pt x="1741519" y="127936"/>
                  </a:lnTo>
                  <a:lnTo>
                    <a:pt x="1781695" y="149138"/>
                  </a:lnTo>
                  <a:lnTo>
                    <a:pt x="1820953" y="171795"/>
                  </a:lnTo>
                  <a:lnTo>
                    <a:pt x="1859259" y="195871"/>
                  </a:lnTo>
                  <a:lnTo>
                    <a:pt x="1896576" y="221329"/>
                  </a:lnTo>
                  <a:lnTo>
                    <a:pt x="1932868" y="248134"/>
                  </a:lnTo>
                  <a:lnTo>
                    <a:pt x="1968099" y="276251"/>
                  </a:lnTo>
                  <a:lnTo>
                    <a:pt x="2002234" y="305643"/>
                  </a:lnTo>
                  <a:lnTo>
                    <a:pt x="2035238" y="336274"/>
                  </a:lnTo>
                  <a:lnTo>
                    <a:pt x="2067073" y="368109"/>
                  </a:lnTo>
                  <a:lnTo>
                    <a:pt x="2097704" y="401113"/>
                  </a:lnTo>
                  <a:lnTo>
                    <a:pt x="2127096" y="435248"/>
                  </a:lnTo>
                  <a:lnTo>
                    <a:pt x="2155213" y="470479"/>
                  </a:lnTo>
                  <a:lnTo>
                    <a:pt x="2182018" y="506771"/>
                  </a:lnTo>
                  <a:lnTo>
                    <a:pt x="2207476" y="544088"/>
                  </a:lnTo>
                  <a:lnTo>
                    <a:pt x="2231552" y="582393"/>
                  </a:lnTo>
                  <a:lnTo>
                    <a:pt x="2254209" y="621652"/>
                  </a:lnTo>
                  <a:lnTo>
                    <a:pt x="2275411" y="661828"/>
                  </a:lnTo>
                  <a:lnTo>
                    <a:pt x="2295123" y="702885"/>
                  </a:lnTo>
                  <a:lnTo>
                    <a:pt x="2313308" y="744787"/>
                  </a:lnTo>
                  <a:lnTo>
                    <a:pt x="2329932" y="787499"/>
                  </a:lnTo>
                  <a:lnTo>
                    <a:pt x="2344958" y="830985"/>
                  </a:lnTo>
                  <a:lnTo>
                    <a:pt x="2358351" y="875210"/>
                  </a:lnTo>
                  <a:lnTo>
                    <a:pt x="2370074" y="920136"/>
                  </a:lnTo>
                  <a:lnTo>
                    <a:pt x="2380091" y="965729"/>
                  </a:lnTo>
                  <a:lnTo>
                    <a:pt x="2388368" y="1011952"/>
                  </a:lnTo>
                  <a:lnTo>
                    <a:pt x="2394868" y="1058770"/>
                  </a:lnTo>
                  <a:lnTo>
                    <a:pt x="2399555" y="1106148"/>
                  </a:lnTo>
                  <a:lnTo>
                    <a:pt x="2402393" y="1154048"/>
                  </a:lnTo>
                  <a:lnTo>
                    <a:pt x="2403347" y="1202435"/>
                  </a:lnTo>
                  <a:lnTo>
                    <a:pt x="2402393" y="1250714"/>
                  </a:lnTo>
                  <a:lnTo>
                    <a:pt x="2399555" y="1298511"/>
                  </a:lnTo>
                  <a:lnTo>
                    <a:pt x="2394868" y="1345790"/>
                  </a:lnTo>
                  <a:lnTo>
                    <a:pt x="2388368" y="1392515"/>
                  </a:lnTo>
                  <a:lnTo>
                    <a:pt x="2380091" y="1438650"/>
                  </a:lnTo>
                  <a:lnTo>
                    <a:pt x="2370074" y="1484159"/>
                  </a:lnTo>
                  <a:lnTo>
                    <a:pt x="2358351" y="1529007"/>
                  </a:lnTo>
                  <a:lnTo>
                    <a:pt x="2344958" y="1573156"/>
                  </a:lnTo>
                  <a:lnTo>
                    <a:pt x="2329932" y="1616572"/>
                  </a:lnTo>
                  <a:lnTo>
                    <a:pt x="2313308" y="1659219"/>
                  </a:lnTo>
                  <a:lnTo>
                    <a:pt x="2295123" y="1701059"/>
                  </a:lnTo>
                  <a:lnTo>
                    <a:pt x="2275411" y="1742059"/>
                  </a:lnTo>
                  <a:lnTo>
                    <a:pt x="2254209" y="1782180"/>
                  </a:lnTo>
                  <a:lnTo>
                    <a:pt x="2231552" y="1821389"/>
                  </a:lnTo>
                  <a:lnTo>
                    <a:pt x="2207476" y="1859648"/>
                  </a:lnTo>
                  <a:lnTo>
                    <a:pt x="2182018" y="1896921"/>
                  </a:lnTo>
                  <a:lnTo>
                    <a:pt x="2155213" y="1933173"/>
                  </a:lnTo>
                  <a:lnTo>
                    <a:pt x="2127096" y="1968368"/>
                  </a:lnTo>
                  <a:lnTo>
                    <a:pt x="2097704" y="2002470"/>
                  </a:lnTo>
                  <a:lnTo>
                    <a:pt x="2067073" y="2035442"/>
                  </a:lnTo>
                  <a:lnTo>
                    <a:pt x="2035238" y="2067250"/>
                  </a:lnTo>
                  <a:lnTo>
                    <a:pt x="2002234" y="2097856"/>
                  </a:lnTo>
                  <a:lnTo>
                    <a:pt x="1968099" y="2127225"/>
                  </a:lnTo>
                  <a:lnTo>
                    <a:pt x="1932868" y="2155321"/>
                  </a:lnTo>
                  <a:lnTo>
                    <a:pt x="1896576" y="2182109"/>
                  </a:lnTo>
                  <a:lnTo>
                    <a:pt x="1859259" y="2207551"/>
                  </a:lnTo>
                  <a:lnTo>
                    <a:pt x="1820953" y="2231612"/>
                  </a:lnTo>
                  <a:lnTo>
                    <a:pt x="1781695" y="2254257"/>
                  </a:lnTo>
                  <a:lnTo>
                    <a:pt x="1741519" y="2275449"/>
                  </a:lnTo>
                  <a:lnTo>
                    <a:pt x="1700462" y="2295152"/>
                  </a:lnTo>
                  <a:lnTo>
                    <a:pt x="1658560" y="2313331"/>
                  </a:lnTo>
                  <a:lnTo>
                    <a:pt x="1615848" y="2329948"/>
                  </a:lnTo>
                  <a:lnTo>
                    <a:pt x="1572362" y="2344970"/>
                  </a:lnTo>
                  <a:lnTo>
                    <a:pt x="1528137" y="2358358"/>
                  </a:lnTo>
                  <a:lnTo>
                    <a:pt x="1483211" y="2370078"/>
                  </a:lnTo>
                  <a:lnTo>
                    <a:pt x="1437618" y="2380094"/>
                  </a:lnTo>
                  <a:lnTo>
                    <a:pt x="1391395" y="2388369"/>
                  </a:lnTo>
                  <a:lnTo>
                    <a:pt x="1344577" y="2394868"/>
                  </a:lnTo>
                  <a:lnTo>
                    <a:pt x="1297199" y="2399555"/>
                  </a:lnTo>
                  <a:lnTo>
                    <a:pt x="1249299" y="2402393"/>
                  </a:lnTo>
                  <a:lnTo>
                    <a:pt x="1200911" y="2403347"/>
                  </a:lnTo>
                  <a:lnTo>
                    <a:pt x="1152633" y="2402393"/>
                  </a:lnTo>
                  <a:lnTo>
                    <a:pt x="1104836" y="2399555"/>
                  </a:lnTo>
                  <a:lnTo>
                    <a:pt x="1057557" y="2394868"/>
                  </a:lnTo>
                  <a:lnTo>
                    <a:pt x="1010832" y="2388369"/>
                  </a:lnTo>
                  <a:lnTo>
                    <a:pt x="964697" y="2380094"/>
                  </a:lnTo>
                  <a:lnTo>
                    <a:pt x="919188" y="2370078"/>
                  </a:lnTo>
                  <a:lnTo>
                    <a:pt x="874340" y="2358358"/>
                  </a:lnTo>
                  <a:lnTo>
                    <a:pt x="830191" y="2344970"/>
                  </a:lnTo>
                  <a:lnTo>
                    <a:pt x="786775" y="2329948"/>
                  </a:lnTo>
                  <a:lnTo>
                    <a:pt x="744128" y="2313331"/>
                  </a:lnTo>
                  <a:lnTo>
                    <a:pt x="702288" y="2295152"/>
                  </a:lnTo>
                  <a:lnTo>
                    <a:pt x="661288" y="2275449"/>
                  </a:lnTo>
                  <a:lnTo>
                    <a:pt x="621167" y="2254257"/>
                  </a:lnTo>
                  <a:lnTo>
                    <a:pt x="581958" y="2231612"/>
                  </a:lnTo>
                  <a:lnTo>
                    <a:pt x="543699" y="2207551"/>
                  </a:lnTo>
                  <a:lnTo>
                    <a:pt x="506426" y="2182109"/>
                  </a:lnTo>
                  <a:lnTo>
                    <a:pt x="470174" y="2155321"/>
                  </a:lnTo>
                  <a:lnTo>
                    <a:pt x="434979" y="2127225"/>
                  </a:lnTo>
                  <a:lnTo>
                    <a:pt x="400877" y="2097856"/>
                  </a:lnTo>
                  <a:lnTo>
                    <a:pt x="367905" y="2067250"/>
                  </a:lnTo>
                  <a:lnTo>
                    <a:pt x="336097" y="2035442"/>
                  </a:lnTo>
                  <a:lnTo>
                    <a:pt x="305491" y="2002470"/>
                  </a:lnTo>
                  <a:lnTo>
                    <a:pt x="276122" y="1968368"/>
                  </a:lnTo>
                  <a:lnTo>
                    <a:pt x="248026" y="1933173"/>
                  </a:lnTo>
                  <a:lnTo>
                    <a:pt x="221238" y="1896921"/>
                  </a:lnTo>
                  <a:lnTo>
                    <a:pt x="195796" y="1859648"/>
                  </a:lnTo>
                  <a:lnTo>
                    <a:pt x="171734" y="1821389"/>
                  </a:lnTo>
                  <a:lnTo>
                    <a:pt x="149090" y="1782180"/>
                  </a:lnTo>
                  <a:lnTo>
                    <a:pt x="127898" y="1742059"/>
                  </a:lnTo>
                  <a:lnTo>
                    <a:pt x="108195" y="1701059"/>
                  </a:lnTo>
                  <a:lnTo>
                    <a:pt x="90016" y="1659219"/>
                  </a:lnTo>
                  <a:lnTo>
                    <a:pt x="73399" y="1616572"/>
                  </a:lnTo>
                  <a:lnTo>
                    <a:pt x="58377" y="1573156"/>
                  </a:lnTo>
                  <a:lnTo>
                    <a:pt x="44989" y="1529007"/>
                  </a:lnTo>
                  <a:lnTo>
                    <a:pt x="33268" y="1484159"/>
                  </a:lnTo>
                  <a:lnTo>
                    <a:pt x="23253" y="1438650"/>
                  </a:lnTo>
                  <a:lnTo>
                    <a:pt x="14977" y="1392515"/>
                  </a:lnTo>
                  <a:lnTo>
                    <a:pt x="8479" y="1345790"/>
                  </a:lnTo>
                  <a:lnTo>
                    <a:pt x="3792" y="1298511"/>
                  </a:lnTo>
                  <a:lnTo>
                    <a:pt x="954" y="1250714"/>
                  </a:lnTo>
                  <a:lnTo>
                    <a:pt x="0" y="1202435"/>
                  </a:lnTo>
                  <a:close/>
                </a:path>
                <a:path w="2403475" h="2403475">
                  <a:moveTo>
                    <a:pt x="0" y="1202435"/>
                  </a:moveTo>
                  <a:lnTo>
                    <a:pt x="954" y="1154048"/>
                  </a:lnTo>
                  <a:lnTo>
                    <a:pt x="3792" y="1106148"/>
                  </a:lnTo>
                  <a:lnTo>
                    <a:pt x="8479" y="1058770"/>
                  </a:lnTo>
                  <a:lnTo>
                    <a:pt x="14977" y="1011952"/>
                  </a:lnTo>
                  <a:lnTo>
                    <a:pt x="23253" y="965729"/>
                  </a:lnTo>
                  <a:lnTo>
                    <a:pt x="33268" y="920136"/>
                  </a:lnTo>
                  <a:lnTo>
                    <a:pt x="44989" y="875210"/>
                  </a:lnTo>
                  <a:lnTo>
                    <a:pt x="58377" y="830985"/>
                  </a:lnTo>
                  <a:lnTo>
                    <a:pt x="73399" y="787499"/>
                  </a:lnTo>
                  <a:lnTo>
                    <a:pt x="90016" y="744787"/>
                  </a:lnTo>
                  <a:lnTo>
                    <a:pt x="108195" y="702885"/>
                  </a:lnTo>
                  <a:lnTo>
                    <a:pt x="127898" y="661828"/>
                  </a:lnTo>
                  <a:lnTo>
                    <a:pt x="149090" y="621652"/>
                  </a:lnTo>
                  <a:lnTo>
                    <a:pt x="171734" y="582393"/>
                  </a:lnTo>
                  <a:lnTo>
                    <a:pt x="195796" y="544088"/>
                  </a:lnTo>
                  <a:lnTo>
                    <a:pt x="221238" y="506771"/>
                  </a:lnTo>
                  <a:lnTo>
                    <a:pt x="248026" y="470479"/>
                  </a:lnTo>
                  <a:lnTo>
                    <a:pt x="276122" y="435248"/>
                  </a:lnTo>
                  <a:lnTo>
                    <a:pt x="305491" y="401113"/>
                  </a:lnTo>
                  <a:lnTo>
                    <a:pt x="336097" y="368109"/>
                  </a:lnTo>
                  <a:lnTo>
                    <a:pt x="367905" y="336274"/>
                  </a:lnTo>
                  <a:lnTo>
                    <a:pt x="400877" y="305643"/>
                  </a:lnTo>
                  <a:lnTo>
                    <a:pt x="434979" y="276251"/>
                  </a:lnTo>
                  <a:lnTo>
                    <a:pt x="470174" y="248134"/>
                  </a:lnTo>
                  <a:lnTo>
                    <a:pt x="506426" y="221329"/>
                  </a:lnTo>
                  <a:lnTo>
                    <a:pt x="543699" y="195871"/>
                  </a:lnTo>
                  <a:lnTo>
                    <a:pt x="581958" y="171795"/>
                  </a:lnTo>
                  <a:lnTo>
                    <a:pt x="621167" y="149138"/>
                  </a:lnTo>
                  <a:lnTo>
                    <a:pt x="661288" y="127936"/>
                  </a:lnTo>
                  <a:lnTo>
                    <a:pt x="702288" y="108224"/>
                  </a:lnTo>
                  <a:lnTo>
                    <a:pt x="744128" y="90038"/>
                  </a:lnTo>
                  <a:lnTo>
                    <a:pt x="786775" y="73415"/>
                  </a:lnTo>
                  <a:lnTo>
                    <a:pt x="830191" y="58389"/>
                  </a:lnTo>
                  <a:lnTo>
                    <a:pt x="874340" y="44996"/>
                  </a:lnTo>
                  <a:lnTo>
                    <a:pt x="919188" y="33273"/>
                  </a:lnTo>
                  <a:lnTo>
                    <a:pt x="964697" y="23256"/>
                  </a:lnTo>
                  <a:lnTo>
                    <a:pt x="1010832" y="14979"/>
                  </a:lnTo>
                  <a:lnTo>
                    <a:pt x="1057557" y="8479"/>
                  </a:lnTo>
                  <a:lnTo>
                    <a:pt x="1104836" y="3792"/>
                  </a:lnTo>
                  <a:lnTo>
                    <a:pt x="1152633" y="954"/>
                  </a:lnTo>
                  <a:lnTo>
                    <a:pt x="1200911" y="0"/>
                  </a:lnTo>
                  <a:lnTo>
                    <a:pt x="1249299" y="954"/>
                  </a:lnTo>
                  <a:lnTo>
                    <a:pt x="1297199" y="3792"/>
                  </a:lnTo>
                  <a:lnTo>
                    <a:pt x="1344577" y="8479"/>
                  </a:lnTo>
                  <a:lnTo>
                    <a:pt x="1391395" y="14979"/>
                  </a:lnTo>
                  <a:lnTo>
                    <a:pt x="1437618" y="23256"/>
                  </a:lnTo>
                  <a:lnTo>
                    <a:pt x="1483211" y="33273"/>
                  </a:lnTo>
                  <a:lnTo>
                    <a:pt x="1528137" y="44996"/>
                  </a:lnTo>
                  <a:lnTo>
                    <a:pt x="1572362" y="58389"/>
                  </a:lnTo>
                  <a:lnTo>
                    <a:pt x="1615848" y="73415"/>
                  </a:lnTo>
                  <a:lnTo>
                    <a:pt x="1658560" y="90038"/>
                  </a:lnTo>
                  <a:lnTo>
                    <a:pt x="1700462" y="108224"/>
                  </a:lnTo>
                  <a:lnTo>
                    <a:pt x="1741519" y="127936"/>
                  </a:lnTo>
                  <a:lnTo>
                    <a:pt x="1781695" y="149138"/>
                  </a:lnTo>
                  <a:lnTo>
                    <a:pt x="1820953" y="171795"/>
                  </a:lnTo>
                  <a:lnTo>
                    <a:pt x="1859259" y="195871"/>
                  </a:lnTo>
                  <a:lnTo>
                    <a:pt x="1896576" y="221329"/>
                  </a:lnTo>
                  <a:lnTo>
                    <a:pt x="1932868" y="248134"/>
                  </a:lnTo>
                  <a:lnTo>
                    <a:pt x="1968099" y="276251"/>
                  </a:lnTo>
                  <a:lnTo>
                    <a:pt x="2002234" y="305643"/>
                  </a:lnTo>
                  <a:lnTo>
                    <a:pt x="2035238" y="336274"/>
                  </a:lnTo>
                  <a:lnTo>
                    <a:pt x="2067073" y="368109"/>
                  </a:lnTo>
                  <a:lnTo>
                    <a:pt x="2097704" y="401113"/>
                  </a:lnTo>
                  <a:lnTo>
                    <a:pt x="2127096" y="435248"/>
                  </a:lnTo>
                  <a:lnTo>
                    <a:pt x="2155213" y="470479"/>
                  </a:lnTo>
                  <a:lnTo>
                    <a:pt x="2182018" y="506771"/>
                  </a:lnTo>
                  <a:lnTo>
                    <a:pt x="2207476" y="544088"/>
                  </a:lnTo>
                  <a:lnTo>
                    <a:pt x="2231552" y="582393"/>
                  </a:lnTo>
                  <a:lnTo>
                    <a:pt x="2254209" y="621652"/>
                  </a:lnTo>
                  <a:lnTo>
                    <a:pt x="2275411" y="661828"/>
                  </a:lnTo>
                  <a:lnTo>
                    <a:pt x="2295123" y="702885"/>
                  </a:lnTo>
                  <a:lnTo>
                    <a:pt x="2313308" y="744787"/>
                  </a:lnTo>
                  <a:lnTo>
                    <a:pt x="2329932" y="787499"/>
                  </a:lnTo>
                  <a:lnTo>
                    <a:pt x="2344958" y="830985"/>
                  </a:lnTo>
                  <a:lnTo>
                    <a:pt x="2358351" y="875210"/>
                  </a:lnTo>
                  <a:lnTo>
                    <a:pt x="2370074" y="920136"/>
                  </a:lnTo>
                  <a:lnTo>
                    <a:pt x="2380091" y="965729"/>
                  </a:lnTo>
                  <a:lnTo>
                    <a:pt x="2388368" y="1011952"/>
                  </a:lnTo>
                  <a:lnTo>
                    <a:pt x="2394868" y="1058770"/>
                  </a:lnTo>
                  <a:lnTo>
                    <a:pt x="2399555" y="1106148"/>
                  </a:lnTo>
                  <a:lnTo>
                    <a:pt x="2402393" y="1154048"/>
                  </a:lnTo>
                  <a:lnTo>
                    <a:pt x="2403347" y="1202435"/>
                  </a:lnTo>
                  <a:lnTo>
                    <a:pt x="2402393" y="1250714"/>
                  </a:lnTo>
                  <a:lnTo>
                    <a:pt x="2399555" y="1298511"/>
                  </a:lnTo>
                  <a:lnTo>
                    <a:pt x="2394868" y="1345790"/>
                  </a:lnTo>
                  <a:lnTo>
                    <a:pt x="2388368" y="1392515"/>
                  </a:lnTo>
                  <a:lnTo>
                    <a:pt x="2380091" y="1438650"/>
                  </a:lnTo>
                  <a:lnTo>
                    <a:pt x="2370074" y="1484159"/>
                  </a:lnTo>
                  <a:lnTo>
                    <a:pt x="2358351" y="1529007"/>
                  </a:lnTo>
                  <a:lnTo>
                    <a:pt x="2344958" y="1573156"/>
                  </a:lnTo>
                  <a:lnTo>
                    <a:pt x="2329932" y="1616572"/>
                  </a:lnTo>
                  <a:lnTo>
                    <a:pt x="2313308" y="1659219"/>
                  </a:lnTo>
                  <a:lnTo>
                    <a:pt x="2295123" y="1701059"/>
                  </a:lnTo>
                  <a:lnTo>
                    <a:pt x="2275411" y="1742059"/>
                  </a:lnTo>
                  <a:lnTo>
                    <a:pt x="2254209" y="1782180"/>
                  </a:lnTo>
                  <a:lnTo>
                    <a:pt x="2231552" y="1821389"/>
                  </a:lnTo>
                  <a:lnTo>
                    <a:pt x="2207476" y="1859648"/>
                  </a:lnTo>
                  <a:lnTo>
                    <a:pt x="2182018" y="1896921"/>
                  </a:lnTo>
                  <a:lnTo>
                    <a:pt x="2155213" y="1933173"/>
                  </a:lnTo>
                  <a:lnTo>
                    <a:pt x="2127096" y="1968368"/>
                  </a:lnTo>
                  <a:lnTo>
                    <a:pt x="2097704" y="2002470"/>
                  </a:lnTo>
                  <a:lnTo>
                    <a:pt x="2067073" y="2035442"/>
                  </a:lnTo>
                  <a:lnTo>
                    <a:pt x="2035238" y="2067250"/>
                  </a:lnTo>
                  <a:lnTo>
                    <a:pt x="2002234" y="2097856"/>
                  </a:lnTo>
                  <a:lnTo>
                    <a:pt x="1968099" y="2127225"/>
                  </a:lnTo>
                  <a:lnTo>
                    <a:pt x="1932868" y="2155321"/>
                  </a:lnTo>
                  <a:lnTo>
                    <a:pt x="1896576" y="2182109"/>
                  </a:lnTo>
                  <a:lnTo>
                    <a:pt x="1859259" y="2207551"/>
                  </a:lnTo>
                  <a:lnTo>
                    <a:pt x="1820953" y="2231612"/>
                  </a:lnTo>
                  <a:lnTo>
                    <a:pt x="1781695" y="2254257"/>
                  </a:lnTo>
                  <a:lnTo>
                    <a:pt x="1741519" y="2275449"/>
                  </a:lnTo>
                  <a:lnTo>
                    <a:pt x="1700462" y="2295152"/>
                  </a:lnTo>
                  <a:lnTo>
                    <a:pt x="1658560" y="2313331"/>
                  </a:lnTo>
                  <a:lnTo>
                    <a:pt x="1615848" y="2329948"/>
                  </a:lnTo>
                  <a:lnTo>
                    <a:pt x="1572362" y="2344970"/>
                  </a:lnTo>
                  <a:lnTo>
                    <a:pt x="1528137" y="2358358"/>
                  </a:lnTo>
                  <a:lnTo>
                    <a:pt x="1483211" y="2370078"/>
                  </a:lnTo>
                  <a:lnTo>
                    <a:pt x="1437618" y="2380094"/>
                  </a:lnTo>
                  <a:lnTo>
                    <a:pt x="1391395" y="2388369"/>
                  </a:lnTo>
                  <a:lnTo>
                    <a:pt x="1344577" y="2394868"/>
                  </a:lnTo>
                  <a:lnTo>
                    <a:pt x="1297199" y="2399555"/>
                  </a:lnTo>
                  <a:lnTo>
                    <a:pt x="1249299" y="2402393"/>
                  </a:lnTo>
                  <a:lnTo>
                    <a:pt x="1200911" y="2403347"/>
                  </a:lnTo>
                  <a:lnTo>
                    <a:pt x="1152633" y="2402393"/>
                  </a:lnTo>
                  <a:lnTo>
                    <a:pt x="1104836" y="2399555"/>
                  </a:lnTo>
                  <a:lnTo>
                    <a:pt x="1057557" y="2394868"/>
                  </a:lnTo>
                  <a:lnTo>
                    <a:pt x="1010832" y="2388369"/>
                  </a:lnTo>
                  <a:lnTo>
                    <a:pt x="964697" y="2380094"/>
                  </a:lnTo>
                  <a:lnTo>
                    <a:pt x="919188" y="2370078"/>
                  </a:lnTo>
                  <a:lnTo>
                    <a:pt x="874340" y="2358358"/>
                  </a:lnTo>
                  <a:lnTo>
                    <a:pt x="830191" y="2344970"/>
                  </a:lnTo>
                  <a:lnTo>
                    <a:pt x="786775" y="2329948"/>
                  </a:lnTo>
                  <a:lnTo>
                    <a:pt x="744128" y="2313331"/>
                  </a:lnTo>
                  <a:lnTo>
                    <a:pt x="702288" y="2295152"/>
                  </a:lnTo>
                  <a:lnTo>
                    <a:pt x="661288" y="2275449"/>
                  </a:lnTo>
                  <a:lnTo>
                    <a:pt x="621167" y="2254257"/>
                  </a:lnTo>
                  <a:lnTo>
                    <a:pt x="581958" y="2231612"/>
                  </a:lnTo>
                  <a:lnTo>
                    <a:pt x="543699" y="2207551"/>
                  </a:lnTo>
                  <a:lnTo>
                    <a:pt x="506426" y="2182109"/>
                  </a:lnTo>
                  <a:lnTo>
                    <a:pt x="470174" y="2155321"/>
                  </a:lnTo>
                  <a:lnTo>
                    <a:pt x="434979" y="2127225"/>
                  </a:lnTo>
                  <a:lnTo>
                    <a:pt x="400877" y="2097856"/>
                  </a:lnTo>
                  <a:lnTo>
                    <a:pt x="367905" y="2067250"/>
                  </a:lnTo>
                  <a:lnTo>
                    <a:pt x="336097" y="2035442"/>
                  </a:lnTo>
                  <a:lnTo>
                    <a:pt x="305491" y="2002470"/>
                  </a:lnTo>
                  <a:lnTo>
                    <a:pt x="276122" y="1968368"/>
                  </a:lnTo>
                  <a:lnTo>
                    <a:pt x="248026" y="1933173"/>
                  </a:lnTo>
                  <a:lnTo>
                    <a:pt x="221238" y="1896921"/>
                  </a:lnTo>
                  <a:lnTo>
                    <a:pt x="195796" y="1859648"/>
                  </a:lnTo>
                  <a:lnTo>
                    <a:pt x="171734" y="1821389"/>
                  </a:lnTo>
                  <a:lnTo>
                    <a:pt x="149090" y="1782180"/>
                  </a:lnTo>
                  <a:lnTo>
                    <a:pt x="127898" y="1742059"/>
                  </a:lnTo>
                  <a:lnTo>
                    <a:pt x="108195" y="1701059"/>
                  </a:lnTo>
                  <a:lnTo>
                    <a:pt x="90016" y="1659219"/>
                  </a:lnTo>
                  <a:lnTo>
                    <a:pt x="73399" y="1616572"/>
                  </a:lnTo>
                  <a:lnTo>
                    <a:pt x="58377" y="1573156"/>
                  </a:lnTo>
                  <a:lnTo>
                    <a:pt x="44989" y="1529007"/>
                  </a:lnTo>
                  <a:lnTo>
                    <a:pt x="33268" y="1484159"/>
                  </a:lnTo>
                  <a:lnTo>
                    <a:pt x="23253" y="1438650"/>
                  </a:lnTo>
                  <a:lnTo>
                    <a:pt x="14977" y="1392515"/>
                  </a:lnTo>
                  <a:lnTo>
                    <a:pt x="8479" y="1345790"/>
                  </a:lnTo>
                  <a:lnTo>
                    <a:pt x="3792" y="1298511"/>
                  </a:lnTo>
                  <a:lnTo>
                    <a:pt x="954" y="1250714"/>
                  </a:lnTo>
                  <a:lnTo>
                    <a:pt x="0" y="1202435"/>
                  </a:lnTo>
                  <a:close/>
                </a:path>
              </a:pathLst>
            </a:custGeom>
            <a:ln w="25439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95088" y="7161271"/>
              <a:ext cx="1803400" cy="1606550"/>
            </a:xfrm>
            <a:custGeom>
              <a:avLst/>
              <a:gdLst/>
              <a:ahLst/>
              <a:cxnLst/>
              <a:rect l="l" t="t" r="r" b="b"/>
              <a:pathLst>
                <a:path w="1803400" h="1606550">
                  <a:moveTo>
                    <a:pt x="0" y="803147"/>
                  </a:moveTo>
                  <a:lnTo>
                    <a:pt x="1427" y="757580"/>
                  </a:lnTo>
                  <a:lnTo>
                    <a:pt x="5661" y="712679"/>
                  </a:lnTo>
                  <a:lnTo>
                    <a:pt x="12623" y="668511"/>
                  </a:lnTo>
                  <a:lnTo>
                    <a:pt x="22238" y="625145"/>
                  </a:lnTo>
                  <a:lnTo>
                    <a:pt x="34430" y="582648"/>
                  </a:lnTo>
                  <a:lnTo>
                    <a:pt x="49123" y="541089"/>
                  </a:lnTo>
                  <a:lnTo>
                    <a:pt x="66240" y="500534"/>
                  </a:lnTo>
                  <a:lnTo>
                    <a:pt x="85706" y="461053"/>
                  </a:lnTo>
                  <a:lnTo>
                    <a:pt x="107444" y="422713"/>
                  </a:lnTo>
                  <a:lnTo>
                    <a:pt x="131379" y="385581"/>
                  </a:lnTo>
                  <a:lnTo>
                    <a:pt x="157434" y="349726"/>
                  </a:lnTo>
                  <a:lnTo>
                    <a:pt x="185532" y="315216"/>
                  </a:lnTo>
                  <a:lnTo>
                    <a:pt x="215599" y="282118"/>
                  </a:lnTo>
                  <a:lnTo>
                    <a:pt x="247558" y="250500"/>
                  </a:lnTo>
                  <a:lnTo>
                    <a:pt x="281332" y="220430"/>
                  </a:lnTo>
                  <a:lnTo>
                    <a:pt x="316847" y="191976"/>
                  </a:lnTo>
                  <a:lnTo>
                    <a:pt x="354024" y="165206"/>
                  </a:lnTo>
                  <a:lnTo>
                    <a:pt x="392789" y="140187"/>
                  </a:lnTo>
                  <a:lnTo>
                    <a:pt x="433066" y="116988"/>
                  </a:lnTo>
                  <a:lnTo>
                    <a:pt x="474777" y="95676"/>
                  </a:lnTo>
                  <a:lnTo>
                    <a:pt x="517848" y="76320"/>
                  </a:lnTo>
                  <a:lnTo>
                    <a:pt x="562201" y="58986"/>
                  </a:lnTo>
                  <a:lnTo>
                    <a:pt x="607762" y="43744"/>
                  </a:lnTo>
                  <a:lnTo>
                    <a:pt x="654453" y="30660"/>
                  </a:lnTo>
                  <a:lnTo>
                    <a:pt x="702199" y="19803"/>
                  </a:lnTo>
                  <a:lnTo>
                    <a:pt x="750924" y="11241"/>
                  </a:lnTo>
                  <a:lnTo>
                    <a:pt x="800551" y="5041"/>
                  </a:lnTo>
                  <a:lnTo>
                    <a:pt x="851004" y="1271"/>
                  </a:lnTo>
                  <a:lnTo>
                    <a:pt x="902207" y="0"/>
                  </a:lnTo>
                  <a:lnTo>
                    <a:pt x="953259" y="1271"/>
                  </a:lnTo>
                  <a:lnTo>
                    <a:pt x="1003570" y="5041"/>
                  </a:lnTo>
                  <a:lnTo>
                    <a:pt x="1053065" y="11241"/>
                  </a:lnTo>
                  <a:lnTo>
                    <a:pt x="1101668" y="19803"/>
                  </a:lnTo>
                  <a:lnTo>
                    <a:pt x="1149301" y="30660"/>
                  </a:lnTo>
                  <a:lnTo>
                    <a:pt x="1195889" y="43744"/>
                  </a:lnTo>
                  <a:lnTo>
                    <a:pt x="1241355" y="58986"/>
                  </a:lnTo>
                  <a:lnTo>
                    <a:pt x="1285622" y="76320"/>
                  </a:lnTo>
                  <a:lnTo>
                    <a:pt x="1328614" y="95676"/>
                  </a:lnTo>
                  <a:lnTo>
                    <a:pt x="1370254" y="116988"/>
                  </a:lnTo>
                  <a:lnTo>
                    <a:pt x="1410466" y="140187"/>
                  </a:lnTo>
                  <a:lnTo>
                    <a:pt x="1449174" y="165206"/>
                  </a:lnTo>
                  <a:lnTo>
                    <a:pt x="1486300" y="191976"/>
                  </a:lnTo>
                  <a:lnTo>
                    <a:pt x="1521769" y="220430"/>
                  </a:lnTo>
                  <a:lnTo>
                    <a:pt x="1555504" y="250500"/>
                  </a:lnTo>
                  <a:lnTo>
                    <a:pt x="1587429" y="282118"/>
                  </a:lnTo>
                  <a:lnTo>
                    <a:pt x="1617466" y="315216"/>
                  </a:lnTo>
                  <a:lnTo>
                    <a:pt x="1645541" y="349726"/>
                  </a:lnTo>
                  <a:lnTo>
                    <a:pt x="1671575" y="385581"/>
                  </a:lnTo>
                  <a:lnTo>
                    <a:pt x="1695492" y="422713"/>
                  </a:lnTo>
                  <a:lnTo>
                    <a:pt x="1717217" y="461053"/>
                  </a:lnTo>
                  <a:lnTo>
                    <a:pt x="1736672" y="500534"/>
                  </a:lnTo>
                  <a:lnTo>
                    <a:pt x="1753782" y="541089"/>
                  </a:lnTo>
                  <a:lnTo>
                    <a:pt x="1768469" y="582648"/>
                  </a:lnTo>
                  <a:lnTo>
                    <a:pt x="1780657" y="625145"/>
                  </a:lnTo>
                  <a:lnTo>
                    <a:pt x="1790270" y="668511"/>
                  </a:lnTo>
                  <a:lnTo>
                    <a:pt x="1797231" y="712679"/>
                  </a:lnTo>
                  <a:lnTo>
                    <a:pt x="1801464" y="757580"/>
                  </a:lnTo>
                  <a:lnTo>
                    <a:pt x="1802891" y="803147"/>
                  </a:lnTo>
                  <a:lnTo>
                    <a:pt x="1801464" y="848715"/>
                  </a:lnTo>
                  <a:lnTo>
                    <a:pt x="1797231" y="893616"/>
                  </a:lnTo>
                  <a:lnTo>
                    <a:pt x="1790270" y="937784"/>
                  </a:lnTo>
                  <a:lnTo>
                    <a:pt x="1780657" y="981150"/>
                  </a:lnTo>
                  <a:lnTo>
                    <a:pt x="1768469" y="1023647"/>
                  </a:lnTo>
                  <a:lnTo>
                    <a:pt x="1753782" y="1065206"/>
                  </a:lnTo>
                  <a:lnTo>
                    <a:pt x="1736672" y="1105761"/>
                  </a:lnTo>
                  <a:lnTo>
                    <a:pt x="1717217" y="1145242"/>
                  </a:lnTo>
                  <a:lnTo>
                    <a:pt x="1695492" y="1183582"/>
                  </a:lnTo>
                  <a:lnTo>
                    <a:pt x="1671575" y="1220714"/>
                  </a:lnTo>
                  <a:lnTo>
                    <a:pt x="1645541" y="1256569"/>
                  </a:lnTo>
                  <a:lnTo>
                    <a:pt x="1617466" y="1291079"/>
                  </a:lnTo>
                  <a:lnTo>
                    <a:pt x="1587429" y="1324177"/>
                  </a:lnTo>
                  <a:lnTo>
                    <a:pt x="1555504" y="1355795"/>
                  </a:lnTo>
                  <a:lnTo>
                    <a:pt x="1521769" y="1385865"/>
                  </a:lnTo>
                  <a:lnTo>
                    <a:pt x="1486300" y="1414319"/>
                  </a:lnTo>
                  <a:lnTo>
                    <a:pt x="1449174" y="1441089"/>
                  </a:lnTo>
                  <a:lnTo>
                    <a:pt x="1410466" y="1466108"/>
                  </a:lnTo>
                  <a:lnTo>
                    <a:pt x="1370254" y="1489307"/>
                  </a:lnTo>
                  <a:lnTo>
                    <a:pt x="1328614" y="1510619"/>
                  </a:lnTo>
                  <a:lnTo>
                    <a:pt x="1285622" y="1529975"/>
                  </a:lnTo>
                  <a:lnTo>
                    <a:pt x="1241355" y="1547308"/>
                  </a:lnTo>
                  <a:lnTo>
                    <a:pt x="1195889" y="1562551"/>
                  </a:lnTo>
                  <a:lnTo>
                    <a:pt x="1149301" y="1575635"/>
                  </a:lnTo>
                  <a:lnTo>
                    <a:pt x="1101668" y="1586492"/>
                  </a:lnTo>
                  <a:lnTo>
                    <a:pt x="1053065" y="1595054"/>
                  </a:lnTo>
                  <a:lnTo>
                    <a:pt x="1003570" y="1601254"/>
                  </a:lnTo>
                  <a:lnTo>
                    <a:pt x="953259" y="1605024"/>
                  </a:lnTo>
                  <a:lnTo>
                    <a:pt x="902207" y="1606295"/>
                  </a:lnTo>
                  <a:lnTo>
                    <a:pt x="851004" y="1605024"/>
                  </a:lnTo>
                  <a:lnTo>
                    <a:pt x="800551" y="1601254"/>
                  </a:lnTo>
                  <a:lnTo>
                    <a:pt x="750924" y="1595054"/>
                  </a:lnTo>
                  <a:lnTo>
                    <a:pt x="702199" y="1586492"/>
                  </a:lnTo>
                  <a:lnTo>
                    <a:pt x="654453" y="1575635"/>
                  </a:lnTo>
                  <a:lnTo>
                    <a:pt x="607762" y="1562551"/>
                  </a:lnTo>
                  <a:lnTo>
                    <a:pt x="562201" y="1547308"/>
                  </a:lnTo>
                  <a:lnTo>
                    <a:pt x="517848" y="1529975"/>
                  </a:lnTo>
                  <a:lnTo>
                    <a:pt x="474777" y="1510619"/>
                  </a:lnTo>
                  <a:lnTo>
                    <a:pt x="433066" y="1489307"/>
                  </a:lnTo>
                  <a:lnTo>
                    <a:pt x="392789" y="1466108"/>
                  </a:lnTo>
                  <a:lnTo>
                    <a:pt x="354024" y="1441089"/>
                  </a:lnTo>
                  <a:lnTo>
                    <a:pt x="316847" y="1414319"/>
                  </a:lnTo>
                  <a:lnTo>
                    <a:pt x="281332" y="1385865"/>
                  </a:lnTo>
                  <a:lnTo>
                    <a:pt x="247558" y="1355795"/>
                  </a:lnTo>
                  <a:lnTo>
                    <a:pt x="215599" y="1324177"/>
                  </a:lnTo>
                  <a:lnTo>
                    <a:pt x="185532" y="1291079"/>
                  </a:lnTo>
                  <a:lnTo>
                    <a:pt x="157434" y="1256569"/>
                  </a:lnTo>
                  <a:lnTo>
                    <a:pt x="131379" y="1220714"/>
                  </a:lnTo>
                  <a:lnTo>
                    <a:pt x="107444" y="1183582"/>
                  </a:lnTo>
                  <a:lnTo>
                    <a:pt x="85706" y="1145242"/>
                  </a:lnTo>
                  <a:lnTo>
                    <a:pt x="66240" y="1105761"/>
                  </a:lnTo>
                  <a:lnTo>
                    <a:pt x="49123" y="1065206"/>
                  </a:lnTo>
                  <a:lnTo>
                    <a:pt x="34430" y="1023647"/>
                  </a:lnTo>
                  <a:lnTo>
                    <a:pt x="22238" y="981150"/>
                  </a:lnTo>
                  <a:lnTo>
                    <a:pt x="12623" y="937784"/>
                  </a:lnTo>
                  <a:lnTo>
                    <a:pt x="5661" y="893616"/>
                  </a:lnTo>
                  <a:lnTo>
                    <a:pt x="1427" y="848715"/>
                  </a:lnTo>
                  <a:lnTo>
                    <a:pt x="0" y="803147"/>
                  </a:lnTo>
                  <a:close/>
                </a:path>
                <a:path w="1803400" h="1606550">
                  <a:moveTo>
                    <a:pt x="0" y="803147"/>
                  </a:moveTo>
                  <a:lnTo>
                    <a:pt x="1427" y="757580"/>
                  </a:lnTo>
                  <a:lnTo>
                    <a:pt x="5661" y="712679"/>
                  </a:lnTo>
                  <a:lnTo>
                    <a:pt x="12623" y="668511"/>
                  </a:lnTo>
                  <a:lnTo>
                    <a:pt x="22238" y="625145"/>
                  </a:lnTo>
                  <a:lnTo>
                    <a:pt x="34430" y="582648"/>
                  </a:lnTo>
                  <a:lnTo>
                    <a:pt x="49123" y="541089"/>
                  </a:lnTo>
                  <a:lnTo>
                    <a:pt x="66240" y="500534"/>
                  </a:lnTo>
                  <a:lnTo>
                    <a:pt x="85706" y="461053"/>
                  </a:lnTo>
                  <a:lnTo>
                    <a:pt x="107444" y="422713"/>
                  </a:lnTo>
                  <a:lnTo>
                    <a:pt x="131379" y="385581"/>
                  </a:lnTo>
                  <a:lnTo>
                    <a:pt x="157434" y="349726"/>
                  </a:lnTo>
                  <a:lnTo>
                    <a:pt x="185532" y="315216"/>
                  </a:lnTo>
                  <a:lnTo>
                    <a:pt x="215599" y="282118"/>
                  </a:lnTo>
                  <a:lnTo>
                    <a:pt x="247558" y="250500"/>
                  </a:lnTo>
                  <a:lnTo>
                    <a:pt x="281332" y="220430"/>
                  </a:lnTo>
                  <a:lnTo>
                    <a:pt x="316847" y="191976"/>
                  </a:lnTo>
                  <a:lnTo>
                    <a:pt x="354024" y="165206"/>
                  </a:lnTo>
                  <a:lnTo>
                    <a:pt x="392789" y="140187"/>
                  </a:lnTo>
                  <a:lnTo>
                    <a:pt x="433066" y="116988"/>
                  </a:lnTo>
                  <a:lnTo>
                    <a:pt x="474777" y="95676"/>
                  </a:lnTo>
                  <a:lnTo>
                    <a:pt x="517848" y="76320"/>
                  </a:lnTo>
                  <a:lnTo>
                    <a:pt x="562201" y="58986"/>
                  </a:lnTo>
                  <a:lnTo>
                    <a:pt x="607762" y="43744"/>
                  </a:lnTo>
                  <a:lnTo>
                    <a:pt x="654453" y="30660"/>
                  </a:lnTo>
                  <a:lnTo>
                    <a:pt x="702199" y="19803"/>
                  </a:lnTo>
                  <a:lnTo>
                    <a:pt x="750924" y="11241"/>
                  </a:lnTo>
                  <a:lnTo>
                    <a:pt x="800551" y="5041"/>
                  </a:lnTo>
                  <a:lnTo>
                    <a:pt x="851004" y="1271"/>
                  </a:lnTo>
                  <a:lnTo>
                    <a:pt x="902207" y="0"/>
                  </a:lnTo>
                  <a:lnTo>
                    <a:pt x="953259" y="1271"/>
                  </a:lnTo>
                  <a:lnTo>
                    <a:pt x="1003570" y="5041"/>
                  </a:lnTo>
                  <a:lnTo>
                    <a:pt x="1053065" y="11241"/>
                  </a:lnTo>
                  <a:lnTo>
                    <a:pt x="1101668" y="19803"/>
                  </a:lnTo>
                  <a:lnTo>
                    <a:pt x="1149301" y="30660"/>
                  </a:lnTo>
                  <a:lnTo>
                    <a:pt x="1195889" y="43744"/>
                  </a:lnTo>
                  <a:lnTo>
                    <a:pt x="1241355" y="58986"/>
                  </a:lnTo>
                  <a:lnTo>
                    <a:pt x="1285622" y="76320"/>
                  </a:lnTo>
                  <a:lnTo>
                    <a:pt x="1328614" y="95676"/>
                  </a:lnTo>
                  <a:lnTo>
                    <a:pt x="1370254" y="116988"/>
                  </a:lnTo>
                  <a:lnTo>
                    <a:pt x="1410466" y="140187"/>
                  </a:lnTo>
                  <a:lnTo>
                    <a:pt x="1449174" y="165206"/>
                  </a:lnTo>
                  <a:lnTo>
                    <a:pt x="1486300" y="191976"/>
                  </a:lnTo>
                  <a:lnTo>
                    <a:pt x="1521769" y="220430"/>
                  </a:lnTo>
                  <a:lnTo>
                    <a:pt x="1555504" y="250500"/>
                  </a:lnTo>
                  <a:lnTo>
                    <a:pt x="1587429" y="282118"/>
                  </a:lnTo>
                  <a:lnTo>
                    <a:pt x="1617466" y="315216"/>
                  </a:lnTo>
                  <a:lnTo>
                    <a:pt x="1645541" y="349726"/>
                  </a:lnTo>
                  <a:lnTo>
                    <a:pt x="1671575" y="385581"/>
                  </a:lnTo>
                  <a:lnTo>
                    <a:pt x="1695492" y="422713"/>
                  </a:lnTo>
                  <a:lnTo>
                    <a:pt x="1717217" y="461053"/>
                  </a:lnTo>
                  <a:lnTo>
                    <a:pt x="1736672" y="500534"/>
                  </a:lnTo>
                  <a:lnTo>
                    <a:pt x="1753782" y="541089"/>
                  </a:lnTo>
                  <a:lnTo>
                    <a:pt x="1768469" y="582648"/>
                  </a:lnTo>
                  <a:lnTo>
                    <a:pt x="1780657" y="625145"/>
                  </a:lnTo>
                  <a:lnTo>
                    <a:pt x="1790270" y="668511"/>
                  </a:lnTo>
                  <a:lnTo>
                    <a:pt x="1797231" y="712679"/>
                  </a:lnTo>
                  <a:lnTo>
                    <a:pt x="1801464" y="757580"/>
                  </a:lnTo>
                  <a:lnTo>
                    <a:pt x="1802891" y="803147"/>
                  </a:lnTo>
                  <a:lnTo>
                    <a:pt x="1801464" y="848715"/>
                  </a:lnTo>
                  <a:lnTo>
                    <a:pt x="1797231" y="893616"/>
                  </a:lnTo>
                  <a:lnTo>
                    <a:pt x="1790270" y="937784"/>
                  </a:lnTo>
                  <a:lnTo>
                    <a:pt x="1780657" y="981150"/>
                  </a:lnTo>
                  <a:lnTo>
                    <a:pt x="1768469" y="1023647"/>
                  </a:lnTo>
                  <a:lnTo>
                    <a:pt x="1753782" y="1065206"/>
                  </a:lnTo>
                  <a:lnTo>
                    <a:pt x="1736672" y="1105761"/>
                  </a:lnTo>
                  <a:lnTo>
                    <a:pt x="1717217" y="1145242"/>
                  </a:lnTo>
                  <a:lnTo>
                    <a:pt x="1695492" y="1183582"/>
                  </a:lnTo>
                  <a:lnTo>
                    <a:pt x="1671575" y="1220714"/>
                  </a:lnTo>
                  <a:lnTo>
                    <a:pt x="1645541" y="1256569"/>
                  </a:lnTo>
                  <a:lnTo>
                    <a:pt x="1617466" y="1291079"/>
                  </a:lnTo>
                  <a:lnTo>
                    <a:pt x="1587429" y="1324177"/>
                  </a:lnTo>
                  <a:lnTo>
                    <a:pt x="1555504" y="1355795"/>
                  </a:lnTo>
                  <a:lnTo>
                    <a:pt x="1521769" y="1385865"/>
                  </a:lnTo>
                  <a:lnTo>
                    <a:pt x="1486300" y="1414319"/>
                  </a:lnTo>
                  <a:lnTo>
                    <a:pt x="1449174" y="1441089"/>
                  </a:lnTo>
                  <a:lnTo>
                    <a:pt x="1410466" y="1466108"/>
                  </a:lnTo>
                  <a:lnTo>
                    <a:pt x="1370254" y="1489307"/>
                  </a:lnTo>
                  <a:lnTo>
                    <a:pt x="1328614" y="1510619"/>
                  </a:lnTo>
                  <a:lnTo>
                    <a:pt x="1285622" y="1529975"/>
                  </a:lnTo>
                  <a:lnTo>
                    <a:pt x="1241355" y="1547308"/>
                  </a:lnTo>
                  <a:lnTo>
                    <a:pt x="1195889" y="1562551"/>
                  </a:lnTo>
                  <a:lnTo>
                    <a:pt x="1149301" y="1575635"/>
                  </a:lnTo>
                  <a:lnTo>
                    <a:pt x="1101668" y="1586492"/>
                  </a:lnTo>
                  <a:lnTo>
                    <a:pt x="1053065" y="1595054"/>
                  </a:lnTo>
                  <a:lnTo>
                    <a:pt x="1003570" y="1601254"/>
                  </a:lnTo>
                  <a:lnTo>
                    <a:pt x="953259" y="1605024"/>
                  </a:lnTo>
                  <a:lnTo>
                    <a:pt x="902207" y="1606295"/>
                  </a:lnTo>
                  <a:lnTo>
                    <a:pt x="851004" y="1605024"/>
                  </a:lnTo>
                  <a:lnTo>
                    <a:pt x="800551" y="1601254"/>
                  </a:lnTo>
                  <a:lnTo>
                    <a:pt x="750924" y="1595054"/>
                  </a:lnTo>
                  <a:lnTo>
                    <a:pt x="702199" y="1586492"/>
                  </a:lnTo>
                  <a:lnTo>
                    <a:pt x="654453" y="1575635"/>
                  </a:lnTo>
                  <a:lnTo>
                    <a:pt x="607762" y="1562551"/>
                  </a:lnTo>
                  <a:lnTo>
                    <a:pt x="562201" y="1547308"/>
                  </a:lnTo>
                  <a:lnTo>
                    <a:pt x="517848" y="1529975"/>
                  </a:lnTo>
                  <a:lnTo>
                    <a:pt x="474777" y="1510619"/>
                  </a:lnTo>
                  <a:lnTo>
                    <a:pt x="433066" y="1489307"/>
                  </a:lnTo>
                  <a:lnTo>
                    <a:pt x="392789" y="1466108"/>
                  </a:lnTo>
                  <a:lnTo>
                    <a:pt x="354024" y="1441089"/>
                  </a:lnTo>
                  <a:lnTo>
                    <a:pt x="316847" y="1414319"/>
                  </a:lnTo>
                  <a:lnTo>
                    <a:pt x="281332" y="1385865"/>
                  </a:lnTo>
                  <a:lnTo>
                    <a:pt x="247558" y="1355795"/>
                  </a:lnTo>
                  <a:lnTo>
                    <a:pt x="215599" y="1324177"/>
                  </a:lnTo>
                  <a:lnTo>
                    <a:pt x="185532" y="1291079"/>
                  </a:lnTo>
                  <a:lnTo>
                    <a:pt x="157434" y="1256569"/>
                  </a:lnTo>
                  <a:lnTo>
                    <a:pt x="131379" y="1220714"/>
                  </a:lnTo>
                  <a:lnTo>
                    <a:pt x="107444" y="1183582"/>
                  </a:lnTo>
                  <a:lnTo>
                    <a:pt x="85706" y="1145242"/>
                  </a:lnTo>
                  <a:lnTo>
                    <a:pt x="66240" y="1105761"/>
                  </a:lnTo>
                  <a:lnTo>
                    <a:pt x="49123" y="1065206"/>
                  </a:lnTo>
                  <a:lnTo>
                    <a:pt x="34430" y="1023647"/>
                  </a:lnTo>
                  <a:lnTo>
                    <a:pt x="22238" y="981150"/>
                  </a:lnTo>
                  <a:lnTo>
                    <a:pt x="12623" y="937784"/>
                  </a:lnTo>
                  <a:lnTo>
                    <a:pt x="5661" y="893616"/>
                  </a:lnTo>
                  <a:lnTo>
                    <a:pt x="1427" y="848715"/>
                  </a:lnTo>
                  <a:lnTo>
                    <a:pt x="0" y="803147"/>
                  </a:lnTo>
                  <a:close/>
                </a:path>
              </a:pathLst>
            </a:custGeom>
            <a:ln w="25439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770120" y="7889270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14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62343" y="7867934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13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 orbit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Arial"/>
              <a:cs typeface="Arial"/>
            </a:endParaRPr>
          </a:p>
          <a:p>
            <a:pPr marL="461645" indent="-229235">
              <a:lnSpc>
                <a:spcPct val="100000"/>
              </a:lnSpc>
              <a:spcBef>
                <a:spcPts val="5"/>
              </a:spcBef>
              <a:buClr>
                <a:srgbClr val="0085CA"/>
              </a:buClr>
              <a:buChar char="•"/>
              <a:tabLst>
                <a:tab pos="461645" algn="l"/>
                <a:tab pos="4622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Low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(LEO).</a:t>
            </a:r>
            <a:endParaRPr sz="1050" dirty="0">
              <a:latin typeface="Arial"/>
              <a:cs typeface="Arial"/>
            </a:endParaRPr>
          </a:p>
          <a:p>
            <a:pPr marL="729615" marR="3397885" lvl="1" indent="-190500">
              <a:lnSpc>
                <a:spcPct val="101899"/>
              </a:lnSpc>
              <a:spcBef>
                <a:spcPts val="250"/>
              </a:spcBef>
              <a:buClr>
                <a:srgbClr val="0085CA"/>
              </a:buClr>
              <a:buChar char="•"/>
              <a:tabLst>
                <a:tab pos="729615" algn="l"/>
                <a:tab pos="73025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200-1200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altitude? t=90-120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mins</a:t>
            </a:r>
            <a:endParaRPr sz="1050" dirty="0">
              <a:latin typeface="Arial"/>
              <a:cs typeface="Arial"/>
            </a:endParaRPr>
          </a:p>
          <a:p>
            <a:pPr marL="461645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461645" algn="l"/>
                <a:tab pos="4622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Medium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Earth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r>
              <a:rPr sz="10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(MEO).</a:t>
            </a:r>
            <a:endParaRPr sz="1050" dirty="0">
              <a:latin typeface="Arial"/>
              <a:cs typeface="Arial"/>
            </a:endParaRPr>
          </a:p>
          <a:p>
            <a:pPr marL="729615" lvl="1" indent="-1911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•"/>
              <a:tabLst>
                <a:tab pos="729615" algn="l"/>
                <a:tab pos="73025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20 200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altitude.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t=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0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050" dirty="0">
              <a:latin typeface="Arial"/>
              <a:cs typeface="Arial"/>
            </a:endParaRPr>
          </a:p>
          <a:p>
            <a:pPr marL="227965" marR="3974465" indent="-227965" algn="r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227965" algn="l"/>
                <a:tab pos="4622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Geostationary Orbit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(GEO).</a:t>
            </a:r>
            <a:endParaRPr sz="1050" dirty="0">
              <a:latin typeface="Arial"/>
              <a:cs typeface="Arial"/>
            </a:endParaRPr>
          </a:p>
          <a:p>
            <a:pPr marL="189865" marR="3959860" lvl="1" indent="-189865" algn="r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189865" algn="l"/>
                <a:tab pos="19050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35 800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km.  t=24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endParaRPr sz="1050" dirty="0">
              <a:latin typeface="Arial"/>
              <a:cs typeface="Arial"/>
            </a:endParaRPr>
          </a:p>
          <a:p>
            <a:pPr marL="461645" indent="-229235">
              <a:lnSpc>
                <a:spcPct val="100000"/>
              </a:lnSpc>
              <a:spcBef>
                <a:spcPts val="290"/>
              </a:spcBef>
              <a:buClr>
                <a:srgbClr val="0085CA"/>
              </a:buClr>
              <a:buChar char="•"/>
              <a:tabLst>
                <a:tab pos="461645" algn="l"/>
                <a:tab pos="46228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Highly Elliptical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Orbits (HEO).</a:t>
            </a:r>
            <a:endParaRPr sz="1050" dirty="0">
              <a:latin typeface="Arial"/>
              <a:cs typeface="Arial"/>
            </a:endParaRPr>
          </a:p>
          <a:p>
            <a:pPr marL="729615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729615" algn="l"/>
                <a:tab pos="730250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various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5052" y="2289048"/>
            <a:ext cx="2854452" cy="2129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25423" y="5855208"/>
            <a:ext cx="6106795" cy="3435350"/>
            <a:chOff x="725423" y="5855208"/>
            <a:chExt cx="6106795" cy="3435350"/>
          </a:xfrm>
        </p:grpSpPr>
        <p:sp>
          <p:nvSpPr>
            <p:cNvPr id="14" name="object 14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5240" y="5855208"/>
              <a:ext cx="3005327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50">
              <a:latin typeface="Times New Roman"/>
              <a:cs typeface="Times New Roman"/>
            </a:endParaRPr>
          </a:p>
          <a:p>
            <a:pPr marL="313690">
              <a:lnSpc>
                <a:spcPct val="100000"/>
              </a:lnSpc>
              <a:spcBef>
                <a:spcPts val="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52832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8320" algn="l"/>
                <a:tab pos="5289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Polar</a:t>
            </a:r>
            <a:r>
              <a:rPr sz="10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528320" indent="-229235">
              <a:lnSpc>
                <a:spcPct val="100000"/>
              </a:lnSpc>
              <a:spcBef>
                <a:spcPts val="280"/>
              </a:spcBef>
              <a:buClr>
                <a:srgbClr val="0085CA"/>
              </a:buClr>
              <a:buChar char="•"/>
              <a:tabLst>
                <a:tab pos="528320" algn="l"/>
                <a:tab pos="5289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Circular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inclined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  <a:p>
            <a:pPr marL="528320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528320" algn="l"/>
                <a:tab pos="52895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Equatorial</a:t>
            </a:r>
            <a:r>
              <a:rPr sz="10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32499" y="5966459"/>
            <a:ext cx="3191510" cy="3209925"/>
            <a:chOff x="3532499" y="5966459"/>
            <a:chExt cx="3191510" cy="3209925"/>
          </a:xfrm>
        </p:grpSpPr>
        <p:sp>
          <p:nvSpPr>
            <p:cNvPr id="22" name="object 22"/>
            <p:cNvSpPr/>
            <p:nvPr/>
          </p:nvSpPr>
          <p:spPr>
            <a:xfrm>
              <a:off x="3535679" y="5970964"/>
              <a:ext cx="3182620" cy="0"/>
            </a:xfrm>
            <a:custGeom>
              <a:avLst/>
              <a:gdLst/>
              <a:ahLst/>
              <a:cxnLst/>
              <a:rect l="l" t="t" r="r" b="b"/>
              <a:pathLst>
                <a:path w="3182620">
                  <a:moveTo>
                    <a:pt x="0" y="0"/>
                  </a:moveTo>
                  <a:lnTo>
                    <a:pt x="3182111" y="0"/>
                  </a:lnTo>
                </a:path>
              </a:pathLst>
            </a:custGeom>
            <a:ln w="3181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19381" y="5972556"/>
              <a:ext cx="0" cy="3200400"/>
            </a:xfrm>
            <a:custGeom>
              <a:avLst/>
              <a:gdLst/>
              <a:ahLst/>
              <a:cxnLst/>
              <a:rect l="l" t="t" r="r" b="b"/>
              <a:pathLst>
                <a:path h="3200400">
                  <a:moveTo>
                    <a:pt x="0" y="0"/>
                  </a:moveTo>
                  <a:lnTo>
                    <a:pt x="0" y="3200397"/>
                  </a:lnTo>
                </a:path>
              </a:pathLst>
            </a:custGeom>
            <a:ln w="3179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535679" y="5972555"/>
              <a:ext cx="3182620" cy="3200400"/>
            </a:xfrm>
            <a:custGeom>
              <a:avLst/>
              <a:gdLst/>
              <a:ahLst/>
              <a:cxnLst/>
              <a:rect l="l" t="t" r="r" b="b"/>
              <a:pathLst>
                <a:path w="3182620" h="3200400">
                  <a:moveTo>
                    <a:pt x="3182112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3182112" y="3200400"/>
                  </a:lnTo>
                  <a:lnTo>
                    <a:pt x="3182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35679" y="5972553"/>
              <a:ext cx="3182620" cy="3200400"/>
            </a:xfrm>
            <a:custGeom>
              <a:avLst/>
              <a:gdLst/>
              <a:ahLst/>
              <a:cxnLst/>
              <a:rect l="l" t="t" r="r" b="b"/>
              <a:pathLst>
                <a:path w="3182620" h="3200400">
                  <a:moveTo>
                    <a:pt x="0" y="3200399"/>
                  </a:moveTo>
                  <a:lnTo>
                    <a:pt x="3182111" y="3200399"/>
                  </a:lnTo>
                  <a:lnTo>
                    <a:pt x="3182111" y="0"/>
                  </a:lnTo>
                  <a:lnTo>
                    <a:pt x="0" y="0"/>
                  </a:lnTo>
                  <a:lnTo>
                    <a:pt x="0" y="3200399"/>
                  </a:lnTo>
                  <a:close/>
                </a:path>
              </a:pathLst>
            </a:custGeom>
            <a:ln w="6359">
              <a:solidFill>
                <a:srgbClr val="0083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9203" y="5966459"/>
              <a:ext cx="2424683" cy="123596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23131" y="8093963"/>
              <a:ext cx="2814827" cy="10134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35679" y="7011923"/>
              <a:ext cx="3019044" cy="10820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15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16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959" y="261619"/>
            <a:ext cx="693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H</a:t>
            </a:r>
            <a:r>
              <a:rPr sz="1300" b="1" spc="-10" dirty="0">
                <a:solidFill>
                  <a:srgbClr val="003E73"/>
                </a:solidFill>
                <a:latin typeface="Arial"/>
                <a:cs typeface="Arial"/>
              </a:rPr>
              <a:t>a</a:t>
            </a:r>
            <a:r>
              <a:rPr sz="1300" b="1" spc="-5" dirty="0">
                <a:solidFill>
                  <a:srgbClr val="003E73"/>
                </a:solidFill>
                <a:latin typeface="Arial"/>
                <a:cs typeface="Arial"/>
              </a:rPr>
              <a:t>ndout</a:t>
            </a:r>
            <a:endParaRPr sz="1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5367" y="261619"/>
            <a:ext cx="137604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solidFill>
                  <a:srgbClr val="003E73"/>
                </a:solidFill>
                <a:latin typeface="Arial"/>
                <a:cs typeface="Arial"/>
              </a:rPr>
              <a:t>4 </a:t>
            </a:r>
            <a:r>
              <a:rPr sz="1300" spc="-15" dirty="0">
                <a:solidFill>
                  <a:srgbClr val="003E73"/>
                </a:solidFill>
                <a:latin typeface="Arial"/>
                <a:cs typeface="Arial"/>
              </a:rPr>
              <a:t>November, </a:t>
            </a:r>
            <a:r>
              <a:rPr sz="1300" spc="-10" dirty="0">
                <a:solidFill>
                  <a:srgbClr val="003E73"/>
                </a:solidFill>
                <a:latin typeface="Arial"/>
                <a:cs typeface="Arial"/>
              </a:rPr>
              <a:t>2020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25423" y="1403603"/>
            <a:ext cx="6106795" cy="3435350"/>
            <a:chOff x="725423" y="1403603"/>
            <a:chExt cx="6106795" cy="3435350"/>
          </a:xfrm>
        </p:grpSpPr>
        <p:sp>
          <p:nvSpPr>
            <p:cNvPr id="5" name="object 5"/>
            <p:cNvSpPr/>
            <p:nvPr/>
          </p:nvSpPr>
          <p:spPr>
            <a:xfrm>
              <a:off x="725423" y="1403603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3895" y="4184903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8971" y="1597151"/>
              <a:ext cx="1446276" cy="4724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25240" y="1403603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519" y="1409695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31242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Where is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space?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(revisited)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Instead of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asking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 starts, can ask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stops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66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How low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have 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go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atmospheric drag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dominate</a:t>
            </a:r>
            <a:r>
              <a:rPr sz="105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forces?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6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Turns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 between 70 and 90</a:t>
            </a:r>
            <a:r>
              <a:rPr sz="1050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85CA"/>
              </a:buClr>
              <a:buFont typeface="Arial"/>
              <a:buChar char="•"/>
            </a:pPr>
            <a:endParaRPr sz="1000" dirty="0">
              <a:latin typeface="Arial"/>
              <a:cs typeface="Arial"/>
            </a:endParaRPr>
          </a:p>
          <a:p>
            <a:pPr marL="527050" marR="1216660" indent="-228600">
              <a:lnSpc>
                <a:spcPct val="101899"/>
              </a:lnSpc>
              <a:spcBef>
                <a:spcPts val="65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McDowell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[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Acta Astron.,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151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, 668, 2018] argues that 80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is a practical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boundary.</a:t>
            </a:r>
            <a:endParaRPr sz="1050" dirty="0">
              <a:latin typeface="Arial"/>
              <a:cs typeface="Arial"/>
            </a:endParaRPr>
          </a:p>
          <a:p>
            <a:pPr marL="795020" marR="1241425" lvl="1" indent="-190500">
              <a:lnSpc>
                <a:spcPct val="101899"/>
              </a:lnSpc>
              <a:spcBef>
                <a:spcPts val="254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Archival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data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suggests once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the perigee drops below 80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km, a  satellite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does not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survive more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than one orbit [McDowell, 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Physics  </a:t>
            </a:r>
            <a:r>
              <a:rPr sz="1050" i="1" spc="-15" dirty="0">
                <a:solidFill>
                  <a:srgbClr val="FFFFFF"/>
                </a:solidFill>
                <a:latin typeface="Arial"/>
                <a:cs typeface="Arial"/>
              </a:rPr>
              <a:t>Today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Oct.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p71,</a:t>
            </a:r>
            <a:r>
              <a:rPr sz="10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2020]</a:t>
            </a:r>
            <a:endParaRPr sz="1050" dirty="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100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km,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satellites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can survive in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orbit [ibid,</a:t>
            </a:r>
            <a:r>
              <a:rPr sz="10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p71]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25423" y="5855208"/>
            <a:ext cx="6109970" cy="3435350"/>
            <a:chOff x="725423" y="5855208"/>
            <a:chExt cx="6109970" cy="3435350"/>
          </a:xfrm>
        </p:grpSpPr>
        <p:sp>
          <p:nvSpPr>
            <p:cNvPr id="13" name="object 13"/>
            <p:cNvSpPr/>
            <p:nvPr/>
          </p:nvSpPr>
          <p:spPr>
            <a:xfrm>
              <a:off x="725423" y="5855208"/>
              <a:ext cx="6106795" cy="3435350"/>
            </a:xfrm>
            <a:custGeom>
              <a:avLst/>
              <a:gdLst/>
              <a:ahLst/>
              <a:cxnLst/>
              <a:rect l="l" t="t" r="r" b="b"/>
              <a:pathLst>
                <a:path w="6106795" h="3435350">
                  <a:moveTo>
                    <a:pt x="6106667" y="0"/>
                  </a:moveTo>
                  <a:lnTo>
                    <a:pt x="0" y="0"/>
                  </a:lnTo>
                  <a:lnTo>
                    <a:pt x="0" y="3435096"/>
                  </a:lnTo>
                  <a:lnTo>
                    <a:pt x="6106667" y="3435096"/>
                  </a:lnTo>
                  <a:lnTo>
                    <a:pt x="6106667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8971" y="6048756"/>
              <a:ext cx="1446276" cy="4724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25240" y="5855208"/>
              <a:ext cx="3005328" cy="3433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3895" y="8636508"/>
              <a:ext cx="1429511" cy="4876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02479" y="6519672"/>
              <a:ext cx="2144268" cy="25984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2068" y="9118092"/>
              <a:ext cx="3240405" cy="165100"/>
            </a:xfrm>
            <a:custGeom>
              <a:avLst/>
              <a:gdLst/>
              <a:ahLst/>
              <a:cxnLst/>
              <a:rect l="l" t="t" r="r" b="b"/>
              <a:pathLst>
                <a:path w="3240404" h="165100">
                  <a:moveTo>
                    <a:pt x="3240024" y="0"/>
                  </a:moveTo>
                  <a:lnTo>
                    <a:pt x="0" y="0"/>
                  </a:lnTo>
                  <a:lnTo>
                    <a:pt x="0" y="164591"/>
                  </a:lnTo>
                  <a:lnTo>
                    <a:pt x="3240024" y="164591"/>
                  </a:lnTo>
                  <a:lnTo>
                    <a:pt x="3240024" y="0"/>
                  </a:lnTo>
                  <a:close/>
                </a:path>
              </a:pathLst>
            </a:custGeom>
            <a:solidFill>
              <a:srgbClr val="002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592068" y="9118089"/>
              <a:ext cx="3240405" cy="165100"/>
            </a:xfrm>
            <a:custGeom>
              <a:avLst/>
              <a:gdLst/>
              <a:ahLst/>
              <a:cxnLst/>
              <a:rect l="l" t="t" r="r" b="b"/>
              <a:pathLst>
                <a:path w="3240404" h="165100">
                  <a:moveTo>
                    <a:pt x="0" y="164591"/>
                  </a:moveTo>
                  <a:lnTo>
                    <a:pt x="3240023" y="164591"/>
                  </a:lnTo>
                  <a:lnTo>
                    <a:pt x="3240023" y="0"/>
                  </a:lnTo>
                  <a:lnTo>
                    <a:pt x="0" y="0"/>
                  </a:lnTo>
                  <a:lnTo>
                    <a:pt x="0" y="164591"/>
                  </a:lnTo>
                  <a:close/>
                </a:path>
              </a:pathLst>
            </a:custGeom>
            <a:ln w="6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31519" y="5861301"/>
            <a:ext cx="6091555" cy="342011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883410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Structure of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atmosphere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Troposphere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where we</a:t>
            </a:r>
            <a:r>
              <a:rPr sz="10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endParaRPr sz="105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Stratosphere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0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050">
              <a:latin typeface="Arial"/>
              <a:cs typeface="Arial"/>
            </a:endParaRPr>
          </a:p>
          <a:p>
            <a:pPr marL="527050" indent="-2292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Mesosphere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sz="10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km</a:t>
            </a:r>
            <a:endParaRPr sz="1050">
              <a:latin typeface="Arial"/>
              <a:cs typeface="Arial"/>
            </a:endParaRPr>
          </a:p>
          <a:p>
            <a:pPr marL="795020" marR="3176905" lvl="1" indent="-190500">
              <a:lnSpc>
                <a:spcPct val="101899"/>
              </a:lnSpc>
              <a:spcBef>
                <a:spcPts val="26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Hard to access except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by sounding 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rockets,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sub-orbital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launch</a:t>
            </a:r>
            <a:endParaRPr sz="1050">
              <a:latin typeface="Arial"/>
              <a:cs typeface="Arial"/>
            </a:endParaRPr>
          </a:p>
          <a:p>
            <a:pPr marL="795020" lvl="1" indent="-191135">
              <a:lnSpc>
                <a:spcPct val="100000"/>
              </a:lnSpc>
              <a:spcBef>
                <a:spcPts val="275"/>
              </a:spcBef>
              <a:buClr>
                <a:srgbClr val="0085CA"/>
              </a:buClr>
              <a:buChar char="–"/>
              <a:tabLst>
                <a:tab pos="795655" algn="l"/>
              </a:tabLst>
            </a:pP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intermediate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region?</a:t>
            </a:r>
            <a:endParaRPr sz="10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085CA"/>
              </a:buClr>
              <a:buFont typeface="Arial"/>
              <a:buChar char="–"/>
            </a:pPr>
            <a:endParaRPr sz="1000">
              <a:latin typeface="Arial"/>
              <a:cs typeface="Arial"/>
            </a:endParaRPr>
          </a:p>
          <a:p>
            <a:pPr marL="527050" marR="3173095" indent="-228600">
              <a:lnSpc>
                <a:spcPct val="101400"/>
              </a:lnSpc>
              <a:spcBef>
                <a:spcPts val="660"/>
              </a:spcBef>
              <a:buClr>
                <a:srgbClr val="0085CA"/>
              </a:buClr>
              <a:buChar char="•"/>
              <a:tabLst>
                <a:tab pos="527050" algn="l"/>
                <a:tab pos="527685" algn="l"/>
              </a:tabLst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McDowell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suggests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physical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basis for a division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between air  and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space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50">
              <a:latin typeface="Arial"/>
              <a:cs typeface="Arial"/>
            </a:endParaRPr>
          </a:p>
          <a:p>
            <a:pPr marL="2921000">
              <a:lnSpc>
                <a:spcPct val="100000"/>
              </a:lnSpc>
              <a:spcBef>
                <a:spcPts val="5"/>
              </a:spcBef>
            </a:pPr>
            <a:r>
              <a:rPr sz="650" u="sng" dirty="0">
                <a:solidFill>
                  <a:srgbClr val="0085CA"/>
                </a:solidFill>
                <a:uFill>
                  <a:solidFill>
                    <a:srgbClr val="0085CA"/>
                  </a:solidFill>
                </a:uFill>
                <a:latin typeface="Arial"/>
                <a:cs typeface="Arial"/>
              </a:rPr>
              <a:t>https://futurism.com/wp-content/uploads/2013/04/Layers-of-Earths-Atmosphere.jpg</a:t>
            </a:r>
            <a:endParaRPr sz="6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4248" y="9348860"/>
            <a:ext cx="160020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95"/>
              </a:lnSpc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18</a:t>
            </a:r>
            <a:endParaRPr sz="1050">
              <a:latin typeface="Carlito"/>
              <a:cs typeface="Carli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4248" y="4864112"/>
            <a:ext cx="160020" cy="184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spc="-10" dirty="0">
                <a:solidFill>
                  <a:srgbClr val="262626"/>
                </a:solidFill>
                <a:latin typeface="Carlito"/>
                <a:cs typeface="Carlito"/>
              </a:rPr>
              <a:t>17</a:t>
            </a:r>
            <a:endParaRPr sz="105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1868</Words>
  <Application>Microsoft Macintosh PowerPoint</Application>
  <PresentationFormat>Custom</PresentationFormat>
  <Paragraphs>633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LONDON INSTITUTE OF SPACE POLICY AND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ISPL 2020 Space Policy and Law Course - Space Env Tech - Eastwood v1</dc:title>
  <dc:creator>jeastwoo</dc:creator>
  <cp:lastModifiedBy>Sa'id Mosteshar</cp:lastModifiedBy>
  <cp:revision>3</cp:revision>
  <dcterms:created xsi:type="dcterms:W3CDTF">2020-11-16T14:53:31Z</dcterms:created>
  <dcterms:modified xsi:type="dcterms:W3CDTF">2020-11-16T15:16:36Z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2020-11-04T00:00:00Z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2020-11-16T00:00:00Z</vt:filetime>
  </property>
</Properties>
</file>