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0" r:id="rId1"/>
  </p:sldMasterIdLst>
  <p:notesMasterIdLst>
    <p:notesMasterId r:id="rId51"/>
  </p:notesMasterIdLst>
  <p:handoutMasterIdLst>
    <p:handoutMasterId r:id="rId52"/>
  </p:handoutMasterIdLst>
  <p:sldIdLst>
    <p:sldId id="356" r:id="rId2"/>
    <p:sldId id="383" r:id="rId3"/>
    <p:sldId id="357" r:id="rId4"/>
    <p:sldId id="358" r:id="rId5"/>
    <p:sldId id="359" r:id="rId6"/>
    <p:sldId id="360" r:id="rId7"/>
    <p:sldId id="361" r:id="rId8"/>
    <p:sldId id="362" r:id="rId9"/>
    <p:sldId id="363" r:id="rId10"/>
    <p:sldId id="364" r:id="rId11"/>
    <p:sldId id="365" r:id="rId12"/>
    <p:sldId id="367" r:id="rId13"/>
    <p:sldId id="368" r:id="rId14"/>
    <p:sldId id="369" r:id="rId15"/>
    <p:sldId id="370" r:id="rId16"/>
    <p:sldId id="372" r:id="rId17"/>
    <p:sldId id="373" r:id="rId18"/>
    <p:sldId id="374" r:id="rId19"/>
    <p:sldId id="375" r:id="rId20"/>
    <p:sldId id="376" r:id="rId21"/>
    <p:sldId id="377" r:id="rId22"/>
    <p:sldId id="378" r:id="rId23"/>
    <p:sldId id="379" r:id="rId24"/>
    <p:sldId id="384" r:id="rId25"/>
    <p:sldId id="380" r:id="rId26"/>
    <p:sldId id="381" r:id="rId27"/>
    <p:sldId id="257" r:id="rId28"/>
    <p:sldId id="272" r:id="rId29"/>
    <p:sldId id="282" r:id="rId30"/>
    <p:sldId id="284" r:id="rId31"/>
    <p:sldId id="296" r:id="rId32"/>
    <p:sldId id="297" r:id="rId33"/>
    <p:sldId id="298" r:id="rId34"/>
    <p:sldId id="342" r:id="rId35"/>
    <p:sldId id="305" r:id="rId36"/>
    <p:sldId id="306" r:id="rId37"/>
    <p:sldId id="307" r:id="rId38"/>
    <p:sldId id="310" r:id="rId39"/>
    <p:sldId id="311" r:id="rId40"/>
    <p:sldId id="312" r:id="rId41"/>
    <p:sldId id="343" r:id="rId42"/>
    <p:sldId id="344" r:id="rId43"/>
    <p:sldId id="349" r:id="rId44"/>
    <p:sldId id="350" r:id="rId45"/>
    <p:sldId id="345" r:id="rId46"/>
    <p:sldId id="347" r:id="rId47"/>
    <p:sldId id="351" r:id="rId48"/>
    <p:sldId id="352" r:id="rId49"/>
    <p:sldId id="353"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9" autoAdjust="0"/>
    <p:restoredTop sz="98849" autoAdjust="0"/>
  </p:normalViewPr>
  <p:slideViewPr>
    <p:cSldViewPr snapToGrid="0" snapToObjects="1">
      <p:cViewPr>
        <p:scale>
          <a:sx n="72" d="100"/>
          <a:sy n="72" d="100"/>
        </p:scale>
        <p:origin x="-1938" y="-5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279AC3D-8B9B-6D40-ADB8-50C02D43E634}" type="datetimeFigureOut">
              <a:rPr lang="en-US" smtClean="0"/>
              <a:t>10/14/2019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396DB0D-8E22-7B4C-B29C-613F20B26F97}" type="slidenum">
              <a:rPr lang="en-US" smtClean="0"/>
              <a:t>‹#›</a:t>
            </a:fld>
            <a:endParaRPr lang="en-US"/>
          </a:p>
        </p:txBody>
      </p:sp>
    </p:spTree>
    <p:extLst>
      <p:ext uri="{BB962C8B-B14F-4D97-AF65-F5344CB8AC3E}">
        <p14:creationId xmlns:p14="http://schemas.microsoft.com/office/powerpoint/2010/main" val="27321610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684D7A-3B8F-1841-B4DD-BA8635144FCB}" type="datetimeFigureOut">
              <a:rPr lang="en-US" smtClean="0"/>
              <a:t>10/14/2019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D4AF4C-34E0-BE4E-BF9D-6A24912096A4}" type="slidenum">
              <a:rPr lang="en-US" smtClean="0"/>
              <a:t>‹#›</a:t>
            </a:fld>
            <a:endParaRPr lang="en-US"/>
          </a:p>
        </p:txBody>
      </p:sp>
    </p:spTree>
    <p:extLst>
      <p:ext uri="{BB962C8B-B14F-4D97-AF65-F5344CB8AC3E}">
        <p14:creationId xmlns:p14="http://schemas.microsoft.com/office/powerpoint/2010/main" val="211308645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F83A731-69C8-9F46-B055-83333AD8ADE3}" type="slidenum">
              <a:rPr lang="en-US"/>
              <a:pPr>
                <a:defRPr/>
              </a:pPr>
              <a:t>26</a:t>
            </a:fld>
            <a:endParaRPr lang="en-US" dirty="0"/>
          </a:p>
        </p:txBody>
      </p:sp>
      <p:sp>
        <p:nvSpPr>
          <p:cNvPr id="10752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07523" name="Rectangle 3"/>
          <p:cNvSpPr>
            <a:spLocks noGrp="1" noChangeArrowheads="1"/>
          </p:cNvSpPr>
          <p:nvPr>
            <p:ph type="body" idx="1"/>
          </p:nvPr>
        </p:nvSpPr>
        <p:spPr/>
        <p:txBody>
          <a:bodyPr/>
          <a:lstStyle/>
          <a:p>
            <a:pPr eaLnBrk="1" hangingPunct="1">
              <a:defRPr/>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E3920D-4907-44D0-B878-69274D41C0E1}" type="slidenum">
              <a:rPr lang="en-GB"/>
              <a:pPr/>
              <a:t>27</a:t>
            </a:fld>
            <a:endParaRPr lang="en-GB"/>
          </a:p>
        </p:txBody>
      </p:sp>
      <p:sp>
        <p:nvSpPr>
          <p:cNvPr id="958466" name="Rectangle 2"/>
          <p:cNvSpPr>
            <a:spLocks noGrp="1" noRot="1" noChangeAspect="1" noChangeArrowheads="1" noTextEdit="1"/>
          </p:cNvSpPr>
          <p:nvPr>
            <p:ph type="sldImg"/>
          </p:nvPr>
        </p:nvSpPr>
        <p:spPr>
          <a:ln/>
        </p:spPr>
      </p:sp>
      <p:sp>
        <p:nvSpPr>
          <p:cNvPr id="958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5D4736-E896-456F-98B7-D205F7AC3FD7}" type="slidenum">
              <a:rPr lang="en-GB"/>
              <a:pPr/>
              <a:t>30</a:t>
            </a:fld>
            <a:endParaRPr lang="en-GB"/>
          </a:p>
        </p:txBody>
      </p:sp>
      <p:sp>
        <p:nvSpPr>
          <p:cNvPr id="1016834" name="Rectangle 2"/>
          <p:cNvSpPr>
            <a:spLocks noGrp="1" noRot="1" noChangeAspect="1" noChangeArrowheads="1" noTextEdit="1"/>
          </p:cNvSpPr>
          <p:nvPr>
            <p:ph type="sldImg"/>
          </p:nvPr>
        </p:nvSpPr>
        <p:spPr>
          <a:ln/>
        </p:spPr>
      </p:sp>
      <p:sp>
        <p:nvSpPr>
          <p:cNvPr id="1016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8565C2-E680-44D2-9C30-BBFAC4495DD0}" type="slidenum">
              <a:rPr lang="en-GB"/>
              <a:pPr/>
              <a:t>34</a:t>
            </a:fld>
            <a:endParaRPr lang="en-GB"/>
          </a:p>
        </p:txBody>
      </p:sp>
      <p:sp>
        <p:nvSpPr>
          <p:cNvPr id="1036290" name="Rectangle 2"/>
          <p:cNvSpPr>
            <a:spLocks noGrp="1" noRot="1" noChangeAspect="1" noChangeArrowheads="1" noTextEdit="1"/>
          </p:cNvSpPr>
          <p:nvPr>
            <p:ph type="sldImg"/>
          </p:nvPr>
        </p:nvSpPr>
        <p:spPr>
          <a:ln/>
        </p:spPr>
      </p:sp>
      <p:sp>
        <p:nvSpPr>
          <p:cNvPr id="1036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DF9D63-6327-472E-881F-A217D6122A1F}" type="slidenum">
              <a:rPr lang="en-GB"/>
              <a:pPr/>
              <a:t>37</a:t>
            </a:fld>
            <a:endParaRPr lang="en-GB"/>
          </a:p>
        </p:txBody>
      </p:sp>
      <p:sp>
        <p:nvSpPr>
          <p:cNvPr id="1040386" name="Rectangle 2"/>
          <p:cNvSpPr>
            <a:spLocks noGrp="1" noRot="1" noChangeAspect="1" noChangeArrowheads="1" noTextEdit="1"/>
          </p:cNvSpPr>
          <p:nvPr>
            <p:ph type="sldImg"/>
          </p:nvPr>
        </p:nvSpPr>
        <p:spPr>
          <a:ln/>
        </p:spPr>
      </p:sp>
      <p:sp>
        <p:nvSpPr>
          <p:cNvPr id="1040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DF9D63-6327-472E-881F-A217D6122A1F}" type="slidenum">
              <a:rPr lang="en-GB"/>
              <a:pPr/>
              <a:t>40</a:t>
            </a:fld>
            <a:endParaRPr lang="en-GB"/>
          </a:p>
        </p:txBody>
      </p:sp>
      <p:sp>
        <p:nvSpPr>
          <p:cNvPr id="1040386" name="Rectangle 2"/>
          <p:cNvSpPr>
            <a:spLocks noGrp="1" noRot="1" noChangeAspect="1" noChangeArrowheads="1" noTextEdit="1"/>
          </p:cNvSpPr>
          <p:nvPr>
            <p:ph type="sldImg"/>
          </p:nvPr>
        </p:nvSpPr>
        <p:spPr>
          <a:ln/>
        </p:spPr>
      </p:sp>
      <p:sp>
        <p:nvSpPr>
          <p:cNvPr id="1040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4AF4C-34E0-BE4E-BF9D-6A24912096A4}" type="slidenum">
              <a:rPr lang="en-US" smtClean="0"/>
              <a:t>41</a:t>
            </a:fld>
            <a:endParaRPr lang="en-US"/>
          </a:p>
        </p:txBody>
      </p:sp>
    </p:spTree>
    <p:extLst>
      <p:ext uri="{BB962C8B-B14F-4D97-AF65-F5344CB8AC3E}">
        <p14:creationId xmlns:p14="http://schemas.microsoft.com/office/powerpoint/2010/main" val="1363726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4AF4C-34E0-BE4E-BF9D-6A24912096A4}" type="slidenum">
              <a:rPr lang="en-US" smtClean="0"/>
              <a:t>42</a:t>
            </a:fld>
            <a:endParaRPr lang="en-US"/>
          </a:p>
        </p:txBody>
      </p:sp>
    </p:spTree>
    <p:extLst>
      <p:ext uri="{BB962C8B-B14F-4D97-AF65-F5344CB8AC3E}">
        <p14:creationId xmlns:p14="http://schemas.microsoft.com/office/powerpoint/2010/main" val="1363726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4AF4C-34E0-BE4E-BF9D-6A24912096A4}" type="slidenum">
              <a:rPr lang="en-US" smtClean="0"/>
              <a:t>43</a:t>
            </a:fld>
            <a:endParaRPr lang="en-US"/>
          </a:p>
        </p:txBody>
      </p:sp>
    </p:spTree>
    <p:extLst>
      <p:ext uri="{BB962C8B-B14F-4D97-AF65-F5344CB8AC3E}">
        <p14:creationId xmlns:p14="http://schemas.microsoft.com/office/powerpoint/2010/main" val="1363726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GB" smtClean="0"/>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fld id="{EBD66F4A-870E-644F-AC31-9A63B4ADDDE7}" type="datetime1">
              <a:rPr lang="en-GB" smtClean="0"/>
              <a:t>14/10/2019</a:t>
            </a:fld>
            <a:endParaRPr lang="en-US"/>
          </a:p>
        </p:txBody>
      </p:sp>
      <p:sp>
        <p:nvSpPr>
          <p:cNvPr id="5" name="Footer Placeholder 4"/>
          <p:cNvSpPr>
            <a:spLocks noGrp="1"/>
          </p:cNvSpPr>
          <p:nvPr>
            <p:ph type="ftr" sz="quarter" idx="11"/>
          </p:nvPr>
        </p:nvSpPr>
        <p:spPr>
          <a:xfrm>
            <a:off x="5638800" y="6122894"/>
            <a:ext cx="2895600" cy="257810"/>
          </a:xfrm>
        </p:spPr>
        <p:txBody>
          <a:bodyPr/>
          <a:lstStyle/>
          <a:p>
            <a:r>
              <a:rPr lang="en-US" smtClean="0"/>
              <a:t>London Institute of Space Policy and Law</a:t>
            </a:r>
            <a:endParaRPr lang="en-US"/>
          </a:p>
        </p:txBody>
      </p:sp>
      <p:sp>
        <p:nvSpPr>
          <p:cNvPr id="6" name="Slide Number Placeholder 5"/>
          <p:cNvSpPr>
            <a:spLocks noGrp="1"/>
          </p:cNvSpPr>
          <p:nvPr>
            <p:ph type="sldNum" sz="quarter" idx="12"/>
          </p:nvPr>
        </p:nvSpPr>
        <p:spPr>
          <a:xfrm>
            <a:off x="4191000" y="6122894"/>
            <a:ext cx="762000" cy="271463"/>
          </a:xfrm>
        </p:spPr>
        <p:txBody>
          <a:bodyPr/>
          <a:lstStyle/>
          <a:p>
            <a:fld id="{1DFACEE7-68F3-1F44-A809-63F2A92164E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GB"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4ABB8FB-F37A-F04E-8A25-839B64EDC5D7}" type="datetime1">
              <a:rPr lang="en-GB" smtClean="0"/>
              <a:t>14/10/2019</a:t>
            </a:fld>
            <a:endParaRPr lang="en-US"/>
          </a:p>
        </p:txBody>
      </p:sp>
      <p:sp>
        <p:nvSpPr>
          <p:cNvPr id="6" name="Footer Placeholder 5"/>
          <p:cNvSpPr>
            <a:spLocks noGrp="1"/>
          </p:cNvSpPr>
          <p:nvPr>
            <p:ph type="ftr" sz="quarter" idx="11"/>
          </p:nvPr>
        </p:nvSpPr>
        <p:spPr/>
        <p:txBody>
          <a:bodyPr/>
          <a:lstStyle/>
          <a:p>
            <a:r>
              <a:rPr lang="en-US" smtClean="0"/>
              <a:t>London Institute of Space Policy and Law</a:t>
            </a:r>
            <a:endParaRPr lang="en-US"/>
          </a:p>
        </p:txBody>
      </p:sp>
      <p:sp>
        <p:nvSpPr>
          <p:cNvPr id="7" name="Slide Number Placeholder 6"/>
          <p:cNvSpPr>
            <a:spLocks noGrp="1"/>
          </p:cNvSpPr>
          <p:nvPr>
            <p:ph type="sldNum" sz="quarter" idx="12"/>
          </p:nvPr>
        </p:nvSpPr>
        <p:spPr/>
        <p:txBody>
          <a:bodyPr/>
          <a:lstStyle/>
          <a:p>
            <a:fld id="{1DFACEE7-68F3-1F44-A809-63F2A92164E0}" type="slidenum">
              <a:rPr lang="en-US" smtClean="0"/>
              <a:t>‹#›</a:t>
            </a:fld>
            <a:endParaRPr lang="en-US"/>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GB"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GB"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GB" smtClean="0"/>
              <a:t>Click to edit Master text styles</a:t>
            </a:r>
          </a:p>
        </p:txBody>
      </p:sp>
      <p:sp>
        <p:nvSpPr>
          <p:cNvPr id="5" name="Date Placeholder 4"/>
          <p:cNvSpPr>
            <a:spLocks noGrp="1"/>
          </p:cNvSpPr>
          <p:nvPr>
            <p:ph type="dt" sz="half" idx="10"/>
          </p:nvPr>
        </p:nvSpPr>
        <p:spPr/>
        <p:txBody>
          <a:bodyPr/>
          <a:lstStyle/>
          <a:p>
            <a:fld id="{86183BB7-941A-FF4A-ACC7-8881BFD71EA3}" type="datetime1">
              <a:rPr lang="en-GB" smtClean="0"/>
              <a:t>14/10/2019</a:t>
            </a:fld>
            <a:endParaRPr lang="en-US"/>
          </a:p>
        </p:txBody>
      </p:sp>
      <p:sp>
        <p:nvSpPr>
          <p:cNvPr id="6" name="Footer Placeholder 5"/>
          <p:cNvSpPr>
            <a:spLocks noGrp="1"/>
          </p:cNvSpPr>
          <p:nvPr>
            <p:ph type="ftr" sz="quarter" idx="11"/>
          </p:nvPr>
        </p:nvSpPr>
        <p:spPr/>
        <p:txBody>
          <a:bodyPr/>
          <a:lstStyle/>
          <a:p>
            <a:r>
              <a:rPr lang="en-US" smtClean="0"/>
              <a:t>London Institute of Space Policy and Law</a:t>
            </a:r>
            <a:endParaRPr lang="en-US"/>
          </a:p>
        </p:txBody>
      </p:sp>
      <p:sp>
        <p:nvSpPr>
          <p:cNvPr id="7" name="Slide Number Placeholder 6"/>
          <p:cNvSpPr>
            <a:spLocks noGrp="1"/>
          </p:cNvSpPr>
          <p:nvPr>
            <p:ph type="sldNum" sz="quarter" idx="12"/>
          </p:nvPr>
        </p:nvSpPr>
        <p:spPr/>
        <p:txBody>
          <a:bodyPr/>
          <a:lstStyle/>
          <a:p>
            <a:fld id="{1DFACEE7-68F3-1F44-A809-63F2A92164E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GB" smtClean="0"/>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GB" smtClean="0"/>
              <a:t>Click to edit Master text styles</a:t>
            </a:r>
          </a:p>
        </p:txBody>
      </p:sp>
      <p:sp>
        <p:nvSpPr>
          <p:cNvPr id="5" name="Date Placeholder 4"/>
          <p:cNvSpPr>
            <a:spLocks noGrp="1"/>
          </p:cNvSpPr>
          <p:nvPr>
            <p:ph type="dt" sz="half" idx="10"/>
          </p:nvPr>
        </p:nvSpPr>
        <p:spPr/>
        <p:txBody>
          <a:bodyPr/>
          <a:lstStyle/>
          <a:p>
            <a:fld id="{AA53C2BF-15AE-1347-9DC2-FAF89210DEA4}" type="datetime1">
              <a:rPr lang="en-GB" smtClean="0"/>
              <a:t>14/10/2019</a:t>
            </a:fld>
            <a:endParaRPr lang="en-US"/>
          </a:p>
        </p:txBody>
      </p:sp>
      <p:sp>
        <p:nvSpPr>
          <p:cNvPr id="6" name="Footer Placeholder 5"/>
          <p:cNvSpPr>
            <a:spLocks noGrp="1"/>
          </p:cNvSpPr>
          <p:nvPr>
            <p:ph type="ftr" sz="quarter" idx="11"/>
          </p:nvPr>
        </p:nvSpPr>
        <p:spPr/>
        <p:txBody>
          <a:bodyPr/>
          <a:lstStyle/>
          <a:p>
            <a:r>
              <a:rPr lang="en-US" smtClean="0"/>
              <a:t>London Institute of Space Policy and Law</a:t>
            </a:r>
            <a:endParaRPr lang="en-US"/>
          </a:p>
        </p:txBody>
      </p:sp>
      <p:sp>
        <p:nvSpPr>
          <p:cNvPr id="7" name="Slide Number Placeholder 6"/>
          <p:cNvSpPr>
            <a:spLocks noGrp="1"/>
          </p:cNvSpPr>
          <p:nvPr>
            <p:ph type="sldNum" sz="quarter" idx="12"/>
          </p:nvPr>
        </p:nvSpPr>
        <p:spPr/>
        <p:txBody>
          <a:bodyPr/>
          <a:lstStyle/>
          <a:p>
            <a:fld id="{1DFACEE7-68F3-1F44-A809-63F2A92164E0}"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233F3859-9669-9640-9D53-507419BDD4A2}" type="datetime1">
              <a:rPr lang="en-GB" smtClean="0"/>
              <a:t>14/10/2019</a:t>
            </a:fld>
            <a:endParaRPr lang="en-US"/>
          </a:p>
        </p:txBody>
      </p:sp>
      <p:sp>
        <p:nvSpPr>
          <p:cNvPr id="5" name="Footer Placeholder 4"/>
          <p:cNvSpPr>
            <a:spLocks noGrp="1"/>
          </p:cNvSpPr>
          <p:nvPr>
            <p:ph type="ftr" sz="quarter" idx="11"/>
          </p:nvPr>
        </p:nvSpPr>
        <p:spPr/>
        <p:txBody>
          <a:bodyPr/>
          <a:lstStyle/>
          <a:p>
            <a:r>
              <a:rPr lang="en-US" smtClean="0"/>
              <a:t>London Institute of Space Policy and Law</a:t>
            </a:r>
            <a:endParaRPr lang="en-US"/>
          </a:p>
        </p:txBody>
      </p:sp>
      <p:sp>
        <p:nvSpPr>
          <p:cNvPr id="6" name="Slide Number Placeholder 5"/>
          <p:cNvSpPr>
            <a:spLocks noGrp="1"/>
          </p:cNvSpPr>
          <p:nvPr>
            <p:ph type="sldNum" sz="quarter" idx="12"/>
          </p:nvPr>
        </p:nvSpPr>
        <p:spPr/>
        <p:txBody>
          <a:bodyPr/>
          <a:lstStyle/>
          <a:p>
            <a:fld id="{1DFACEE7-68F3-1F44-A809-63F2A92164E0}"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GB"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A7B92707-455C-9343-81F7-1D14A917CB2D}" type="datetime1">
              <a:rPr lang="en-GB" smtClean="0"/>
              <a:t>14/10/2019</a:t>
            </a:fld>
            <a:endParaRPr lang="en-US"/>
          </a:p>
        </p:txBody>
      </p:sp>
      <p:sp>
        <p:nvSpPr>
          <p:cNvPr id="5" name="Footer Placeholder 4"/>
          <p:cNvSpPr>
            <a:spLocks noGrp="1"/>
          </p:cNvSpPr>
          <p:nvPr>
            <p:ph type="ftr" sz="quarter" idx="11"/>
          </p:nvPr>
        </p:nvSpPr>
        <p:spPr/>
        <p:txBody>
          <a:bodyPr/>
          <a:lstStyle/>
          <a:p>
            <a:r>
              <a:rPr lang="en-US" smtClean="0"/>
              <a:t>London Institute of Space Policy and Law</a:t>
            </a:r>
            <a:endParaRPr lang="en-US"/>
          </a:p>
        </p:txBody>
      </p:sp>
      <p:sp>
        <p:nvSpPr>
          <p:cNvPr id="6" name="Slide Number Placeholder 5"/>
          <p:cNvSpPr>
            <a:spLocks noGrp="1"/>
          </p:cNvSpPr>
          <p:nvPr>
            <p:ph type="sldNum" sz="quarter" idx="12"/>
          </p:nvPr>
        </p:nvSpPr>
        <p:spPr/>
        <p:txBody>
          <a:bodyPr/>
          <a:lstStyle/>
          <a:p>
            <a:fld id="{1DFACEE7-68F3-1F44-A809-63F2A92164E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E8A5977C-CF3D-AD43-98EA-BF064E58305D}" type="datetime1">
              <a:rPr lang="en-GB" smtClean="0"/>
              <a:t>14/10/2019</a:t>
            </a:fld>
            <a:endParaRPr lang="en-US"/>
          </a:p>
        </p:txBody>
      </p:sp>
      <p:sp>
        <p:nvSpPr>
          <p:cNvPr id="5" name="Footer Placeholder 4"/>
          <p:cNvSpPr>
            <a:spLocks noGrp="1"/>
          </p:cNvSpPr>
          <p:nvPr>
            <p:ph type="ftr" sz="quarter" idx="11"/>
          </p:nvPr>
        </p:nvSpPr>
        <p:spPr/>
        <p:txBody>
          <a:bodyPr/>
          <a:lstStyle/>
          <a:p>
            <a:r>
              <a:rPr lang="en-US" smtClean="0"/>
              <a:t>London Institute of Space Policy and Law</a:t>
            </a:r>
            <a:endParaRPr lang="en-US"/>
          </a:p>
        </p:txBody>
      </p:sp>
      <p:sp>
        <p:nvSpPr>
          <p:cNvPr id="6" name="Slide Number Placeholder 5"/>
          <p:cNvSpPr>
            <a:spLocks noGrp="1"/>
          </p:cNvSpPr>
          <p:nvPr>
            <p:ph type="sldNum" sz="quarter" idx="12"/>
          </p:nvPr>
        </p:nvSpPr>
        <p:spPr/>
        <p:txBody>
          <a:bodyPr/>
          <a:lstStyle/>
          <a:p>
            <a:fld id="{1DFACEE7-68F3-1F44-A809-63F2A92164E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GB"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fld id="{50CD5693-B57D-F74D-AE5B-34C5AB20580E}" type="datetime1">
              <a:rPr lang="en-GB" smtClean="0"/>
              <a:t>14/10/2019</a:t>
            </a:fld>
            <a:endParaRPr lang="en-US"/>
          </a:p>
        </p:txBody>
      </p:sp>
      <p:sp>
        <p:nvSpPr>
          <p:cNvPr id="5" name="Footer Placeholder 4"/>
          <p:cNvSpPr>
            <a:spLocks noGrp="1"/>
          </p:cNvSpPr>
          <p:nvPr>
            <p:ph type="ftr" sz="quarter" idx="11"/>
          </p:nvPr>
        </p:nvSpPr>
        <p:spPr>
          <a:xfrm>
            <a:off x="5638800" y="6124401"/>
            <a:ext cx="2895600" cy="257810"/>
          </a:xfrm>
        </p:spPr>
        <p:txBody>
          <a:bodyPr/>
          <a:lstStyle/>
          <a:p>
            <a:r>
              <a:rPr lang="en-US" smtClean="0"/>
              <a:t>London Institute of Space Policy and Law</a:t>
            </a:r>
            <a:endParaRPr lang="en-US"/>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GB"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n-GB" smtClean="0"/>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B3364DBB-3817-3C48-A612-A1A237C663D0}" type="datetime1">
              <a:rPr lang="en-GB" smtClean="0"/>
              <a:t>14/10/2019</a:t>
            </a:fld>
            <a:endParaRPr lang="en-US"/>
          </a:p>
        </p:txBody>
      </p:sp>
      <p:sp>
        <p:nvSpPr>
          <p:cNvPr id="5" name="Footer Placeholder 4"/>
          <p:cNvSpPr>
            <a:spLocks noGrp="1"/>
          </p:cNvSpPr>
          <p:nvPr>
            <p:ph type="ftr" sz="quarter" idx="11"/>
          </p:nvPr>
        </p:nvSpPr>
        <p:spPr/>
        <p:txBody>
          <a:bodyPr/>
          <a:lstStyle/>
          <a:p>
            <a:r>
              <a:rPr lang="en-US" smtClean="0"/>
              <a:t>London Institute of Space Policy and Law</a:t>
            </a:r>
            <a:endParaRPr lang="en-US"/>
          </a:p>
        </p:txBody>
      </p:sp>
      <p:sp>
        <p:nvSpPr>
          <p:cNvPr id="6" name="Slide Number Placeholder 5"/>
          <p:cNvSpPr>
            <a:spLocks noGrp="1"/>
          </p:cNvSpPr>
          <p:nvPr>
            <p:ph type="sldNum" sz="quarter" idx="12"/>
          </p:nvPr>
        </p:nvSpPr>
        <p:spPr/>
        <p:txBody>
          <a:bodyPr/>
          <a:lstStyle/>
          <a:p>
            <a:fld id="{1DFACEE7-68F3-1F44-A809-63F2A92164E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5" name="Date Placeholder 4"/>
          <p:cNvSpPr>
            <a:spLocks noGrp="1"/>
          </p:cNvSpPr>
          <p:nvPr>
            <p:ph type="dt" sz="half" idx="10"/>
          </p:nvPr>
        </p:nvSpPr>
        <p:spPr/>
        <p:txBody>
          <a:bodyPr/>
          <a:lstStyle/>
          <a:p>
            <a:fld id="{AFE55C3B-3539-E843-B7FD-2D12F557941A}" type="datetime1">
              <a:rPr lang="en-GB" smtClean="0"/>
              <a:t>14/10/2019</a:t>
            </a:fld>
            <a:endParaRPr lang="en-US"/>
          </a:p>
        </p:txBody>
      </p:sp>
      <p:sp>
        <p:nvSpPr>
          <p:cNvPr id="6" name="Footer Placeholder 5"/>
          <p:cNvSpPr>
            <a:spLocks noGrp="1"/>
          </p:cNvSpPr>
          <p:nvPr>
            <p:ph type="ftr" sz="quarter" idx="11"/>
          </p:nvPr>
        </p:nvSpPr>
        <p:spPr/>
        <p:txBody>
          <a:bodyPr/>
          <a:lstStyle/>
          <a:p>
            <a:r>
              <a:rPr lang="en-US" smtClean="0"/>
              <a:t>London Institute of Space Policy and Law</a:t>
            </a:r>
            <a:endParaRPr lang="en-US"/>
          </a:p>
        </p:txBody>
      </p:sp>
      <p:sp>
        <p:nvSpPr>
          <p:cNvPr id="7" name="Slide Number Placeholder 6"/>
          <p:cNvSpPr>
            <a:spLocks noGrp="1"/>
          </p:cNvSpPr>
          <p:nvPr>
            <p:ph type="sldNum" sz="quarter" idx="12"/>
          </p:nvPr>
        </p:nvSpPr>
        <p:spPr/>
        <p:txBody>
          <a:bodyPr/>
          <a:lstStyle/>
          <a:p>
            <a:fld id="{1DFACEE7-68F3-1F44-A809-63F2A92164E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GB"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7" name="Date Placeholder 6"/>
          <p:cNvSpPr>
            <a:spLocks noGrp="1"/>
          </p:cNvSpPr>
          <p:nvPr>
            <p:ph type="dt" sz="half" idx="10"/>
          </p:nvPr>
        </p:nvSpPr>
        <p:spPr/>
        <p:txBody>
          <a:bodyPr/>
          <a:lstStyle/>
          <a:p>
            <a:fld id="{CB015BF1-68E5-BD48-A87D-6333CB1F1821}" type="datetime1">
              <a:rPr lang="en-GB" smtClean="0"/>
              <a:t>14/10/2019</a:t>
            </a:fld>
            <a:endParaRPr lang="en-US"/>
          </a:p>
        </p:txBody>
      </p:sp>
      <p:sp>
        <p:nvSpPr>
          <p:cNvPr id="8" name="Footer Placeholder 7"/>
          <p:cNvSpPr>
            <a:spLocks noGrp="1"/>
          </p:cNvSpPr>
          <p:nvPr>
            <p:ph type="ftr" sz="quarter" idx="11"/>
          </p:nvPr>
        </p:nvSpPr>
        <p:spPr/>
        <p:txBody>
          <a:bodyPr/>
          <a:lstStyle/>
          <a:p>
            <a:r>
              <a:rPr lang="en-US" smtClean="0"/>
              <a:t>London Institute of Space Policy and Law</a:t>
            </a:r>
            <a:endParaRPr lang="en-US"/>
          </a:p>
        </p:txBody>
      </p:sp>
      <p:sp>
        <p:nvSpPr>
          <p:cNvPr id="9" name="Slide Number Placeholder 8"/>
          <p:cNvSpPr>
            <a:spLocks noGrp="1"/>
          </p:cNvSpPr>
          <p:nvPr>
            <p:ph type="sldNum" sz="quarter" idx="12"/>
          </p:nvPr>
        </p:nvSpPr>
        <p:spPr/>
        <p:txBody>
          <a:bodyPr/>
          <a:lstStyle/>
          <a:p>
            <a:fld id="{1DFACEE7-68F3-1F44-A809-63F2A92164E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0EEC20A7-629A-2348-888B-923C41794FD4}" type="datetime1">
              <a:rPr lang="en-GB" smtClean="0"/>
              <a:t>14/10/2019</a:t>
            </a:fld>
            <a:endParaRPr lang="en-US"/>
          </a:p>
        </p:txBody>
      </p:sp>
      <p:sp>
        <p:nvSpPr>
          <p:cNvPr id="4" name="Footer Placeholder 3"/>
          <p:cNvSpPr>
            <a:spLocks noGrp="1"/>
          </p:cNvSpPr>
          <p:nvPr>
            <p:ph type="ftr" sz="quarter" idx="11"/>
          </p:nvPr>
        </p:nvSpPr>
        <p:spPr/>
        <p:txBody>
          <a:bodyPr/>
          <a:lstStyle/>
          <a:p>
            <a:r>
              <a:rPr lang="en-US" smtClean="0"/>
              <a:t>London Institute of Space Policy and Law</a:t>
            </a:r>
            <a:endParaRPr lang="en-US"/>
          </a:p>
        </p:txBody>
      </p:sp>
      <p:sp>
        <p:nvSpPr>
          <p:cNvPr id="5" name="Slide Number Placeholder 4"/>
          <p:cNvSpPr>
            <a:spLocks noGrp="1"/>
          </p:cNvSpPr>
          <p:nvPr>
            <p:ph type="sldNum" sz="quarter" idx="12"/>
          </p:nvPr>
        </p:nvSpPr>
        <p:spPr/>
        <p:txBody>
          <a:bodyPr/>
          <a:lstStyle/>
          <a:p>
            <a:fld id="{1DFACEE7-68F3-1F44-A809-63F2A92164E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C2D6311D-D6AB-6F45-A311-F3E78D5E1361}" type="datetime1">
              <a:rPr lang="en-GB" smtClean="0"/>
              <a:t>14/10/2019</a:t>
            </a:fld>
            <a:endParaRPr lang="en-US"/>
          </a:p>
        </p:txBody>
      </p:sp>
      <p:sp>
        <p:nvSpPr>
          <p:cNvPr id="3" name="Footer Placeholder 2"/>
          <p:cNvSpPr>
            <a:spLocks noGrp="1"/>
          </p:cNvSpPr>
          <p:nvPr>
            <p:ph type="ftr" sz="quarter" idx="11"/>
          </p:nvPr>
        </p:nvSpPr>
        <p:spPr/>
        <p:txBody>
          <a:bodyPr/>
          <a:lstStyle/>
          <a:p>
            <a:r>
              <a:rPr lang="en-US" smtClean="0"/>
              <a:t>London Institute of Space Policy and Law</a:t>
            </a:r>
            <a:endParaRPr lang="en-US"/>
          </a:p>
        </p:txBody>
      </p:sp>
      <p:sp>
        <p:nvSpPr>
          <p:cNvPr id="4" name="Slide Number Placeholder 3"/>
          <p:cNvSpPr>
            <a:spLocks noGrp="1"/>
          </p:cNvSpPr>
          <p:nvPr>
            <p:ph type="sldNum" sz="quarter" idx="12"/>
          </p:nvPr>
        </p:nvSpPr>
        <p:spPr/>
        <p:txBody>
          <a:bodyPr/>
          <a:lstStyle/>
          <a:p>
            <a:fld id="{1DFACEE7-68F3-1F44-A809-63F2A92164E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GB"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GB" smtClean="0"/>
              <a:t>Click to edit Master text styles</a:t>
            </a:r>
          </a:p>
        </p:txBody>
      </p:sp>
      <p:sp>
        <p:nvSpPr>
          <p:cNvPr id="5" name="Date Placeholder 4"/>
          <p:cNvSpPr>
            <a:spLocks noGrp="1"/>
          </p:cNvSpPr>
          <p:nvPr>
            <p:ph type="dt" sz="half" idx="10"/>
          </p:nvPr>
        </p:nvSpPr>
        <p:spPr/>
        <p:txBody>
          <a:bodyPr/>
          <a:lstStyle/>
          <a:p>
            <a:fld id="{17B52919-ADFD-A04B-8B8D-61FAFD6E6828}" type="datetime1">
              <a:rPr lang="en-GB" smtClean="0"/>
              <a:t>14/10/2019</a:t>
            </a:fld>
            <a:endParaRPr lang="en-US"/>
          </a:p>
        </p:txBody>
      </p:sp>
      <p:sp>
        <p:nvSpPr>
          <p:cNvPr id="6" name="Footer Placeholder 5"/>
          <p:cNvSpPr>
            <a:spLocks noGrp="1"/>
          </p:cNvSpPr>
          <p:nvPr>
            <p:ph type="ftr" sz="quarter" idx="11"/>
          </p:nvPr>
        </p:nvSpPr>
        <p:spPr/>
        <p:txBody>
          <a:bodyPr/>
          <a:lstStyle/>
          <a:p>
            <a:r>
              <a:rPr lang="en-US" smtClean="0"/>
              <a:t>London Institute of Space Policy and Law</a:t>
            </a:r>
            <a:endParaRPr lang="en-US"/>
          </a:p>
        </p:txBody>
      </p:sp>
      <p:sp>
        <p:nvSpPr>
          <p:cNvPr id="7" name="Slide Number Placeholder 6"/>
          <p:cNvSpPr>
            <a:spLocks noGrp="1"/>
          </p:cNvSpPr>
          <p:nvPr>
            <p:ph type="sldNum" sz="quarter" idx="12"/>
          </p:nvPr>
        </p:nvSpPr>
        <p:spPr/>
        <p:txBody>
          <a:bodyPr/>
          <a:lstStyle/>
          <a:p>
            <a:fld id="{1DFACEE7-68F3-1F44-A809-63F2A92164E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GB" smtClean="0"/>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48E97AAA-3DB2-7E4A-AE13-854E1E20923D}" type="datetime1">
              <a:rPr lang="en-GB" smtClean="0"/>
              <a:t>14/10/2019</a:t>
            </a:fld>
            <a:endParaRPr lang="en-US"/>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r>
              <a:rPr lang="en-US" smtClean="0"/>
              <a:t>London Institute of Space Policy and Law</a:t>
            </a:r>
            <a:endParaRPr lang="en-US"/>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1DFACEE7-68F3-1F44-A809-63F2A92164E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dt="0"/>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2.xml"/><Relationship Id="rId4"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3.xml"/><Relationship Id="rId4"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4.xml"/><Relationship Id="rId4"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notesSlide" Target="../notesSlides/notesSlide5.xml"/><Relationship Id="rId4"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notesSlide" Target="../notesSlides/notesSlide6.xml"/><Relationship Id="rId4"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hyperlink" Target="https://www.youtube.com/watch?v=_o7EKlqCE20"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hyperlink" Target="https://www.youtube.com/watch?v=tN_CvGJKMOs"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4400" dirty="0"/>
              <a:t>Risk, Liability &amp; Insurance </a:t>
            </a:r>
            <a:r>
              <a:rPr lang="en-GB" sz="4400" dirty="0" smtClean="0"/>
              <a:t>Considerations</a:t>
            </a:r>
            <a:endParaRPr lang="en-GB" sz="4400" dirty="0"/>
          </a:p>
        </p:txBody>
      </p:sp>
      <p:sp>
        <p:nvSpPr>
          <p:cNvPr id="3" name="Subtitle 2"/>
          <p:cNvSpPr>
            <a:spLocks noGrp="1"/>
          </p:cNvSpPr>
          <p:nvPr>
            <p:ph type="subTitle" idx="1"/>
          </p:nvPr>
        </p:nvSpPr>
        <p:spPr>
          <a:xfrm>
            <a:off x="914400" y="3429000"/>
            <a:ext cx="7342188" cy="2429540"/>
          </a:xfrm>
        </p:spPr>
        <p:txBody>
          <a:bodyPr>
            <a:normAutofit lnSpcReduction="10000"/>
          </a:bodyPr>
          <a:lstStyle/>
          <a:p>
            <a:pPr>
              <a:buClr>
                <a:srgbClr val="404040"/>
              </a:buClr>
              <a:defRPr/>
            </a:pPr>
            <a:r>
              <a:rPr lang="en-US" b="1" dirty="0">
                <a:solidFill>
                  <a:srgbClr val="404040"/>
                </a:solidFill>
                <a:latin typeface="Calisto MT" charset="0"/>
                <a:ea typeface="ＭＳ Ｐゴシック" charset="0"/>
                <a:cs typeface="ＭＳ Ｐゴシック" charset="0"/>
              </a:rPr>
              <a:t>Space Law Certificate Course </a:t>
            </a:r>
            <a:r>
              <a:rPr lang="en-US" b="1" dirty="0" smtClean="0">
                <a:solidFill>
                  <a:srgbClr val="404040"/>
                </a:solidFill>
                <a:latin typeface="Calisto MT" charset="0"/>
                <a:ea typeface="ＭＳ Ｐゴシック" charset="0"/>
                <a:cs typeface="ＭＳ Ｐゴシック" charset="0"/>
              </a:rPr>
              <a:t>2019</a:t>
            </a:r>
            <a:endParaRPr lang="en-US" sz="1100" b="1" dirty="0">
              <a:solidFill>
                <a:srgbClr val="404040"/>
              </a:solidFill>
              <a:latin typeface="Calisto MT" charset="0"/>
              <a:ea typeface="ＭＳ Ｐゴシック" charset="0"/>
              <a:cs typeface="ＭＳ Ｐゴシック" charset="0"/>
            </a:endParaRPr>
          </a:p>
          <a:p>
            <a:pPr>
              <a:buClr>
                <a:srgbClr val="404040"/>
              </a:buClr>
              <a:defRPr/>
            </a:pPr>
            <a:endParaRPr lang="en-US" sz="1200" i="1" dirty="0">
              <a:solidFill>
                <a:srgbClr val="404040"/>
              </a:solidFill>
              <a:latin typeface="Calisto MT" charset="0"/>
              <a:ea typeface="ＭＳ Ｐゴシック" charset="0"/>
              <a:cs typeface="ＭＳ Ｐゴシック" charset="0"/>
            </a:endParaRPr>
          </a:p>
          <a:p>
            <a:pPr>
              <a:buClr>
                <a:srgbClr val="404040"/>
              </a:buClr>
              <a:defRPr/>
            </a:pPr>
            <a:endParaRPr lang="en-US" b="1" dirty="0">
              <a:solidFill>
                <a:srgbClr val="000000"/>
              </a:solidFill>
              <a:latin typeface="Calisto MT" charset="0"/>
              <a:ea typeface="ＭＳ Ｐゴシック" charset="0"/>
              <a:cs typeface="ＭＳ Ｐゴシック" charset="0"/>
            </a:endParaRPr>
          </a:p>
          <a:p>
            <a:pPr algn="l">
              <a:buClr>
                <a:srgbClr val="404040"/>
              </a:buClr>
              <a:defRPr/>
            </a:pPr>
            <a:endParaRPr lang="en-US" b="1" dirty="0">
              <a:solidFill>
                <a:srgbClr val="000000"/>
              </a:solidFill>
              <a:latin typeface="Calisto MT" charset="0"/>
              <a:ea typeface="ＭＳ Ｐゴシック" charset="0"/>
              <a:cs typeface="ＭＳ Ｐゴシック" charset="0"/>
            </a:endParaRPr>
          </a:p>
          <a:p>
            <a:pPr>
              <a:buClr>
                <a:srgbClr val="404040"/>
              </a:buClr>
              <a:defRPr/>
            </a:pPr>
            <a:r>
              <a:rPr lang="en-GB" sz="1600" i="1" dirty="0">
                <a:solidFill>
                  <a:srgbClr val="000000"/>
                </a:solidFill>
                <a:latin typeface="Calisto MT" charset="0"/>
                <a:ea typeface="ＭＳ Ｐゴシック" charset="0"/>
                <a:cs typeface="ＭＳ Ｐゴシック" charset="0"/>
              </a:rPr>
              <a:t>Neil Stevens</a:t>
            </a:r>
            <a:endParaRPr lang="en-US" altLang="ja-JP" sz="900" i="1" dirty="0">
              <a:solidFill>
                <a:srgbClr val="000000"/>
              </a:solidFill>
              <a:latin typeface="Calisto MT" charset="0"/>
              <a:ea typeface="ＭＳ Ｐゴシック" charset="0"/>
              <a:cs typeface="ＭＳ Ｐゴシック" charset="0"/>
            </a:endParaRPr>
          </a:p>
          <a:p>
            <a:pPr>
              <a:buClr>
                <a:srgbClr val="404040"/>
              </a:buClr>
              <a:defRPr/>
            </a:pPr>
            <a:r>
              <a:rPr lang="en-US" sz="900" b="1" i="1" dirty="0">
                <a:solidFill>
                  <a:srgbClr val="000000"/>
                </a:solidFill>
                <a:latin typeface="Calisto MT" charset="0"/>
                <a:ea typeface="ＭＳ Ｐゴシック" charset="0"/>
                <a:cs typeface="ＭＳ Ｐゴシック" charset="0"/>
              </a:rPr>
              <a:t>LLB (Hons) LLM (</a:t>
            </a:r>
            <a:r>
              <a:rPr lang="en-US" sz="900" b="1" i="1" dirty="0" err="1">
                <a:solidFill>
                  <a:srgbClr val="000000"/>
                </a:solidFill>
                <a:latin typeface="Calisto MT" charset="0"/>
                <a:ea typeface="ＭＳ Ｐゴシック" charset="0"/>
                <a:cs typeface="ＭＳ Ｐゴシック" charset="0"/>
              </a:rPr>
              <a:t>Lond</a:t>
            </a:r>
            <a:r>
              <a:rPr lang="en-US" sz="900" b="1" i="1" dirty="0">
                <a:solidFill>
                  <a:srgbClr val="000000"/>
                </a:solidFill>
                <a:latin typeface="Calisto MT" charset="0"/>
                <a:ea typeface="ＭＳ Ｐゴシック" charset="0"/>
                <a:cs typeface="ＭＳ Ｐゴシック" charset="0"/>
              </a:rPr>
              <a:t>)</a:t>
            </a:r>
          </a:p>
          <a:p>
            <a:pPr>
              <a:buClr>
                <a:srgbClr val="404040"/>
              </a:buClr>
              <a:defRPr/>
            </a:pPr>
            <a:r>
              <a:rPr lang="en-US" sz="1400" dirty="0">
                <a:solidFill>
                  <a:srgbClr val="000000"/>
                </a:solidFill>
                <a:latin typeface="Calisto MT" charset="0"/>
                <a:ea typeface="ＭＳ Ｐゴシック" charset="0"/>
                <a:cs typeface="ＭＳ Ｐゴシック" charset="0"/>
              </a:rPr>
              <a:t>October </a:t>
            </a:r>
            <a:r>
              <a:rPr lang="en-US" sz="1400" dirty="0" smtClean="0">
                <a:solidFill>
                  <a:srgbClr val="000000"/>
                </a:solidFill>
                <a:latin typeface="Calisto MT" charset="0"/>
                <a:ea typeface="ＭＳ Ｐゴシック" charset="0"/>
                <a:cs typeface="ＭＳ Ｐゴシック" charset="0"/>
              </a:rPr>
              <a:t>2019, </a:t>
            </a:r>
            <a:r>
              <a:rPr lang="en-US" sz="1400" dirty="0">
                <a:solidFill>
                  <a:srgbClr val="000000"/>
                </a:solidFill>
                <a:latin typeface="Calisto MT" charset="0"/>
                <a:ea typeface="ＭＳ Ｐゴシック" charset="0"/>
                <a:cs typeface="ＭＳ Ｐゴシック" charset="0"/>
              </a:rPr>
              <a:t>London</a:t>
            </a:r>
            <a:endParaRPr lang="en-US" sz="1400" b="1" dirty="0">
              <a:solidFill>
                <a:srgbClr val="000000"/>
              </a:solidFill>
              <a:latin typeface="Calisto MT" charset="0"/>
              <a:ea typeface="ＭＳ Ｐゴシック" charset="0"/>
              <a:cs typeface="ＭＳ Ｐゴシック" charset="0"/>
            </a:endParaRPr>
          </a:p>
          <a:p>
            <a:pPr>
              <a:buClr>
                <a:srgbClr val="404040"/>
              </a:buClr>
              <a:defRPr/>
            </a:pPr>
            <a:endParaRPr lang="en-US" sz="900" dirty="0">
              <a:solidFill>
                <a:srgbClr val="404040"/>
              </a:solidFill>
              <a:latin typeface="Calisto MT" charset="0"/>
              <a:ea typeface="ＭＳ Ｐゴシック" charset="0"/>
              <a:cs typeface="ＭＳ Ｐゴシック" charset="0"/>
            </a:endParaRPr>
          </a:p>
          <a:p>
            <a:pPr>
              <a:lnSpc>
                <a:spcPct val="90000"/>
              </a:lnSpc>
              <a:buClr>
                <a:srgbClr val="404040"/>
              </a:buClr>
              <a:defRPr/>
            </a:pPr>
            <a:r>
              <a:rPr lang="en-US" dirty="0">
                <a:solidFill>
                  <a:srgbClr val="404040"/>
                </a:solidFill>
                <a:latin typeface="Copperplate" charset="0"/>
                <a:ea typeface="ＭＳ Ｐゴシック" charset="0"/>
                <a:cs typeface="ＭＳ Ｐゴシック" charset="0"/>
              </a:rPr>
              <a:t>London Institute of Space Policy and Law</a:t>
            </a:r>
          </a:p>
        </p:txBody>
      </p:sp>
    </p:spTree>
    <p:extLst>
      <p:ext uri="{BB962C8B-B14F-4D97-AF65-F5344CB8AC3E}">
        <p14:creationId xmlns:p14="http://schemas.microsoft.com/office/powerpoint/2010/main" val="891701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Liability Convention 1972</a:t>
            </a:r>
          </a:p>
        </p:txBody>
      </p:sp>
      <p:sp>
        <p:nvSpPr>
          <p:cNvPr id="3" name="Content Placeholder 2"/>
          <p:cNvSpPr>
            <a:spLocks noGrp="1"/>
          </p:cNvSpPr>
          <p:nvPr>
            <p:ph idx="1"/>
          </p:nvPr>
        </p:nvSpPr>
        <p:spPr>
          <a:xfrm>
            <a:off x="637953" y="1655116"/>
            <a:ext cx="8027581" cy="3931920"/>
          </a:xfrm>
        </p:spPr>
        <p:txBody>
          <a:bodyPr>
            <a:noAutofit/>
          </a:bodyPr>
          <a:lstStyle/>
          <a:p>
            <a:pPr marL="0" lvl="3" indent="0" algn="just">
              <a:buNone/>
            </a:pPr>
            <a:r>
              <a:rPr lang="en-GB" sz="1400" b="1" dirty="0"/>
              <a:t>ADDITIONAL INFORMATION</a:t>
            </a:r>
          </a:p>
          <a:p>
            <a:pPr marL="361950" lvl="3" indent="-361950" algn="just"/>
            <a:endParaRPr lang="en-GB" sz="1400" dirty="0" smtClean="0"/>
          </a:p>
          <a:p>
            <a:pPr marL="361950" lvl="3" indent="-361950" algn="just"/>
            <a:r>
              <a:rPr lang="en-GB" sz="1400" dirty="0" smtClean="0"/>
              <a:t>The </a:t>
            </a:r>
            <a:r>
              <a:rPr lang="en-GB" sz="1400" b="1" dirty="0"/>
              <a:t>OST and the Liability Convention are the main pillars of international law </a:t>
            </a:r>
            <a:r>
              <a:rPr lang="en-GB" sz="1400" dirty="0"/>
              <a:t>governing space activities and most space-faring nations have ratified them;</a:t>
            </a:r>
          </a:p>
          <a:p>
            <a:pPr marL="361950" lvl="3" indent="-361950" algn="just"/>
            <a:endParaRPr lang="en-GB" sz="1400" dirty="0"/>
          </a:p>
          <a:p>
            <a:pPr marL="361950" lvl="3" indent="-361950" algn="just"/>
            <a:r>
              <a:rPr lang="en-GB" sz="1400" dirty="0"/>
              <a:t>No revision agreed of UN space treaties since they came into force (OST is 50 years old and this year is the 45th anniversary of the Liability Convention).  This is in contrast to e.g. aviation treaties which have been subject of a number of major revisions.  There have however been further Resolutions of the UN General Assembly relating to use of outer space.  Also a work programme of review of States practices/national legislation;</a:t>
            </a:r>
          </a:p>
          <a:p>
            <a:pPr marL="361950" lvl="3" indent="-361950" algn="just"/>
            <a:endParaRPr lang="en-GB" sz="1400" dirty="0"/>
          </a:p>
          <a:p>
            <a:pPr marL="361950" lvl="3" indent="-361950" algn="just"/>
            <a:r>
              <a:rPr lang="en-GB" sz="1400" dirty="0"/>
              <a:t>Difficulty in enforcement of Treaties in specific cases. Depends on cooperation of parties and on diplomatic pressure;</a:t>
            </a:r>
          </a:p>
          <a:p>
            <a:pPr marL="361950" lvl="3" indent="-361950" algn="just"/>
            <a:endParaRPr lang="en-GB" sz="1400" dirty="0"/>
          </a:p>
          <a:p>
            <a:pPr marL="361950" lvl="3" indent="-361950" algn="just"/>
            <a:r>
              <a:rPr lang="en-GB" sz="1400" b="1" dirty="0"/>
              <a:t>Treaties were concluded in the infancy of space activity when only governments were funding and initiating activities</a:t>
            </a:r>
            <a:r>
              <a:rPr lang="en-GB" sz="1400" dirty="0"/>
              <a:t>. Many developments were not anticipated such as the volume of activities, range of space applications, number of space players, problem of space debris, growth in commercial activities, and suborbital space tourism etc.</a:t>
            </a:r>
          </a:p>
          <a:p>
            <a:endParaRPr lang="en-GB" sz="1400" dirty="0"/>
          </a:p>
        </p:txBody>
      </p:sp>
      <p:sp>
        <p:nvSpPr>
          <p:cNvPr id="4" name="Footer Placeholder 3"/>
          <p:cNvSpPr>
            <a:spLocks noGrp="1"/>
          </p:cNvSpPr>
          <p:nvPr>
            <p:ph type="ftr" sz="quarter" idx="11"/>
          </p:nvPr>
        </p:nvSpPr>
        <p:spPr/>
        <p:txBody>
          <a:bodyPr/>
          <a:lstStyle/>
          <a:p>
            <a:r>
              <a:rPr lang="en-US" smtClean="0"/>
              <a:t>London Institute of Space Policy and Law</a:t>
            </a:r>
            <a:endParaRPr lang="en-US"/>
          </a:p>
        </p:txBody>
      </p:sp>
      <p:sp>
        <p:nvSpPr>
          <p:cNvPr id="5" name="Slide Number Placeholder 4"/>
          <p:cNvSpPr>
            <a:spLocks noGrp="1"/>
          </p:cNvSpPr>
          <p:nvPr>
            <p:ph type="sldNum" sz="quarter" idx="12"/>
          </p:nvPr>
        </p:nvSpPr>
        <p:spPr/>
        <p:txBody>
          <a:bodyPr/>
          <a:lstStyle/>
          <a:p>
            <a:fld id="{1DFACEE7-68F3-1F44-A809-63F2A92164E0}" type="slidenum">
              <a:rPr lang="en-US" smtClean="0"/>
              <a:t>9</a:t>
            </a:fld>
            <a:endParaRPr lang="en-US"/>
          </a:p>
        </p:txBody>
      </p:sp>
    </p:spTree>
    <p:extLst>
      <p:ext uri="{BB962C8B-B14F-4D97-AF65-F5344CB8AC3E}">
        <p14:creationId xmlns:p14="http://schemas.microsoft.com/office/powerpoint/2010/main" val="1367997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 the Treaties Work?</a:t>
            </a:r>
            <a:endParaRPr lang="en-GB" dirty="0"/>
          </a:p>
        </p:txBody>
      </p:sp>
      <p:sp>
        <p:nvSpPr>
          <p:cNvPr id="3" name="Content Placeholder 2"/>
          <p:cNvSpPr>
            <a:spLocks noGrp="1"/>
          </p:cNvSpPr>
          <p:nvPr>
            <p:ph idx="1"/>
          </p:nvPr>
        </p:nvSpPr>
        <p:spPr>
          <a:xfrm>
            <a:off x="900112" y="1708281"/>
            <a:ext cx="7345363" cy="4437338"/>
          </a:xfrm>
        </p:spPr>
        <p:txBody>
          <a:bodyPr>
            <a:normAutofit/>
          </a:bodyPr>
          <a:lstStyle/>
          <a:p>
            <a:pPr marL="361950" lvl="3" indent="-361950" algn="just"/>
            <a:r>
              <a:rPr lang="en-GB" sz="1400" dirty="0"/>
              <a:t>An increase in space activities and of </a:t>
            </a:r>
            <a:r>
              <a:rPr lang="en-GB" sz="1400" b="1" dirty="0"/>
              <a:t>commercial space activities in particular, is likely to increase</a:t>
            </a:r>
            <a:r>
              <a:rPr lang="en-GB" sz="1400" dirty="0"/>
              <a:t> the number of incidents where Treaties may be invoked and put to the test.</a:t>
            </a:r>
          </a:p>
          <a:p>
            <a:pPr marL="361950" lvl="1" indent="-361950" algn="just"/>
            <a:r>
              <a:rPr lang="en-GB" sz="1400" dirty="0" smtClean="0"/>
              <a:t>Some  </a:t>
            </a:r>
            <a:r>
              <a:rPr lang="en-GB" sz="1400" dirty="0"/>
              <a:t>further uncertainties with the Liability Convention:</a:t>
            </a:r>
          </a:p>
          <a:p>
            <a:pPr marL="590550" lvl="4" indent="-361950" algn="just"/>
            <a:r>
              <a:rPr lang="en-GB" sz="1400" dirty="0" smtClean="0"/>
              <a:t>The </a:t>
            </a:r>
            <a:r>
              <a:rPr lang="en-GB" sz="1400" dirty="0"/>
              <a:t>Liability Convention </a:t>
            </a:r>
            <a:r>
              <a:rPr lang="en-GB" sz="1400" b="1" dirty="0"/>
              <a:t>does not expressly provide the sole and exclusive cause of action;</a:t>
            </a:r>
          </a:p>
          <a:p>
            <a:pPr marL="590550" lvl="4" indent="-361950" algn="just"/>
            <a:r>
              <a:rPr lang="en-GB" sz="1400" dirty="0"/>
              <a:t>The State concerned may be reluctant to invoke the Liability Convention for a specific incident;</a:t>
            </a:r>
          </a:p>
          <a:p>
            <a:pPr marL="590550" lvl="4" indent="-361950" algn="just"/>
            <a:r>
              <a:rPr lang="en-GB" sz="1400" dirty="0"/>
              <a:t>What otherwise would be the legal regime and jurisdiction applicable to third party claims ? (There may be options as to which legal regime to invoke);</a:t>
            </a:r>
          </a:p>
          <a:p>
            <a:pPr marL="590550" lvl="4" indent="-361950" algn="just"/>
            <a:r>
              <a:rPr lang="en-GB" sz="1400" dirty="0"/>
              <a:t>What would be the effect on the licensing arrangements?</a:t>
            </a:r>
          </a:p>
          <a:p>
            <a:pPr marL="590550" lvl="4" indent="-361950" algn="just"/>
            <a:r>
              <a:rPr lang="en-GB" sz="1400" b="1" dirty="0"/>
              <a:t>Can a form of claims management/dispute resolution be devised in which commercial parties can have confidence </a:t>
            </a:r>
            <a:r>
              <a:rPr lang="en-GB" sz="1400" b="1" dirty="0" smtClean="0"/>
              <a:t>?</a:t>
            </a:r>
          </a:p>
          <a:p>
            <a:pPr marL="590550" lvl="4" indent="-361950" algn="just"/>
            <a:r>
              <a:rPr lang="en-GB" sz="1400" b="1" dirty="0" smtClean="0"/>
              <a:t>Are </a:t>
            </a:r>
            <a:r>
              <a:rPr lang="en-GB" sz="1400" b="1" dirty="0"/>
              <a:t>the provisions appropriate for occurrences in space involving private parties; </a:t>
            </a:r>
            <a:r>
              <a:rPr lang="en-GB" sz="1400" dirty="0"/>
              <a:t>will private parties want claims managed by States or will they prefer self control ?</a:t>
            </a:r>
          </a:p>
          <a:p>
            <a:pPr marL="590550" lvl="4" indent="-361950" algn="just"/>
            <a:endParaRPr lang="en-GB" sz="1400" b="1" dirty="0"/>
          </a:p>
        </p:txBody>
      </p:sp>
      <p:sp>
        <p:nvSpPr>
          <p:cNvPr id="4" name="Footer Placeholder 3"/>
          <p:cNvSpPr>
            <a:spLocks noGrp="1"/>
          </p:cNvSpPr>
          <p:nvPr>
            <p:ph type="ftr" sz="quarter" idx="11"/>
          </p:nvPr>
        </p:nvSpPr>
        <p:spPr/>
        <p:txBody>
          <a:bodyPr/>
          <a:lstStyle/>
          <a:p>
            <a:r>
              <a:rPr lang="en-US" smtClean="0"/>
              <a:t>London Institute of Space Policy and Law</a:t>
            </a:r>
            <a:endParaRPr lang="en-US"/>
          </a:p>
        </p:txBody>
      </p:sp>
      <p:sp>
        <p:nvSpPr>
          <p:cNvPr id="5" name="Slide Number Placeholder 4"/>
          <p:cNvSpPr>
            <a:spLocks noGrp="1"/>
          </p:cNvSpPr>
          <p:nvPr>
            <p:ph type="sldNum" sz="quarter" idx="12"/>
          </p:nvPr>
        </p:nvSpPr>
        <p:spPr/>
        <p:txBody>
          <a:bodyPr/>
          <a:lstStyle/>
          <a:p>
            <a:fld id="{1DFACEE7-68F3-1F44-A809-63F2A92164E0}" type="slidenum">
              <a:rPr lang="en-US" smtClean="0"/>
              <a:t>10</a:t>
            </a:fld>
            <a:endParaRPr lang="en-US"/>
          </a:p>
        </p:txBody>
      </p:sp>
    </p:spTree>
    <p:extLst>
      <p:ext uri="{BB962C8B-B14F-4D97-AF65-F5344CB8AC3E}">
        <p14:creationId xmlns:p14="http://schemas.microsoft.com/office/powerpoint/2010/main" val="918140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Benefits of the Treaties</a:t>
            </a:r>
            <a:endParaRPr lang="en-GB" dirty="0"/>
          </a:p>
        </p:txBody>
      </p:sp>
      <p:sp>
        <p:nvSpPr>
          <p:cNvPr id="3" name="Content Placeholder 2"/>
          <p:cNvSpPr>
            <a:spLocks noGrp="1"/>
          </p:cNvSpPr>
          <p:nvPr>
            <p:ph idx="1"/>
          </p:nvPr>
        </p:nvSpPr>
        <p:spPr/>
        <p:txBody>
          <a:bodyPr>
            <a:normAutofit lnSpcReduction="10000"/>
          </a:bodyPr>
          <a:lstStyle/>
          <a:p>
            <a:pPr marL="361950" lvl="3" indent="-361950" algn="just"/>
            <a:r>
              <a:rPr lang="en-GB" sz="1400" dirty="0"/>
              <a:t>There is a </a:t>
            </a:r>
            <a:r>
              <a:rPr lang="en-GB" sz="1400" b="1" dirty="0"/>
              <a:t>link between the OST 1967 and the subsequent </a:t>
            </a:r>
            <a:r>
              <a:rPr lang="en-GB" sz="1400" b="1" dirty="0" smtClean="0"/>
              <a:t>treaties </a:t>
            </a:r>
            <a:r>
              <a:rPr lang="en-GB" sz="1400" dirty="0"/>
              <a:t>so that even where the subsequent treaties have not been ratified, ratification by a State of the OST indicates a commitment to issues addressed there and further elaborated in the subsequent treaties;</a:t>
            </a:r>
          </a:p>
          <a:p>
            <a:pPr marL="361950" lvl="3" indent="-361950" algn="just"/>
            <a:r>
              <a:rPr lang="en-GB" sz="1400" dirty="0"/>
              <a:t>With some exceptions e.g. the Moon Agreement, there has been </a:t>
            </a:r>
            <a:r>
              <a:rPr lang="en-GB" sz="1400" b="1" dirty="0"/>
              <a:t>almost universal acceptance of the Treaties by the space-faring nations</a:t>
            </a:r>
            <a:r>
              <a:rPr lang="en-GB" sz="1400" dirty="0"/>
              <a:t>;</a:t>
            </a:r>
          </a:p>
          <a:p>
            <a:pPr marL="361950" lvl="3" indent="-361950" algn="just"/>
            <a:r>
              <a:rPr lang="en-GB" sz="1400" dirty="0"/>
              <a:t>The Treaties provide </a:t>
            </a:r>
            <a:r>
              <a:rPr lang="en-GB" sz="1400" b="1" dirty="0"/>
              <a:t>public interest protection </a:t>
            </a:r>
            <a:r>
              <a:rPr lang="en-GB" sz="1400" dirty="0"/>
              <a:t>for damage on the surface of the Earth or to aircraft in flight;</a:t>
            </a:r>
          </a:p>
          <a:p>
            <a:pPr marL="361950" lvl="3" indent="-361950" algn="just"/>
            <a:r>
              <a:rPr lang="en-GB" sz="1400" dirty="0"/>
              <a:t>They do provide for </a:t>
            </a:r>
            <a:r>
              <a:rPr lang="en-GB" sz="1400" b="1" dirty="0"/>
              <a:t>State liability in case of operator default </a:t>
            </a:r>
            <a:r>
              <a:rPr lang="en-GB" sz="1400" dirty="0"/>
              <a:t>or non existence at time of occurrence;</a:t>
            </a:r>
          </a:p>
          <a:p>
            <a:pPr marL="361950" lvl="3" indent="-361950" algn="just"/>
            <a:r>
              <a:rPr lang="en-GB" sz="1400" dirty="0"/>
              <a:t>They do provide long tail liability, without a time limitation defence (save following an occurrence);  </a:t>
            </a:r>
          </a:p>
          <a:p>
            <a:pPr marL="361950" lvl="3" indent="-361950" algn="just"/>
            <a:r>
              <a:rPr lang="en-GB" sz="1400" dirty="0"/>
              <a:t>They have provided a </a:t>
            </a:r>
            <a:r>
              <a:rPr lang="en-GB" sz="1400" b="1" dirty="0"/>
              <a:t>reference point for registration and licensing </a:t>
            </a:r>
            <a:r>
              <a:rPr lang="en-GB" sz="1400" dirty="0"/>
              <a:t>of space activities at State level;</a:t>
            </a:r>
          </a:p>
          <a:p>
            <a:pPr marL="361950" lvl="3" indent="-361950" algn="just"/>
            <a:r>
              <a:rPr lang="en-GB" sz="1400" dirty="0"/>
              <a:t>The Liability Convention provides that its invocation would not stand in the way of any claim for the same event being pursued “in the courts or administrative tribunals or agencies of a Launching State</a:t>
            </a:r>
            <a:r>
              <a:rPr lang="en-GB" sz="1400" dirty="0" smtClean="0"/>
              <a:t>”</a:t>
            </a:r>
            <a:endParaRPr lang="en-GB" sz="1400" dirty="0"/>
          </a:p>
          <a:p>
            <a:endParaRPr lang="en-GB" sz="1200" dirty="0"/>
          </a:p>
        </p:txBody>
      </p:sp>
      <p:sp>
        <p:nvSpPr>
          <p:cNvPr id="4" name="Footer Placeholder 3"/>
          <p:cNvSpPr>
            <a:spLocks noGrp="1"/>
          </p:cNvSpPr>
          <p:nvPr>
            <p:ph type="ftr" sz="quarter" idx="11"/>
          </p:nvPr>
        </p:nvSpPr>
        <p:spPr/>
        <p:txBody>
          <a:bodyPr/>
          <a:lstStyle/>
          <a:p>
            <a:r>
              <a:rPr lang="en-US" smtClean="0"/>
              <a:t>London Institute of Space Policy and Law</a:t>
            </a:r>
            <a:endParaRPr lang="en-US"/>
          </a:p>
        </p:txBody>
      </p:sp>
      <p:sp>
        <p:nvSpPr>
          <p:cNvPr id="5" name="Slide Number Placeholder 4"/>
          <p:cNvSpPr>
            <a:spLocks noGrp="1"/>
          </p:cNvSpPr>
          <p:nvPr>
            <p:ph type="sldNum" sz="quarter" idx="12"/>
          </p:nvPr>
        </p:nvSpPr>
        <p:spPr/>
        <p:txBody>
          <a:bodyPr/>
          <a:lstStyle/>
          <a:p>
            <a:fld id="{1DFACEE7-68F3-1F44-A809-63F2A92164E0}" type="slidenum">
              <a:rPr lang="en-US" smtClean="0"/>
              <a:t>11</a:t>
            </a:fld>
            <a:endParaRPr lang="en-US"/>
          </a:p>
        </p:txBody>
      </p:sp>
    </p:spTree>
    <p:extLst>
      <p:ext uri="{BB962C8B-B14F-4D97-AF65-F5344CB8AC3E}">
        <p14:creationId xmlns:p14="http://schemas.microsoft.com/office/powerpoint/2010/main" val="2568448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Current Risk Environment</a:t>
            </a:r>
            <a:endParaRPr lang="en-GB" dirty="0"/>
          </a:p>
        </p:txBody>
      </p:sp>
      <p:sp>
        <p:nvSpPr>
          <p:cNvPr id="3" name="Content Placeholder 2"/>
          <p:cNvSpPr>
            <a:spLocks noGrp="1"/>
          </p:cNvSpPr>
          <p:nvPr>
            <p:ph idx="1"/>
          </p:nvPr>
        </p:nvSpPr>
        <p:spPr>
          <a:xfrm>
            <a:off x="900112" y="1697666"/>
            <a:ext cx="7345363" cy="3931920"/>
          </a:xfrm>
        </p:spPr>
        <p:txBody>
          <a:bodyPr>
            <a:normAutofit/>
          </a:bodyPr>
          <a:lstStyle/>
          <a:p>
            <a:pPr marL="361950" lvl="3" indent="-361950" algn="just"/>
            <a:r>
              <a:rPr lang="en-GB" sz="1400" dirty="0"/>
              <a:t>The legacy of near 5000 launches made by all space faring nations.</a:t>
            </a:r>
          </a:p>
          <a:p>
            <a:pPr marL="361950" lvl="3" indent="-361950" algn="just"/>
            <a:r>
              <a:rPr lang="en-GB" sz="1400" dirty="0"/>
              <a:t>The reliability of launch vehicles and of satellite performance;</a:t>
            </a:r>
          </a:p>
          <a:p>
            <a:pPr marL="361950" lvl="3" indent="-361950" algn="just"/>
            <a:r>
              <a:rPr lang="en-GB" sz="1400" dirty="0"/>
              <a:t>The capital values in space assets are large but nothing compared to the values of terrestrial assets;</a:t>
            </a:r>
          </a:p>
          <a:p>
            <a:pPr marL="361950" lvl="3" indent="-361950" algn="just"/>
            <a:r>
              <a:rPr lang="en-GB" sz="1400" dirty="0"/>
              <a:t>The widespread distribution of satellites around the GEO ring;</a:t>
            </a:r>
          </a:p>
          <a:p>
            <a:pPr marL="361950" lvl="3" indent="-361950" algn="just"/>
            <a:r>
              <a:rPr lang="en-GB" sz="1400" dirty="0"/>
              <a:t>The existence of data sharing amongst major commercial operators of GEO satellites;</a:t>
            </a:r>
          </a:p>
          <a:p>
            <a:pPr marL="361950" lvl="3" indent="-361950" algn="just"/>
            <a:r>
              <a:rPr lang="en-GB" sz="1400" dirty="0"/>
              <a:t>The rarity of collisions involving space objects and none with an aircraft in flight;</a:t>
            </a:r>
          </a:p>
          <a:p>
            <a:pPr marL="361950" lvl="3" indent="-361950" algn="just"/>
            <a:r>
              <a:rPr lang="en-GB" sz="1400" dirty="0"/>
              <a:t>The ability of States to de orbit space objects without terrestrial damage e.g. MIR space; </a:t>
            </a:r>
          </a:p>
          <a:p>
            <a:pPr marL="361950" lvl="3" indent="-361950" algn="just"/>
            <a:r>
              <a:rPr lang="en-GB" sz="1400" dirty="0"/>
              <a:t>The absence of commercial operator financial default;</a:t>
            </a:r>
          </a:p>
          <a:p>
            <a:pPr marL="361950" lvl="3" indent="-361950" algn="just"/>
            <a:r>
              <a:rPr lang="en-GB" sz="1400" dirty="0"/>
              <a:t>The availability of adequate and affordable liability insurance;</a:t>
            </a:r>
          </a:p>
          <a:p>
            <a:pPr marL="361950" lvl="3" indent="-361950" algn="just"/>
            <a:r>
              <a:rPr lang="en-GB" sz="1400" dirty="0"/>
              <a:t>The existence of a scheme of State legal liability. </a:t>
            </a:r>
          </a:p>
          <a:p>
            <a:endParaRPr lang="en-GB" sz="1400" dirty="0"/>
          </a:p>
        </p:txBody>
      </p:sp>
      <p:sp>
        <p:nvSpPr>
          <p:cNvPr id="4" name="Footer Placeholder 3"/>
          <p:cNvSpPr>
            <a:spLocks noGrp="1"/>
          </p:cNvSpPr>
          <p:nvPr>
            <p:ph type="ftr" sz="quarter" idx="11"/>
          </p:nvPr>
        </p:nvSpPr>
        <p:spPr/>
        <p:txBody>
          <a:bodyPr/>
          <a:lstStyle/>
          <a:p>
            <a:r>
              <a:rPr lang="en-US" smtClean="0"/>
              <a:t>London Institute of Space Policy and Law</a:t>
            </a:r>
            <a:endParaRPr lang="en-US"/>
          </a:p>
        </p:txBody>
      </p:sp>
      <p:sp>
        <p:nvSpPr>
          <p:cNvPr id="5" name="Slide Number Placeholder 4"/>
          <p:cNvSpPr>
            <a:spLocks noGrp="1"/>
          </p:cNvSpPr>
          <p:nvPr>
            <p:ph type="sldNum" sz="quarter" idx="12"/>
          </p:nvPr>
        </p:nvSpPr>
        <p:spPr/>
        <p:txBody>
          <a:bodyPr/>
          <a:lstStyle/>
          <a:p>
            <a:fld id="{1DFACEE7-68F3-1F44-A809-63F2A92164E0}" type="slidenum">
              <a:rPr lang="en-US" smtClean="0"/>
              <a:t>12</a:t>
            </a:fld>
            <a:endParaRPr lang="en-US"/>
          </a:p>
        </p:txBody>
      </p:sp>
    </p:spTree>
    <p:extLst>
      <p:ext uri="{BB962C8B-B14F-4D97-AF65-F5344CB8AC3E}">
        <p14:creationId xmlns:p14="http://schemas.microsoft.com/office/powerpoint/2010/main" val="4249309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Current Risk Environment</a:t>
            </a:r>
          </a:p>
        </p:txBody>
      </p:sp>
      <p:sp>
        <p:nvSpPr>
          <p:cNvPr id="3" name="Content Placeholder 2"/>
          <p:cNvSpPr>
            <a:spLocks noGrp="1"/>
          </p:cNvSpPr>
          <p:nvPr>
            <p:ph idx="1"/>
          </p:nvPr>
        </p:nvSpPr>
        <p:spPr>
          <a:xfrm>
            <a:off x="900112" y="1750829"/>
            <a:ext cx="7345363" cy="3931920"/>
          </a:xfrm>
        </p:spPr>
        <p:txBody>
          <a:bodyPr>
            <a:normAutofit/>
          </a:bodyPr>
          <a:lstStyle/>
          <a:p>
            <a:pPr marL="361950" lvl="3" indent="-361950" algn="just"/>
            <a:r>
              <a:rPr lang="en-GB" sz="1400" dirty="0"/>
              <a:t>The experience of satellites subject to a loss of control; </a:t>
            </a:r>
          </a:p>
          <a:p>
            <a:pPr marL="361950" lvl="3" indent="-361950" algn="just"/>
            <a:r>
              <a:rPr lang="en-GB" sz="1400" dirty="0"/>
              <a:t>The increasing dependencies on space derived data / the commercialisation of space;</a:t>
            </a:r>
          </a:p>
          <a:p>
            <a:pPr marL="361950" lvl="3" indent="-361950" algn="just"/>
            <a:r>
              <a:rPr lang="en-GB" sz="1400" dirty="0"/>
              <a:t>The potential for large exposures for failed business plans, loss of property and other liability;</a:t>
            </a:r>
          </a:p>
          <a:p>
            <a:pPr marL="361950" lvl="3" indent="-361950" algn="just"/>
            <a:r>
              <a:rPr lang="en-GB" sz="1400" dirty="0"/>
              <a:t>The use of space for military purposes;</a:t>
            </a:r>
          </a:p>
          <a:p>
            <a:pPr marL="361950" lvl="3" indent="-361950" algn="just"/>
            <a:r>
              <a:rPr lang="en-GB" sz="1400" dirty="0"/>
              <a:t>The growth of many types of space debris and the existence of geopotential wells of debris concentration the need for debris mitigation and growing calls for debris removal to avoid a cascade of collisions;</a:t>
            </a:r>
          </a:p>
          <a:p>
            <a:pPr marL="361950" lvl="3" indent="-361950" algn="just"/>
            <a:r>
              <a:rPr lang="en-GB" sz="1400" dirty="0"/>
              <a:t>The potential for relative physical congestion in the GEO ring;</a:t>
            </a:r>
          </a:p>
          <a:p>
            <a:pPr marL="361950" lvl="3" indent="-361950" algn="just"/>
            <a:r>
              <a:rPr lang="en-GB" sz="1400" dirty="0"/>
              <a:t>The LEO risks; and </a:t>
            </a:r>
          </a:p>
          <a:p>
            <a:pPr marL="361950" lvl="3" indent="-361950" algn="just"/>
            <a:r>
              <a:rPr lang="en-GB" sz="1400" dirty="0"/>
              <a:t>The short term nature of insurance / the long term nature of the liability exposure.</a:t>
            </a:r>
          </a:p>
          <a:p>
            <a:endParaRPr lang="en-GB" sz="1400" dirty="0"/>
          </a:p>
        </p:txBody>
      </p:sp>
      <p:sp>
        <p:nvSpPr>
          <p:cNvPr id="4" name="Footer Placeholder 3"/>
          <p:cNvSpPr>
            <a:spLocks noGrp="1"/>
          </p:cNvSpPr>
          <p:nvPr>
            <p:ph type="ftr" sz="quarter" idx="11"/>
          </p:nvPr>
        </p:nvSpPr>
        <p:spPr/>
        <p:txBody>
          <a:bodyPr/>
          <a:lstStyle/>
          <a:p>
            <a:r>
              <a:rPr lang="en-US" smtClean="0"/>
              <a:t>London Institute of Space Policy and Law</a:t>
            </a:r>
            <a:endParaRPr lang="en-US"/>
          </a:p>
        </p:txBody>
      </p:sp>
      <p:sp>
        <p:nvSpPr>
          <p:cNvPr id="5" name="Slide Number Placeholder 4"/>
          <p:cNvSpPr>
            <a:spLocks noGrp="1"/>
          </p:cNvSpPr>
          <p:nvPr>
            <p:ph type="sldNum" sz="quarter" idx="12"/>
          </p:nvPr>
        </p:nvSpPr>
        <p:spPr/>
        <p:txBody>
          <a:bodyPr/>
          <a:lstStyle/>
          <a:p>
            <a:fld id="{1DFACEE7-68F3-1F44-A809-63F2A92164E0}" type="slidenum">
              <a:rPr lang="en-US" smtClean="0"/>
              <a:t>13</a:t>
            </a:fld>
            <a:endParaRPr lang="en-US"/>
          </a:p>
        </p:txBody>
      </p:sp>
    </p:spTree>
    <p:extLst>
      <p:ext uri="{BB962C8B-B14F-4D97-AF65-F5344CB8AC3E}">
        <p14:creationId xmlns:p14="http://schemas.microsoft.com/office/powerpoint/2010/main" val="798648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Future</a:t>
            </a:r>
            <a:endParaRPr lang="en-GB" dirty="0"/>
          </a:p>
        </p:txBody>
      </p:sp>
      <p:sp>
        <p:nvSpPr>
          <p:cNvPr id="3" name="Content Placeholder 2"/>
          <p:cNvSpPr>
            <a:spLocks noGrp="1"/>
          </p:cNvSpPr>
          <p:nvPr>
            <p:ph idx="1"/>
          </p:nvPr>
        </p:nvSpPr>
        <p:spPr>
          <a:xfrm>
            <a:off x="900113" y="1740196"/>
            <a:ext cx="7345363" cy="3931920"/>
          </a:xfrm>
        </p:spPr>
        <p:txBody>
          <a:bodyPr>
            <a:normAutofit/>
          </a:bodyPr>
          <a:lstStyle/>
          <a:p>
            <a:pPr marL="361950" lvl="3" indent="-361950" algn="just"/>
            <a:r>
              <a:rPr lang="en-GB" sz="1400" dirty="0"/>
              <a:t>When will there be an occurrence of note involving significant damage and how will the parties react ?</a:t>
            </a:r>
          </a:p>
          <a:p>
            <a:pPr marL="361950" lvl="3" indent="-361950" algn="just"/>
            <a:r>
              <a:rPr lang="en-GB" sz="1400" dirty="0"/>
              <a:t>Will there be a new assessment of the long tail nature of liability exposure ?</a:t>
            </a:r>
          </a:p>
          <a:p>
            <a:pPr marL="361950" lvl="3" indent="-361950" algn="just"/>
            <a:r>
              <a:rPr lang="en-GB" sz="1400" dirty="0" smtClean="0"/>
              <a:t>Will </a:t>
            </a:r>
            <a:r>
              <a:rPr lang="en-GB" sz="1400" dirty="0"/>
              <a:t>States maintain / change licensing criteria ?</a:t>
            </a:r>
          </a:p>
          <a:p>
            <a:pPr marL="361950" lvl="3" indent="-361950" algn="just"/>
            <a:r>
              <a:rPr lang="en-GB" sz="1400" dirty="0" smtClean="0"/>
              <a:t>What </a:t>
            </a:r>
            <a:r>
              <a:rPr lang="en-GB" sz="1400" dirty="0"/>
              <a:t>recourse in an appropriate case would there be to liability outside of the international instruments ?</a:t>
            </a:r>
          </a:p>
          <a:p>
            <a:pPr marL="361950" lvl="3" indent="-361950" algn="just"/>
            <a:r>
              <a:rPr lang="en-GB" sz="1400" dirty="0"/>
              <a:t>How will the international community deal with the actions of rogue states?</a:t>
            </a:r>
          </a:p>
          <a:p>
            <a:pPr marL="361950" lvl="3" indent="-361950" algn="just">
              <a:tabLst>
                <a:tab pos="85725" algn="l"/>
              </a:tabLst>
            </a:pPr>
            <a:r>
              <a:rPr lang="en-GB" sz="1400" dirty="0"/>
              <a:t>New risks: </a:t>
            </a:r>
            <a:r>
              <a:rPr lang="en-GB" sz="1400" dirty="0" smtClean="0"/>
              <a:t>cyber attacks and debris</a:t>
            </a:r>
            <a:r>
              <a:rPr lang="en-GB" sz="1400" dirty="0"/>
              <a:t>?</a:t>
            </a:r>
          </a:p>
          <a:p>
            <a:pPr marL="361950" lvl="3" indent="-361950" algn="just">
              <a:tabLst>
                <a:tab pos="85725" algn="l"/>
              </a:tabLst>
            </a:pPr>
            <a:r>
              <a:rPr lang="en-GB" sz="1400" dirty="0" smtClean="0"/>
              <a:t>Will </a:t>
            </a:r>
            <a:r>
              <a:rPr lang="en-GB" sz="1400" dirty="0"/>
              <a:t>the Liability Convention be amended?</a:t>
            </a:r>
          </a:p>
          <a:p>
            <a:pPr marL="361950" lvl="3" indent="-361950" algn="just">
              <a:tabLst>
                <a:tab pos="85725" algn="l"/>
              </a:tabLst>
            </a:pPr>
            <a:r>
              <a:rPr lang="en-GB" sz="1400" dirty="0" smtClean="0"/>
              <a:t>How </a:t>
            </a:r>
            <a:r>
              <a:rPr lang="en-GB" sz="1400" dirty="0"/>
              <a:t>will issues relating to new space-based activities and applications  e.g. suborbital space tourism and liabilities from the operation of global navigation systems, be addressed?</a:t>
            </a:r>
          </a:p>
          <a:p>
            <a:pPr marL="361950" lvl="3" indent="-361950" algn="just">
              <a:tabLst>
                <a:tab pos="85725" algn="l"/>
              </a:tabLst>
            </a:pPr>
            <a:r>
              <a:rPr lang="en-GB" sz="1400" dirty="0"/>
              <a:t>Will COPUOS and the UN remain as the law makers for space activities?</a:t>
            </a:r>
          </a:p>
          <a:p>
            <a:pPr marL="361950" lvl="3" indent="-361950" algn="just"/>
            <a:endParaRPr lang="en-GB" sz="1400" dirty="0"/>
          </a:p>
          <a:p>
            <a:endParaRPr lang="en-GB" sz="1400" dirty="0"/>
          </a:p>
        </p:txBody>
      </p:sp>
      <p:sp>
        <p:nvSpPr>
          <p:cNvPr id="4" name="Footer Placeholder 3"/>
          <p:cNvSpPr>
            <a:spLocks noGrp="1"/>
          </p:cNvSpPr>
          <p:nvPr>
            <p:ph type="ftr" sz="quarter" idx="11"/>
          </p:nvPr>
        </p:nvSpPr>
        <p:spPr/>
        <p:txBody>
          <a:bodyPr/>
          <a:lstStyle/>
          <a:p>
            <a:r>
              <a:rPr lang="en-US" smtClean="0"/>
              <a:t>London Institute of Space Policy and Law</a:t>
            </a:r>
            <a:endParaRPr lang="en-US"/>
          </a:p>
        </p:txBody>
      </p:sp>
      <p:sp>
        <p:nvSpPr>
          <p:cNvPr id="5" name="Slide Number Placeholder 4"/>
          <p:cNvSpPr>
            <a:spLocks noGrp="1"/>
          </p:cNvSpPr>
          <p:nvPr>
            <p:ph type="sldNum" sz="quarter" idx="12"/>
          </p:nvPr>
        </p:nvSpPr>
        <p:spPr/>
        <p:txBody>
          <a:bodyPr/>
          <a:lstStyle/>
          <a:p>
            <a:fld id="{1DFACEE7-68F3-1F44-A809-63F2A92164E0}" type="slidenum">
              <a:rPr lang="en-US" smtClean="0"/>
              <a:t>14</a:t>
            </a:fld>
            <a:endParaRPr lang="en-US"/>
          </a:p>
        </p:txBody>
      </p:sp>
    </p:spTree>
    <p:extLst>
      <p:ext uri="{BB962C8B-B14F-4D97-AF65-F5344CB8AC3E}">
        <p14:creationId xmlns:p14="http://schemas.microsoft.com/office/powerpoint/2010/main" val="2249357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Future</a:t>
            </a:r>
          </a:p>
        </p:txBody>
      </p:sp>
      <p:sp>
        <p:nvSpPr>
          <p:cNvPr id="3" name="Content Placeholder 2"/>
          <p:cNvSpPr>
            <a:spLocks noGrp="1"/>
          </p:cNvSpPr>
          <p:nvPr>
            <p:ph idx="1"/>
          </p:nvPr>
        </p:nvSpPr>
        <p:spPr>
          <a:xfrm>
            <a:off x="900112" y="1718914"/>
            <a:ext cx="7345363" cy="3931920"/>
          </a:xfrm>
        </p:spPr>
        <p:txBody>
          <a:bodyPr/>
          <a:lstStyle/>
          <a:p>
            <a:pPr marL="361950" lvl="3" indent="-361950" algn="just"/>
            <a:r>
              <a:rPr lang="en-GB" sz="1400" dirty="0"/>
              <a:t>EU draft Code of Conduct for Outer Space Activities – 2008.</a:t>
            </a:r>
          </a:p>
          <a:p>
            <a:pPr marL="361950" lvl="3" indent="-361950" algn="just"/>
            <a:r>
              <a:rPr lang="en-GB" sz="1400" dirty="0" err="1"/>
              <a:t>Unidroit</a:t>
            </a:r>
            <a:r>
              <a:rPr lang="en-GB" sz="1400" dirty="0"/>
              <a:t> Protocol on Mobile Space Assets 2012 (not yet ratified).</a:t>
            </a:r>
          </a:p>
          <a:p>
            <a:pPr marL="361950" lvl="3" indent="-361950" algn="just"/>
            <a:r>
              <a:rPr lang="en-GB" sz="1400" dirty="0"/>
              <a:t>Permanent Court of Arbitration (PAC) in 2011 issued “Optional Rules for Arbitration of Disputes Relating to Outer Space Activities”.</a:t>
            </a:r>
          </a:p>
          <a:p>
            <a:pPr marL="361950" lvl="3" indent="-361950" algn="just"/>
            <a:r>
              <a:rPr lang="en-GB" sz="1400" dirty="0"/>
              <a:t>2002 Inter-Agency Space Debris Coordination Committee (IADC) issued guidelines re Space Debris.</a:t>
            </a:r>
          </a:p>
          <a:p>
            <a:pPr marL="361950" lvl="3" indent="-361950" algn="just"/>
            <a:r>
              <a:rPr lang="en-GB" sz="1400" dirty="0"/>
              <a:t>2007 Scientific and Technical Subcommittee (STSC) of the UN COPUOS  adopted a consensus set of space debris mitigation guidelines.</a:t>
            </a:r>
          </a:p>
          <a:p>
            <a:pPr marL="361950" lvl="3" indent="-361950" algn="just"/>
            <a:r>
              <a:rPr lang="en-GB" sz="1400" dirty="0"/>
              <a:t>2010 International Telecommunications Union (ITU) recommendations that before end of operational life satellites should be boosted into a safe “graveyard” orbit.</a:t>
            </a:r>
          </a:p>
          <a:p>
            <a:pPr marL="361950" lvl="3" indent="-361950" algn="just"/>
            <a:r>
              <a:rPr lang="en-GB" sz="1400" dirty="0"/>
              <a:t>Possibility of </a:t>
            </a:r>
            <a:r>
              <a:rPr lang="en-GB" sz="1400" dirty="0" err="1"/>
              <a:t>Unidroit</a:t>
            </a:r>
            <a:r>
              <a:rPr lang="en-GB" sz="1400" dirty="0"/>
              <a:t> elaborating a Protocol with respect to TPL issues relating to operation of global navigation systems.</a:t>
            </a:r>
          </a:p>
          <a:p>
            <a:endParaRPr lang="en-GB" dirty="0"/>
          </a:p>
        </p:txBody>
      </p:sp>
      <p:sp>
        <p:nvSpPr>
          <p:cNvPr id="4" name="Footer Placeholder 3"/>
          <p:cNvSpPr>
            <a:spLocks noGrp="1"/>
          </p:cNvSpPr>
          <p:nvPr>
            <p:ph type="ftr" sz="quarter" idx="11"/>
          </p:nvPr>
        </p:nvSpPr>
        <p:spPr/>
        <p:txBody>
          <a:bodyPr/>
          <a:lstStyle/>
          <a:p>
            <a:r>
              <a:rPr lang="en-US" smtClean="0"/>
              <a:t>London Institute of Space Policy and Law</a:t>
            </a:r>
            <a:endParaRPr lang="en-US"/>
          </a:p>
        </p:txBody>
      </p:sp>
      <p:sp>
        <p:nvSpPr>
          <p:cNvPr id="5" name="Slide Number Placeholder 4"/>
          <p:cNvSpPr>
            <a:spLocks noGrp="1"/>
          </p:cNvSpPr>
          <p:nvPr>
            <p:ph type="sldNum" sz="quarter" idx="12"/>
          </p:nvPr>
        </p:nvSpPr>
        <p:spPr/>
        <p:txBody>
          <a:bodyPr/>
          <a:lstStyle/>
          <a:p>
            <a:fld id="{1DFACEE7-68F3-1F44-A809-63F2A92164E0}" type="slidenum">
              <a:rPr lang="en-US" smtClean="0"/>
              <a:t>15</a:t>
            </a:fld>
            <a:endParaRPr lang="en-US"/>
          </a:p>
        </p:txBody>
      </p:sp>
    </p:spTree>
    <p:extLst>
      <p:ext uri="{BB962C8B-B14F-4D97-AF65-F5344CB8AC3E}">
        <p14:creationId xmlns:p14="http://schemas.microsoft.com/office/powerpoint/2010/main" val="2225989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National Space Legislation</a:t>
            </a:r>
            <a:endParaRPr lang="en-GB" dirty="0"/>
          </a:p>
        </p:txBody>
      </p:sp>
      <p:sp>
        <p:nvSpPr>
          <p:cNvPr id="3" name="Content Placeholder 2"/>
          <p:cNvSpPr>
            <a:spLocks noGrp="1"/>
          </p:cNvSpPr>
          <p:nvPr>
            <p:ph idx="1"/>
          </p:nvPr>
        </p:nvSpPr>
        <p:spPr>
          <a:xfrm>
            <a:off x="900112" y="1708281"/>
            <a:ext cx="7345363" cy="3931920"/>
          </a:xfrm>
        </p:spPr>
        <p:txBody>
          <a:bodyPr>
            <a:normAutofit/>
          </a:bodyPr>
          <a:lstStyle/>
          <a:p>
            <a:pPr marL="361950" lvl="3" indent="-361950"/>
            <a:r>
              <a:rPr lang="en-GB" sz="1400" dirty="0"/>
              <a:t>Article VI of the Outer Space Treaty of 1967 introduced </a:t>
            </a:r>
            <a:r>
              <a:rPr lang="en-GB" sz="1400" b="1" dirty="0"/>
              <a:t>the need for appropriate national legislation</a:t>
            </a:r>
            <a:r>
              <a:rPr lang="en-GB" sz="1400" dirty="0"/>
              <a:t> in respect of private space activity without defining what that should be.</a:t>
            </a:r>
          </a:p>
          <a:p>
            <a:pPr marL="361950" lvl="3" indent="-361950"/>
            <a:r>
              <a:rPr lang="en-GB" sz="1400" dirty="0"/>
              <a:t>A number of States ( 20+) have enacted legislation governing the space activities of their nationals and to license space activities.</a:t>
            </a:r>
          </a:p>
          <a:p>
            <a:pPr marL="361950" lvl="3" indent="-361950"/>
            <a:r>
              <a:rPr lang="en-GB" sz="1400" dirty="0"/>
              <a:t>The principal  purpose of such legislation is to ensure that the </a:t>
            </a:r>
            <a:r>
              <a:rPr lang="en-GB" sz="1400" b="1" dirty="0"/>
              <a:t>State Party can implement its own obligations</a:t>
            </a:r>
            <a:r>
              <a:rPr lang="en-GB" sz="1400" dirty="0"/>
              <a:t> under the UN International Treaties.</a:t>
            </a:r>
          </a:p>
          <a:p>
            <a:pPr marL="361950" lvl="3" indent="-361950"/>
            <a:r>
              <a:rPr lang="en-GB" sz="1400" dirty="0"/>
              <a:t>There has been a significant increase in the number of commercial space activities and recognition of the strategic importance of space activities both for security and for commercial reasons</a:t>
            </a:r>
            <a:r>
              <a:rPr lang="en-GB" sz="1400" dirty="0" smtClean="0"/>
              <a:t>.</a:t>
            </a:r>
            <a:endParaRPr lang="en-GB" sz="1400" dirty="0"/>
          </a:p>
        </p:txBody>
      </p:sp>
      <p:sp>
        <p:nvSpPr>
          <p:cNvPr id="4" name="Footer Placeholder 3"/>
          <p:cNvSpPr>
            <a:spLocks noGrp="1"/>
          </p:cNvSpPr>
          <p:nvPr>
            <p:ph type="ftr" sz="quarter" idx="11"/>
          </p:nvPr>
        </p:nvSpPr>
        <p:spPr/>
        <p:txBody>
          <a:bodyPr/>
          <a:lstStyle/>
          <a:p>
            <a:r>
              <a:rPr lang="en-US" smtClean="0"/>
              <a:t>London Institute of Space Policy and Law</a:t>
            </a:r>
            <a:endParaRPr lang="en-US"/>
          </a:p>
        </p:txBody>
      </p:sp>
      <p:sp>
        <p:nvSpPr>
          <p:cNvPr id="5" name="Slide Number Placeholder 4"/>
          <p:cNvSpPr>
            <a:spLocks noGrp="1"/>
          </p:cNvSpPr>
          <p:nvPr>
            <p:ph type="sldNum" sz="quarter" idx="12"/>
          </p:nvPr>
        </p:nvSpPr>
        <p:spPr/>
        <p:txBody>
          <a:bodyPr/>
          <a:lstStyle/>
          <a:p>
            <a:fld id="{1DFACEE7-68F3-1F44-A809-63F2A92164E0}" type="slidenum">
              <a:rPr lang="en-US" smtClean="0"/>
              <a:t>16</a:t>
            </a:fld>
            <a:endParaRPr lang="en-US"/>
          </a:p>
        </p:txBody>
      </p:sp>
    </p:spTree>
    <p:extLst>
      <p:ext uri="{BB962C8B-B14F-4D97-AF65-F5344CB8AC3E}">
        <p14:creationId xmlns:p14="http://schemas.microsoft.com/office/powerpoint/2010/main" val="2378634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National Space Legislation</a:t>
            </a:r>
          </a:p>
        </p:txBody>
      </p:sp>
      <p:sp>
        <p:nvSpPr>
          <p:cNvPr id="3" name="Content Placeholder 2"/>
          <p:cNvSpPr>
            <a:spLocks noGrp="1"/>
          </p:cNvSpPr>
          <p:nvPr>
            <p:ph idx="1"/>
          </p:nvPr>
        </p:nvSpPr>
        <p:spPr/>
        <p:txBody>
          <a:bodyPr>
            <a:normAutofit/>
          </a:bodyPr>
          <a:lstStyle/>
          <a:p>
            <a:pPr marL="361950" lvl="3" indent="-361950"/>
            <a:r>
              <a:rPr lang="en-GB" sz="1400" dirty="0"/>
              <a:t>In 2012 the </a:t>
            </a:r>
            <a:r>
              <a:rPr lang="en-GB" sz="1400" b="1" dirty="0"/>
              <a:t>International Law Association (ILA)</a:t>
            </a:r>
            <a:r>
              <a:rPr lang="en-GB" sz="1400" dirty="0"/>
              <a:t>, an international non-governmental international body, adopted guidelines for a </a:t>
            </a:r>
            <a:r>
              <a:rPr lang="en-GB" sz="1400" b="1" dirty="0"/>
              <a:t>“Model Law for National Space Legislation” </a:t>
            </a:r>
            <a:r>
              <a:rPr lang="en-GB" sz="1400" dirty="0"/>
              <a:t>("the Sofia Guidelines"). </a:t>
            </a:r>
          </a:p>
          <a:p>
            <a:pPr marL="361950" lvl="3" indent="-361950"/>
            <a:r>
              <a:rPr lang="en-GB" sz="1400" dirty="0"/>
              <a:t>The model law could provide a useful reference for States considering adopting legislation at national level or considering amendments to existing legislation.</a:t>
            </a:r>
          </a:p>
          <a:p>
            <a:pPr marL="361950" lvl="3" indent="-361950"/>
            <a:r>
              <a:rPr lang="en-GB" sz="1400" dirty="0"/>
              <a:t>As with </a:t>
            </a:r>
            <a:r>
              <a:rPr lang="en-GB" sz="1400" b="1" dirty="0"/>
              <a:t>most guidelines for laws of this type it is a statement of broad principles </a:t>
            </a:r>
            <a:r>
              <a:rPr lang="en-GB" sz="1400" dirty="0"/>
              <a:t>and requirements. Detailed requirements and operational procedures then need to be elaborated in the form of associated rules , regulations and procedures which can be more readily amended and updated in future.</a:t>
            </a:r>
          </a:p>
          <a:p>
            <a:pPr marL="0" indent="0">
              <a:buNone/>
            </a:pPr>
            <a:endParaRPr lang="en-GB" sz="1400" dirty="0"/>
          </a:p>
        </p:txBody>
      </p:sp>
      <p:sp>
        <p:nvSpPr>
          <p:cNvPr id="4" name="Footer Placeholder 3"/>
          <p:cNvSpPr>
            <a:spLocks noGrp="1"/>
          </p:cNvSpPr>
          <p:nvPr>
            <p:ph type="ftr" sz="quarter" idx="11"/>
          </p:nvPr>
        </p:nvSpPr>
        <p:spPr/>
        <p:txBody>
          <a:bodyPr/>
          <a:lstStyle/>
          <a:p>
            <a:r>
              <a:rPr lang="en-US" smtClean="0"/>
              <a:t>London Institute of Space Policy and Law</a:t>
            </a:r>
            <a:endParaRPr lang="en-US"/>
          </a:p>
        </p:txBody>
      </p:sp>
      <p:sp>
        <p:nvSpPr>
          <p:cNvPr id="5" name="Slide Number Placeholder 4"/>
          <p:cNvSpPr>
            <a:spLocks noGrp="1"/>
          </p:cNvSpPr>
          <p:nvPr>
            <p:ph type="sldNum" sz="quarter" idx="12"/>
          </p:nvPr>
        </p:nvSpPr>
        <p:spPr/>
        <p:txBody>
          <a:bodyPr/>
          <a:lstStyle/>
          <a:p>
            <a:fld id="{1DFACEE7-68F3-1F44-A809-63F2A92164E0}" type="slidenum">
              <a:rPr lang="en-US" smtClean="0"/>
              <a:t>17</a:t>
            </a:fld>
            <a:endParaRPr lang="en-US"/>
          </a:p>
        </p:txBody>
      </p:sp>
    </p:spTree>
    <p:extLst>
      <p:ext uri="{BB962C8B-B14F-4D97-AF65-F5344CB8AC3E}">
        <p14:creationId xmlns:p14="http://schemas.microsoft.com/office/powerpoint/2010/main" val="3136562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UK Outer Space Act 1986</a:t>
            </a:r>
            <a:endParaRPr lang="en-GB" dirty="0"/>
          </a:p>
        </p:txBody>
      </p:sp>
      <p:sp>
        <p:nvSpPr>
          <p:cNvPr id="3" name="Content Placeholder 2"/>
          <p:cNvSpPr>
            <a:spLocks noGrp="1"/>
          </p:cNvSpPr>
          <p:nvPr>
            <p:ph idx="1"/>
          </p:nvPr>
        </p:nvSpPr>
        <p:spPr>
          <a:xfrm>
            <a:off x="900112" y="1740197"/>
            <a:ext cx="7345363" cy="3931920"/>
          </a:xfrm>
        </p:spPr>
        <p:txBody>
          <a:bodyPr>
            <a:normAutofit/>
          </a:bodyPr>
          <a:lstStyle/>
          <a:p>
            <a:pPr marL="361950" lvl="3" indent="-361950"/>
            <a:r>
              <a:rPr lang="en-GB" sz="1400" dirty="0"/>
              <a:t>“ An Act to confer licensing and other powers on the Secretary of State to secure compliance with the international obligations of the United Kingdom with respect to the launching and operation of space objects and the carrying on of other activities in outer space by persons connected with this country”.</a:t>
            </a:r>
          </a:p>
          <a:p>
            <a:pPr marL="361950" lvl="3" indent="-361950"/>
            <a:r>
              <a:rPr lang="en-GB" sz="1400" dirty="0"/>
              <a:t>Act extends to England and Wales, Scotland and Northern Ireland. Also, subsequently, by Order in Council it applies to the Channel Islands, the Isle of Man and dependent territories.</a:t>
            </a:r>
          </a:p>
          <a:p>
            <a:pPr marL="361950" lvl="3" indent="-361950"/>
            <a:r>
              <a:rPr lang="en-GB" sz="1400" dirty="0"/>
              <a:t>There are fifteen sections. The scope is to prohibit space activities (as defined) without a licence, to set out criteria for the grant of a licence, the terms of a licence, to establish a Registry of space objects, to create offences, to provide for means of enforcement, to provide for subsidiary regulations, to introduce an obligation to indemnify HMG against claims.</a:t>
            </a:r>
          </a:p>
          <a:p>
            <a:endParaRPr lang="en-GB" sz="1400" dirty="0"/>
          </a:p>
        </p:txBody>
      </p:sp>
      <p:sp>
        <p:nvSpPr>
          <p:cNvPr id="4" name="Footer Placeholder 3"/>
          <p:cNvSpPr>
            <a:spLocks noGrp="1"/>
          </p:cNvSpPr>
          <p:nvPr>
            <p:ph type="ftr" sz="quarter" idx="11"/>
          </p:nvPr>
        </p:nvSpPr>
        <p:spPr/>
        <p:txBody>
          <a:bodyPr/>
          <a:lstStyle/>
          <a:p>
            <a:r>
              <a:rPr lang="en-US" smtClean="0"/>
              <a:t>London Institute of Space Policy and Law</a:t>
            </a:r>
            <a:endParaRPr lang="en-US"/>
          </a:p>
        </p:txBody>
      </p:sp>
      <p:sp>
        <p:nvSpPr>
          <p:cNvPr id="5" name="Slide Number Placeholder 4"/>
          <p:cNvSpPr>
            <a:spLocks noGrp="1"/>
          </p:cNvSpPr>
          <p:nvPr>
            <p:ph type="sldNum" sz="quarter" idx="12"/>
          </p:nvPr>
        </p:nvSpPr>
        <p:spPr/>
        <p:txBody>
          <a:bodyPr/>
          <a:lstStyle/>
          <a:p>
            <a:fld id="{1DFACEE7-68F3-1F44-A809-63F2A92164E0}" type="slidenum">
              <a:rPr lang="en-US" smtClean="0"/>
              <a:t>18</a:t>
            </a:fld>
            <a:endParaRPr lang="en-US"/>
          </a:p>
        </p:txBody>
      </p:sp>
    </p:spTree>
    <p:extLst>
      <p:ext uri="{BB962C8B-B14F-4D97-AF65-F5344CB8AC3E}">
        <p14:creationId xmlns:p14="http://schemas.microsoft.com/office/powerpoint/2010/main" val="3369327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International Conventions</a:t>
            </a:r>
            <a:endParaRPr lang="en-GB" dirty="0"/>
          </a:p>
        </p:txBody>
      </p:sp>
      <p:sp>
        <p:nvSpPr>
          <p:cNvPr id="3" name="Content Placeholder 2"/>
          <p:cNvSpPr>
            <a:spLocks noGrp="1"/>
          </p:cNvSpPr>
          <p:nvPr>
            <p:ph idx="1"/>
          </p:nvPr>
        </p:nvSpPr>
        <p:spPr>
          <a:xfrm>
            <a:off x="900112" y="1931574"/>
            <a:ext cx="7345363" cy="3931920"/>
          </a:xfrm>
        </p:spPr>
        <p:txBody>
          <a:bodyPr>
            <a:normAutofit/>
          </a:bodyPr>
          <a:lstStyle/>
          <a:p>
            <a:r>
              <a:rPr lang="en-GB" sz="1400" b="1" dirty="0"/>
              <a:t>The 1967 Treaty on Principles Governing the Activities of States in the Exploration and Use of Outer Space, including the Moon and Other Celestial Bodies (the "Outer Space Treaty").</a:t>
            </a:r>
          </a:p>
          <a:p>
            <a:r>
              <a:rPr lang="en-GB" sz="1400" dirty="0"/>
              <a:t>The 1968 Agreement on the Rescue of Astronauts, the Return of Astronauts and the Return of Objects Launched into Outer Space (the "Rescue Agreement").</a:t>
            </a:r>
          </a:p>
          <a:p>
            <a:r>
              <a:rPr lang="en-GB" sz="1400" b="1" dirty="0"/>
              <a:t>The 1972 Convention on International Liability for Damage Caused by Space Objects (the "Liability Convention").</a:t>
            </a:r>
          </a:p>
          <a:p>
            <a:r>
              <a:rPr lang="en-GB" sz="1400" dirty="0"/>
              <a:t>The 1975 Convention on Registration of Objects Launched into Outer Space (the "Registration Convention").</a:t>
            </a:r>
          </a:p>
          <a:p>
            <a:r>
              <a:rPr lang="en-GB" sz="1400" dirty="0"/>
              <a:t>The 1979 Agreement Governing the Activities of States on the Moon and Other Celestial Bodies (the "Moon Treaty").</a:t>
            </a:r>
          </a:p>
          <a:p>
            <a:endParaRPr lang="en-GB" sz="1400" dirty="0"/>
          </a:p>
        </p:txBody>
      </p:sp>
      <p:sp>
        <p:nvSpPr>
          <p:cNvPr id="4" name="Footer Placeholder 3"/>
          <p:cNvSpPr>
            <a:spLocks noGrp="1"/>
          </p:cNvSpPr>
          <p:nvPr>
            <p:ph type="ftr" sz="quarter" idx="11"/>
          </p:nvPr>
        </p:nvSpPr>
        <p:spPr/>
        <p:txBody>
          <a:bodyPr/>
          <a:lstStyle/>
          <a:p>
            <a:r>
              <a:rPr lang="en-US" smtClean="0"/>
              <a:t>London Institute of Space Policy and Law</a:t>
            </a:r>
            <a:endParaRPr lang="en-US"/>
          </a:p>
        </p:txBody>
      </p:sp>
      <p:sp>
        <p:nvSpPr>
          <p:cNvPr id="5" name="Slide Number Placeholder 4"/>
          <p:cNvSpPr>
            <a:spLocks noGrp="1"/>
          </p:cNvSpPr>
          <p:nvPr>
            <p:ph type="sldNum" sz="quarter" idx="12"/>
          </p:nvPr>
        </p:nvSpPr>
        <p:spPr/>
        <p:txBody>
          <a:bodyPr/>
          <a:lstStyle/>
          <a:p>
            <a:fld id="{1DFACEE7-68F3-1F44-A809-63F2A92164E0}" type="slidenum">
              <a:rPr lang="en-US" smtClean="0"/>
              <a:t>1</a:t>
            </a:fld>
            <a:endParaRPr lang="en-US"/>
          </a:p>
        </p:txBody>
      </p:sp>
    </p:spTree>
    <p:extLst>
      <p:ext uri="{BB962C8B-B14F-4D97-AF65-F5344CB8AC3E}">
        <p14:creationId xmlns:p14="http://schemas.microsoft.com/office/powerpoint/2010/main" val="4179457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UK Outer Space Act 1986</a:t>
            </a:r>
          </a:p>
        </p:txBody>
      </p:sp>
      <p:sp>
        <p:nvSpPr>
          <p:cNvPr id="3" name="Content Placeholder 2"/>
          <p:cNvSpPr>
            <a:spLocks noGrp="1"/>
          </p:cNvSpPr>
          <p:nvPr>
            <p:ph idx="1"/>
          </p:nvPr>
        </p:nvSpPr>
        <p:spPr/>
        <p:txBody>
          <a:bodyPr/>
          <a:lstStyle/>
          <a:p>
            <a:pPr marL="361950" lvl="3" indent="-361950"/>
            <a:r>
              <a:rPr lang="en-GB" sz="1400" dirty="0"/>
              <a:t>The Act applies to the : </a:t>
            </a:r>
          </a:p>
          <a:p>
            <a:pPr marL="361950" lvl="4" indent="-361950"/>
            <a:r>
              <a:rPr lang="en-GB" sz="1400" dirty="0"/>
              <a:t>Launching or procuring the launch of a space object;</a:t>
            </a:r>
          </a:p>
          <a:p>
            <a:pPr marL="361950" lvl="5" indent="-361950"/>
            <a:r>
              <a:rPr lang="en-GB" sz="1400" dirty="0"/>
              <a:t>Operating a space object; and to </a:t>
            </a:r>
          </a:p>
          <a:p>
            <a:pPr marL="361950" lvl="5" indent="-361950"/>
            <a:r>
              <a:rPr lang="en-GB" sz="1400" dirty="0"/>
              <a:t>Any activity in outer space</a:t>
            </a:r>
          </a:p>
          <a:p>
            <a:pPr marL="361950" lvl="1" indent="-361950"/>
            <a:endParaRPr lang="en-GB" sz="1400" dirty="0"/>
          </a:p>
          <a:p>
            <a:pPr marL="361950" lvl="1" indent="-361950"/>
            <a:r>
              <a:rPr lang="en-GB" sz="1400" dirty="0"/>
              <a:t>	By:</a:t>
            </a:r>
          </a:p>
          <a:p>
            <a:pPr marL="361950" lvl="1" indent="-361950"/>
            <a:endParaRPr lang="en-GB" sz="1400" dirty="0"/>
          </a:p>
          <a:p>
            <a:pPr marL="361950" lvl="4" indent="-361950"/>
            <a:r>
              <a:rPr lang="en-GB" sz="1400" dirty="0"/>
              <a:t>UK nationals</a:t>
            </a:r>
          </a:p>
          <a:p>
            <a:pPr marL="361950" lvl="4" indent="-361950"/>
            <a:r>
              <a:rPr lang="en-GB" sz="1400" dirty="0"/>
              <a:t>Scottish firms</a:t>
            </a:r>
          </a:p>
          <a:p>
            <a:pPr marL="361950" lvl="4" indent="-361950"/>
            <a:r>
              <a:rPr lang="en-GB" sz="1400" dirty="0"/>
              <a:t>Bodies incorporated under UK law.</a:t>
            </a:r>
          </a:p>
          <a:p>
            <a:endParaRPr lang="en-GB" dirty="0"/>
          </a:p>
        </p:txBody>
      </p:sp>
      <p:sp>
        <p:nvSpPr>
          <p:cNvPr id="4" name="Footer Placeholder 3"/>
          <p:cNvSpPr>
            <a:spLocks noGrp="1"/>
          </p:cNvSpPr>
          <p:nvPr>
            <p:ph type="ftr" sz="quarter" idx="11"/>
          </p:nvPr>
        </p:nvSpPr>
        <p:spPr/>
        <p:txBody>
          <a:bodyPr/>
          <a:lstStyle/>
          <a:p>
            <a:r>
              <a:rPr lang="en-US" smtClean="0"/>
              <a:t>London Institute of Space Policy and Law</a:t>
            </a:r>
            <a:endParaRPr lang="en-US"/>
          </a:p>
        </p:txBody>
      </p:sp>
      <p:sp>
        <p:nvSpPr>
          <p:cNvPr id="5" name="Slide Number Placeholder 4"/>
          <p:cNvSpPr>
            <a:spLocks noGrp="1"/>
          </p:cNvSpPr>
          <p:nvPr>
            <p:ph type="sldNum" sz="quarter" idx="12"/>
          </p:nvPr>
        </p:nvSpPr>
        <p:spPr/>
        <p:txBody>
          <a:bodyPr/>
          <a:lstStyle/>
          <a:p>
            <a:fld id="{1DFACEE7-68F3-1F44-A809-63F2A92164E0}" type="slidenum">
              <a:rPr lang="en-US" smtClean="0"/>
              <a:t>19</a:t>
            </a:fld>
            <a:endParaRPr lang="en-US"/>
          </a:p>
        </p:txBody>
      </p:sp>
    </p:spTree>
    <p:extLst>
      <p:ext uri="{BB962C8B-B14F-4D97-AF65-F5344CB8AC3E}">
        <p14:creationId xmlns:p14="http://schemas.microsoft.com/office/powerpoint/2010/main" val="3371067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UK Outer Space Act 1986</a:t>
            </a:r>
          </a:p>
        </p:txBody>
      </p:sp>
      <p:sp>
        <p:nvSpPr>
          <p:cNvPr id="3" name="Content Placeholder 2"/>
          <p:cNvSpPr>
            <a:spLocks noGrp="1"/>
          </p:cNvSpPr>
          <p:nvPr>
            <p:ph idx="1"/>
          </p:nvPr>
        </p:nvSpPr>
        <p:spPr>
          <a:xfrm>
            <a:off x="900112" y="1750813"/>
            <a:ext cx="7345363" cy="3931920"/>
          </a:xfrm>
        </p:spPr>
        <p:txBody>
          <a:bodyPr>
            <a:normAutofit fontScale="92500"/>
          </a:bodyPr>
          <a:lstStyle/>
          <a:p>
            <a:pPr marL="0" lvl="3" indent="0">
              <a:buNone/>
            </a:pPr>
            <a:r>
              <a:rPr lang="en-GB" sz="2200" b="1" dirty="0" smtClean="0"/>
              <a:t>Section 10 </a:t>
            </a:r>
          </a:p>
          <a:p>
            <a:pPr marL="361950" lvl="3" indent="-361950"/>
            <a:r>
              <a:rPr lang="en-GB" sz="1400" dirty="0" smtClean="0"/>
              <a:t>Requires </a:t>
            </a:r>
            <a:r>
              <a:rPr lang="en-GB" sz="1400" dirty="0"/>
              <a:t>a licensee to indemnify the government against any claims made against the government in respect of damage or loss arising out of activities carried out by the licensee. </a:t>
            </a:r>
            <a:r>
              <a:rPr lang="en-GB" sz="1400" b="1" dirty="0"/>
              <a:t>This liability can be unlimited</a:t>
            </a:r>
            <a:r>
              <a:rPr lang="en-GB" sz="1400" dirty="0"/>
              <a:t>. </a:t>
            </a:r>
            <a:r>
              <a:rPr lang="en-GB" sz="1400" dirty="0" smtClean="0"/>
              <a:t>The </a:t>
            </a:r>
            <a:r>
              <a:rPr lang="en-GB" sz="1400" dirty="0"/>
              <a:t>extent of the indemnity distinguishes the UK from other space-faring nations. (Other countries specify limits of liability, which vary). </a:t>
            </a:r>
          </a:p>
          <a:p>
            <a:pPr marL="361950" lvl="3" indent="-361950"/>
            <a:r>
              <a:rPr lang="en-GB" sz="1400" dirty="0"/>
              <a:t>Act provides for there to be supplementary regulations defining the content and form of licence applications, the procedure for applying for and granting of licences, applicable time limits, payments etc.</a:t>
            </a:r>
          </a:p>
          <a:p>
            <a:pPr marL="0" lvl="3" indent="0">
              <a:buNone/>
            </a:pPr>
            <a:r>
              <a:rPr lang="en-GB" sz="2000" b="1" dirty="0"/>
              <a:t>Section 5 </a:t>
            </a:r>
            <a:endParaRPr lang="en-GB" sz="2000" b="1" dirty="0" smtClean="0"/>
          </a:p>
          <a:p>
            <a:pPr marL="361950" lvl="3" indent="-361950"/>
            <a:r>
              <a:rPr lang="en-GB" sz="1400" dirty="0" smtClean="0"/>
              <a:t>Sets </a:t>
            </a:r>
            <a:r>
              <a:rPr lang="en-GB" sz="1400" dirty="0"/>
              <a:t>out the </a:t>
            </a:r>
            <a:r>
              <a:rPr lang="en-GB" sz="1400" b="1" dirty="0"/>
              <a:t>terms of a licence</a:t>
            </a:r>
            <a:r>
              <a:rPr lang="en-GB" sz="1400" dirty="0"/>
              <a:t>.  The activities, the licence </a:t>
            </a:r>
            <a:r>
              <a:rPr lang="en-GB" sz="1400" b="1" dirty="0"/>
              <a:t>period</a:t>
            </a:r>
            <a:r>
              <a:rPr lang="en-GB" sz="1400" dirty="0"/>
              <a:t>, the </a:t>
            </a:r>
            <a:r>
              <a:rPr lang="en-GB" sz="1400" b="1" dirty="0"/>
              <a:t>conditions</a:t>
            </a:r>
            <a:r>
              <a:rPr lang="en-GB" sz="1400" dirty="0"/>
              <a:t>.  There are provisions regarding the conduct of operations: the avoidance of contamination of outer space and of interference with the activities of others: the avoidance of breach of international obligations of the UK also a requirement for the licensee to “insure himself against liability incurred in respect of damage or loss suffered by third parties”. (There is no specific reference to the amount of required insurance being specified in separate regulations but this is implicit.)  End of life conditions.</a:t>
            </a:r>
          </a:p>
          <a:p>
            <a:endParaRPr lang="en-GB" sz="1400" dirty="0"/>
          </a:p>
        </p:txBody>
      </p:sp>
      <p:sp>
        <p:nvSpPr>
          <p:cNvPr id="4" name="Footer Placeholder 3"/>
          <p:cNvSpPr>
            <a:spLocks noGrp="1"/>
          </p:cNvSpPr>
          <p:nvPr>
            <p:ph type="ftr" sz="quarter" idx="11"/>
          </p:nvPr>
        </p:nvSpPr>
        <p:spPr/>
        <p:txBody>
          <a:bodyPr/>
          <a:lstStyle/>
          <a:p>
            <a:r>
              <a:rPr lang="en-US" smtClean="0"/>
              <a:t>London Institute of Space Policy and Law</a:t>
            </a:r>
            <a:endParaRPr lang="en-US"/>
          </a:p>
        </p:txBody>
      </p:sp>
      <p:sp>
        <p:nvSpPr>
          <p:cNvPr id="5" name="Slide Number Placeholder 4"/>
          <p:cNvSpPr>
            <a:spLocks noGrp="1"/>
          </p:cNvSpPr>
          <p:nvPr>
            <p:ph type="sldNum" sz="quarter" idx="12"/>
          </p:nvPr>
        </p:nvSpPr>
        <p:spPr/>
        <p:txBody>
          <a:bodyPr/>
          <a:lstStyle/>
          <a:p>
            <a:fld id="{1DFACEE7-68F3-1F44-A809-63F2A92164E0}" type="slidenum">
              <a:rPr lang="en-US" smtClean="0"/>
              <a:t>20</a:t>
            </a:fld>
            <a:endParaRPr lang="en-US"/>
          </a:p>
        </p:txBody>
      </p:sp>
    </p:spTree>
    <p:extLst>
      <p:ext uri="{BB962C8B-B14F-4D97-AF65-F5344CB8AC3E}">
        <p14:creationId xmlns:p14="http://schemas.microsoft.com/office/powerpoint/2010/main" val="715945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UK Outer Space Act 1986</a:t>
            </a:r>
          </a:p>
        </p:txBody>
      </p:sp>
      <p:sp>
        <p:nvSpPr>
          <p:cNvPr id="3" name="Content Placeholder 2"/>
          <p:cNvSpPr>
            <a:spLocks noGrp="1"/>
          </p:cNvSpPr>
          <p:nvPr>
            <p:ph idx="1"/>
          </p:nvPr>
        </p:nvSpPr>
        <p:spPr>
          <a:xfrm>
            <a:off x="900112" y="1729547"/>
            <a:ext cx="7345363" cy="3931920"/>
          </a:xfrm>
        </p:spPr>
        <p:txBody>
          <a:bodyPr>
            <a:noAutofit/>
          </a:bodyPr>
          <a:lstStyle/>
          <a:p>
            <a:pPr marL="361950" lvl="3" indent="-361950"/>
            <a:r>
              <a:rPr lang="en-GB" sz="1400" dirty="0"/>
              <a:t>UKSA administers the licensing activities on behalf of HMG. Once a licence is granted licensees are obliged to:</a:t>
            </a:r>
          </a:p>
          <a:p>
            <a:pPr marL="361950" lvl="4" indent="-361950"/>
            <a:r>
              <a:rPr lang="en-GB" sz="1400" dirty="0"/>
              <a:t>Permit reasonable access to documents and inspection and testing of facilities and equipment by UKSA</a:t>
            </a:r>
          </a:p>
          <a:p>
            <a:pPr marL="361950" lvl="4" indent="-361950"/>
            <a:r>
              <a:rPr lang="en-GB" sz="1400" dirty="0"/>
              <a:t>Inform UKSA of any changes in licence activities and seek approval</a:t>
            </a:r>
          </a:p>
          <a:p>
            <a:pPr marL="361950" lvl="4" indent="-361950"/>
            <a:r>
              <a:rPr lang="en-GB" sz="1400" dirty="0"/>
              <a:t>Prevent contamination of outer space and earth’s environment</a:t>
            </a:r>
          </a:p>
          <a:p>
            <a:pPr marL="361950" lvl="4" indent="-361950"/>
            <a:r>
              <a:rPr lang="en-GB" sz="1400" dirty="0"/>
              <a:t>Avoid interference in activities of others</a:t>
            </a:r>
          </a:p>
          <a:p>
            <a:pPr marL="361950" lvl="4" indent="-361950"/>
            <a:r>
              <a:rPr lang="en-GB" sz="1400" dirty="0"/>
              <a:t>Avoid breach of UK’s international obligations</a:t>
            </a:r>
          </a:p>
          <a:p>
            <a:pPr marL="361950" lvl="4" indent="-361950"/>
            <a:r>
              <a:rPr lang="en-GB" sz="1400" dirty="0"/>
              <a:t>Preserve national security of UK</a:t>
            </a:r>
          </a:p>
          <a:p>
            <a:pPr marL="361950" lvl="4" indent="-361950"/>
            <a:r>
              <a:rPr lang="en-GB" sz="1400" dirty="0"/>
              <a:t>Insure against TPL for launch and in-orbit ops (UK Gov. to be named as additional insured)</a:t>
            </a:r>
          </a:p>
          <a:p>
            <a:pPr marL="361950" lvl="3" indent="-361950"/>
            <a:r>
              <a:rPr lang="en-GB" sz="1400" dirty="0" smtClean="0"/>
              <a:t>Innovation </a:t>
            </a:r>
            <a:r>
              <a:rPr lang="en-GB" sz="1400" dirty="0"/>
              <a:t>and Growth Strategy (IGS) report of February 2010 recommended that the “unlimited liability” indemnity (of HMG) requirement be amended to provide a specified limit of liability to create a “level playing field “.</a:t>
            </a:r>
          </a:p>
          <a:p>
            <a:endParaRPr lang="en-GB" sz="1400" dirty="0"/>
          </a:p>
        </p:txBody>
      </p:sp>
      <p:sp>
        <p:nvSpPr>
          <p:cNvPr id="4" name="Footer Placeholder 3"/>
          <p:cNvSpPr>
            <a:spLocks noGrp="1"/>
          </p:cNvSpPr>
          <p:nvPr>
            <p:ph type="ftr" sz="quarter" idx="11"/>
          </p:nvPr>
        </p:nvSpPr>
        <p:spPr/>
        <p:txBody>
          <a:bodyPr/>
          <a:lstStyle/>
          <a:p>
            <a:r>
              <a:rPr lang="en-US" smtClean="0"/>
              <a:t>London Institute of Space Policy and Law</a:t>
            </a:r>
            <a:endParaRPr lang="en-US"/>
          </a:p>
        </p:txBody>
      </p:sp>
      <p:sp>
        <p:nvSpPr>
          <p:cNvPr id="5" name="Slide Number Placeholder 4"/>
          <p:cNvSpPr>
            <a:spLocks noGrp="1"/>
          </p:cNvSpPr>
          <p:nvPr>
            <p:ph type="sldNum" sz="quarter" idx="12"/>
          </p:nvPr>
        </p:nvSpPr>
        <p:spPr/>
        <p:txBody>
          <a:bodyPr/>
          <a:lstStyle/>
          <a:p>
            <a:fld id="{1DFACEE7-68F3-1F44-A809-63F2A92164E0}" type="slidenum">
              <a:rPr lang="en-US" smtClean="0"/>
              <a:t>21</a:t>
            </a:fld>
            <a:endParaRPr lang="en-US"/>
          </a:p>
        </p:txBody>
      </p:sp>
    </p:spTree>
    <p:extLst>
      <p:ext uri="{BB962C8B-B14F-4D97-AF65-F5344CB8AC3E}">
        <p14:creationId xmlns:p14="http://schemas.microsoft.com/office/powerpoint/2010/main" val="1616762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UK Outer Space Act 1986</a:t>
            </a:r>
          </a:p>
        </p:txBody>
      </p:sp>
      <p:sp>
        <p:nvSpPr>
          <p:cNvPr id="3" name="Content Placeholder 2"/>
          <p:cNvSpPr>
            <a:spLocks noGrp="1"/>
          </p:cNvSpPr>
          <p:nvPr>
            <p:ph idx="1"/>
          </p:nvPr>
        </p:nvSpPr>
        <p:spPr>
          <a:xfrm>
            <a:off x="900112" y="1718914"/>
            <a:ext cx="7345363" cy="3931920"/>
          </a:xfrm>
        </p:spPr>
        <p:txBody>
          <a:bodyPr>
            <a:noAutofit/>
          </a:bodyPr>
          <a:lstStyle/>
          <a:p>
            <a:pPr marL="361950" lvl="3" indent="-361950"/>
            <a:r>
              <a:rPr lang="en-GB" sz="1400" dirty="0"/>
              <a:t>In </a:t>
            </a:r>
            <a:r>
              <a:rPr lang="en-GB" sz="1400" b="1" dirty="0"/>
              <a:t>2011, citing a need to create a “level playing field”, the Chancellor and the Minister for Space announced plans to remove the unlimited liability and to set new reduced requirements for the amount of launch and in-orbit insurance </a:t>
            </a:r>
            <a:r>
              <a:rPr lang="en-GB" sz="1400" dirty="0"/>
              <a:t>(consistent with a general UK objective to promote commercial space activities).  This was achieved by the Deregulation Act 2015 which amended the OSA for new applications </a:t>
            </a:r>
            <a:r>
              <a:rPr lang="en-GB" sz="1400" dirty="0" err="1"/>
              <a:t>w.e.f</a:t>
            </a:r>
            <a:r>
              <a:rPr lang="en-GB" sz="1400" dirty="0"/>
              <a:t>. 1 October 2015.  New indemnity limit of €60 million per satellite.</a:t>
            </a:r>
          </a:p>
          <a:p>
            <a:pPr marL="361950" lvl="3" indent="-361950"/>
            <a:endParaRPr lang="en-GB" sz="1400" dirty="0"/>
          </a:p>
          <a:p>
            <a:pPr marL="361950" lvl="3" indent="-361950"/>
            <a:r>
              <a:rPr lang="en-GB" sz="1400" dirty="0"/>
              <a:t>On 21 February 2017 HMG published a draft Spaceflight Bill for the launching of space flights in the UK and the operation of a UK space port.  (The OSA will otherwise continue to apply to other – outside UK – activities).</a:t>
            </a:r>
          </a:p>
          <a:p>
            <a:pPr marL="361950" lvl="3" indent="-361950"/>
            <a:endParaRPr lang="en-GB" sz="1400" dirty="0"/>
          </a:p>
          <a:p>
            <a:pPr marL="361950" lvl="3" indent="-361950"/>
            <a:r>
              <a:rPr lang="en-GB" sz="1400" dirty="0"/>
              <a:t>On 30 June 2017 HMG introduced a draft Space Industry </a:t>
            </a:r>
            <a:r>
              <a:rPr lang="en-GB" sz="1400" dirty="0" smtClean="0"/>
              <a:t>Bill</a:t>
            </a:r>
            <a:r>
              <a:rPr lang="en-GB" sz="1400" dirty="0"/>
              <a:t> </a:t>
            </a:r>
            <a:r>
              <a:rPr lang="en-GB" sz="1400" dirty="0" smtClean="0"/>
              <a:t>received Royal Assent and became </a:t>
            </a:r>
            <a:r>
              <a:rPr lang="en-GB" sz="1400" b="1" dirty="0"/>
              <a:t>Space Industry Act </a:t>
            </a:r>
            <a:r>
              <a:rPr lang="en-GB" sz="1400" b="1" dirty="0" smtClean="0"/>
              <a:t>2018</a:t>
            </a:r>
            <a:r>
              <a:rPr lang="en-GB" sz="1400" dirty="0" smtClean="0"/>
              <a:t> 15 March 2018</a:t>
            </a:r>
            <a:endParaRPr lang="en-GB" sz="1400" dirty="0"/>
          </a:p>
        </p:txBody>
      </p:sp>
      <p:sp>
        <p:nvSpPr>
          <p:cNvPr id="4" name="Footer Placeholder 3"/>
          <p:cNvSpPr>
            <a:spLocks noGrp="1"/>
          </p:cNvSpPr>
          <p:nvPr>
            <p:ph type="ftr" sz="quarter" idx="11"/>
          </p:nvPr>
        </p:nvSpPr>
        <p:spPr/>
        <p:txBody>
          <a:bodyPr/>
          <a:lstStyle/>
          <a:p>
            <a:r>
              <a:rPr lang="en-US" smtClean="0"/>
              <a:t>London Institute of Space Policy and Law</a:t>
            </a:r>
            <a:endParaRPr lang="en-US"/>
          </a:p>
        </p:txBody>
      </p:sp>
      <p:sp>
        <p:nvSpPr>
          <p:cNvPr id="5" name="Slide Number Placeholder 4"/>
          <p:cNvSpPr>
            <a:spLocks noGrp="1"/>
          </p:cNvSpPr>
          <p:nvPr>
            <p:ph type="sldNum" sz="quarter" idx="12"/>
          </p:nvPr>
        </p:nvSpPr>
        <p:spPr/>
        <p:txBody>
          <a:bodyPr/>
          <a:lstStyle/>
          <a:p>
            <a:fld id="{1DFACEE7-68F3-1F44-A809-63F2A92164E0}" type="slidenum">
              <a:rPr lang="en-US" smtClean="0"/>
              <a:t>22</a:t>
            </a:fld>
            <a:endParaRPr lang="en-US"/>
          </a:p>
        </p:txBody>
      </p:sp>
    </p:spTree>
    <p:extLst>
      <p:ext uri="{BB962C8B-B14F-4D97-AF65-F5344CB8AC3E}">
        <p14:creationId xmlns:p14="http://schemas.microsoft.com/office/powerpoint/2010/main" val="21896509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Space Industry Act 2018</a:t>
            </a:r>
          </a:p>
        </p:txBody>
      </p:sp>
      <p:sp>
        <p:nvSpPr>
          <p:cNvPr id="3" name="Content Placeholder 2"/>
          <p:cNvSpPr>
            <a:spLocks noGrp="1"/>
          </p:cNvSpPr>
          <p:nvPr>
            <p:ph idx="1"/>
          </p:nvPr>
        </p:nvSpPr>
        <p:spPr/>
        <p:txBody>
          <a:bodyPr>
            <a:normAutofit/>
          </a:bodyPr>
          <a:lstStyle/>
          <a:p>
            <a:pPr marL="0" indent="0">
              <a:spcBef>
                <a:spcPts val="0"/>
              </a:spcBef>
              <a:buNone/>
            </a:pPr>
            <a:r>
              <a:rPr lang="en-GB" sz="1400" dirty="0" smtClean="0"/>
              <a:t>Act to regulate </a:t>
            </a:r>
          </a:p>
          <a:p>
            <a:pPr lvl="1">
              <a:spcBef>
                <a:spcPts val="0"/>
              </a:spcBef>
            </a:pPr>
            <a:r>
              <a:rPr lang="en-GB" sz="1400" dirty="0" smtClean="0"/>
              <a:t>space activities</a:t>
            </a:r>
          </a:p>
          <a:p>
            <a:pPr lvl="1">
              <a:spcBef>
                <a:spcPts val="0"/>
              </a:spcBef>
            </a:pPr>
            <a:r>
              <a:rPr lang="en-GB" sz="1400" dirty="0" smtClean="0"/>
              <a:t>sub-orbital activities </a:t>
            </a:r>
          </a:p>
          <a:p>
            <a:pPr lvl="1">
              <a:spcBef>
                <a:spcPts val="0"/>
              </a:spcBef>
            </a:pPr>
            <a:r>
              <a:rPr lang="en-GB" sz="1400" dirty="0" smtClean="0"/>
              <a:t>associated activities</a:t>
            </a:r>
            <a:endParaRPr lang="en-GB" sz="1400" dirty="0"/>
          </a:p>
          <a:p>
            <a:pPr marL="0" indent="0">
              <a:spcBef>
                <a:spcPts val="0"/>
              </a:spcBef>
              <a:buNone/>
            </a:pPr>
            <a:r>
              <a:rPr lang="en-GB" sz="1400" dirty="0" smtClean="0"/>
              <a:t>Section Headings</a:t>
            </a:r>
          </a:p>
          <a:p>
            <a:pPr marL="627063" indent="-265113">
              <a:spcBef>
                <a:spcPts val="0"/>
              </a:spcBef>
            </a:pPr>
            <a:r>
              <a:rPr lang="en-GB" sz="1400" dirty="0" smtClean="0"/>
              <a:t>Regulation of spaceflight</a:t>
            </a:r>
          </a:p>
          <a:p>
            <a:pPr marL="627063" indent="-265113">
              <a:spcBef>
                <a:spcPts val="0"/>
              </a:spcBef>
            </a:pPr>
            <a:r>
              <a:rPr lang="en-GB" sz="1400" dirty="0" smtClean="0"/>
              <a:t>Range Control</a:t>
            </a:r>
          </a:p>
          <a:p>
            <a:pPr marL="627063" indent="-265113">
              <a:spcBef>
                <a:spcPts val="0"/>
              </a:spcBef>
            </a:pPr>
            <a:r>
              <a:rPr lang="en-GB" sz="1400" dirty="0" smtClean="0"/>
              <a:t>Licences</a:t>
            </a:r>
          </a:p>
          <a:p>
            <a:pPr marL="627063" indent="-265113">
              <a:spcBef>
                <a:spcPts val="0"/>
              </a:spcBef>
            </a:pPr>
            <a:r>
              <a:rPr lang="en-GB" sz="1400" dirty="0" smtClean="0"/>
              <a:t>Regulation</a:t>
            </a:r>
          </a:p>
          <a:p>
            <a:pPr marL="627063" indent="-265113">
              <a:spcBef>
                <a:spcPts val="0"/>
              </a:spcBef>
            </a:pPr>
            <a:r>
              <a:rPr lang="en-GB" sz="1400" b="1" dirty="0" smtClean="0"/>
              <a:t>Individuals taking part informed consent</a:t>
            </a:r>
          </a:p>
          <a:p>
            <a:pPr marL="627063" indent="-265113">
              <a:spcBef>
                <a:spcPts val="0"/>
              </a:spcBef>
            </a:pPr>
            <a:r>
              <a:rPr lang="en-GB" sz="1400" dirty="0" smtClean="0"/>
              <a:t>Safety </a:t>
            </a:r>
          </a:p>
          <a:p>
            <a:pPr marL="627063" indent="-265113">
              <a:spcBef>
                <a:spcPts val="0"/>
              </a:spcBef>
            </a:pPr>
            <a:r>
              <a:rPr lang="en-GB" sz="1400" dirty="0" smtClean="0"/>
              <a:t>Security</a:t>
            </a:r>
          </a:p>
          <a:p>
            <a:pPr marL="627063" indent="-265113">
              <a:spcBef>
                <a:spcPts val="0"/>
              </a:spcBef>
            </a:pPr>
            <a:r>
              <a:rPr lang="en-GB" sz="1400" dirty="0" smtClean="0"/>
              <a:t>Enforcement</a:t>
            </a:r>
          </a:p>
          <a:p>
            <a:pPr marL="627063" indent="-265113">
              <a:spcBef>
                <a:spcPts val="0"/>
              </a:spcBef>
            </a:pPr>
            <a:r>
              <a:rPr lang="en-GB" sz="1400" b="1" dirty="0" smtClean="0"/>
              <a:t>Liabilities, indemnities and insurance</a:t>
            </a:r>
            <a:endParaRPr lang="en-GB" sz="1400" b="1" dirty="0"/>
          </a:p>
        </p:txBody>
      </p:sp>
      <p:sp>
        <p:nvSpPr>
          <p:cNvPr id="4" name="Footer Placeholder 3"/>
          <p:cNvSpPr>
            <a:spLocks noGrp="1"/>
          </p:cNvSpPr>
          <p:nvPr>
            <p:ph type="ftr" sz="quarter" idx="11"/>
          </p:nvPr>
        </p:nvSpPr>
        <p:spPr/>
        <p:txBody>
          <a:bodyPr/>
          <a:lstStyle/>
          <a:p>
            <a:r>
              <a:rPr lang="en-US" smtClean="0"/>
              <a:t>London Institute of Space Policy and Law</a:t>
            </a:r>
            <a:endParaRPr lang="en-US"/>
          </a:p>
        </p:txBody>
      </p:sp>
      <p:sp>
        <p:nvSpPr>
          <p:cNvPr id="5" name="Slide Number Placeholder 4"/>
          <p:cNvSpPr>
            <a:spLocks noGrp="1"/>
          </p:cNvSpPr>
          <p:nvPr>
            <p:ph type="sldNum" sz="quarter" idx="12"/>
          </p:nvPr>
        </p:nvSpPr>
        <p:spPr/>
        <p:txBody>
          <a:bodyPr/>
          <a:lstStyle/>
          <a:p>
            <a:fld id="{1DFACEE7-68F3-1F44-A809-63F2A92164E0}" type="slidenum">
              <a:rPr lang="en-US" smtClean="0"/>
              <a:t>23</a:t>
            </a:fld>
            <a:endParaRPr lang="en-US"/>
          </a:p>
        </p:txBody>
      </p:sp>
    </p:spTree>
    <p:extLst>
      <p:ext uri="{BB962C8B-B14F-4D97-AF65-F5344CB8AC3E}">
        <p14:creationId xmlns:p14="http://schemas.microsoft.com/office/powerpoint/2010/main" val="36361373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S.17 Informed consent</a:t>
            </a:r>
            <a:endParaRPr lang="en-GB" dirty="0"/>
          </a:p>
        </p:txBody>
      </p:sp>
      <p:sp>
        <p:nvSpPr>
          <p:cNvPr id="4" name="Footer Placeholder 3"/>
          <p:cNvSpPr>
            <a:spLocks noGrp="1"/>
          </p:cNvSpPr>
          <p:nvPr>
            <p:ph type="ftr" sz="quarter" idx="11"/>
          </p:nvPr>
        </p:nvSpPr>
        <p:spPr/>
        <p:txBody>
          <a:bodyPr/>
          <a:lstStyle/>
          <a:p>
            <a:r>
              <a:rPr lang="en-US" smtClean="0"/>
              <a:t>London Institute of Space Policy and Law</a:t>
            </a:r>
            <a:endParaRPr lang="en-US"/>
          </a:p>
        </p:txBody>
      </p:sp>
      <p:sp>
        <p:nvSpPr>
          <p:cNvPr id="5" name="Slide Number Placeholder 4"/>
          <p:cNvSpPr>
            <a:spLocks noGrp="1"/>
          </p:cNvSpPr>
          <p:nvPr>
            <p:ph type="sldNum" sz="quarter" idx="12"/>
          </p:nvPr>
        </p:nvSpPr>
        <p:spPr/>
        <p:txBody>
          <a:bodyPr/>
          <a:lstStyle/>
          <a:p>
            <a:fld id="{1DFACEE7-68F3-1F44-A809-63F2A92164E0}" type="slidenum">
              <a:rPr lang="en-US" smtClean="0"/>
              <a:t>24</a:t>
            </a:fld>
            <a:endParaRPr lang="en-US"/>
          </a:p>
        </p:txBody>
      </p:sp>
      <p:sp>
        <p:nvSpPr>
          <p:cNvPr id="6" name="Rectangle 5"/>
          <p:cNvSpPr/>
          <p:nvPr/>
        </p:nvSpPr>
        <p:spPr>
          <a:xfrm>
            <a:off x="510363" y="1844148"/>
            <a:ext cx="8218967" cy="3323987"/>
          </a:xfrm>
          <a:prstGeom prst="rect">
            <a:avLst/>
          </a:prstGeom>
        </p:spPr>
        <p:txBody>
          <a:bodyPr wrap="square">
            <a:spAutoFit/>
          </a:bodyPr>
          <a:lstStyle/>
          <a:p>
            <a:endParaRPr lang="en-GB" sz="1400" b="1" dirty="0"/>
          </a:p>
          <a:p>
            <a:r>
              <a:rPr lang="en-GB" sz="1400" b="1" dirty="0" smtClean="0"/>
              <a:t>17 Informed </a:t>
            </a:r>
            <a:r>
              <a:rPr lang="en-GB" sz="1400" b="1" dirty="0"/>
              <a:t>consent</a:t>
            </a:r>
          </a:p>
          <a:p>
            <a:r>
              <a:rPr lang="en-GB" sz="1400" dirty="0" smtClean="0"/>
              <a:t>(1) The </a:t>
            </a:r>
            <a:r>
              <a:rPr lang="en-GB" sz="1400" dirty="0"/>
              <a:t>holder of an operator licence (the “licensee”) </a:t>
            </a:r>
            <a:r>
              <a:rPr lang="en-GB" sz="1400" dirty="0">
                <a:solidFill>
                  <a:srgbClr val="FF0000"/>
                </a:solidFill>
              </a:rPr>
              <a:t>must not allow an individual to take part</a:t>
            </a:r>
            <a:r>
              <a:rPr lang="en-GB" sz="1400" dirty="0"/>
              <a:t>, in a prescribed role or capacity, in spaceflight activities carried out by the licensee </a:t>
            </a:r>
            <a:r>
              <a:rPr lang="en-GB" sz="1400" dirty="0">
                <a:solidFill>
                  <a:srgbClr val="FF0000"/>
                </a:solidFill>
              </a:rPr>
              <a:t>unless the individual</a:t>
            </a:r>
            <a:r>
              <a:rPr lang="en-GB" sz="1400" dirty="0"/>
              <a:t>—</a:t>
            </a:r>
          </a:p>
          <a:p>
            <a:pPr marL="542925"/>
            <a:r>
              <a:rPr lang="en-GB" sz="1400" dirty="0" smtClean="0"/>
              <a:t>(a) </a:t>
            </a:r>
            <a:r>
              <a:rPr lang="en-GB" sz="1400" dirty="0" smtClean="0">
                <a:solidFill>
                  <a:srgbClr val="FF0000"/>
                </a:solidFill>
              </a:rPr>
              <a:t>has </a:t>
            </a:r>
            <a:r>
              <a:rPr lang="en-GB" sz="1400" dirty="0">
                <a:solidFill>
                  <a:srgbClr val="FF0000"/>
                </a:solidFill>
              </a:rPr>
              <a:t>signified his or her consent </a:t>
            </a:r>
            <a:r>
              <a:rPr lang="en-GB" sz="1400" dirty="0"/>
              <a:t>to accept the risks involved in those activities, and</a:t>
            </a:r>
          </a:p>
          <a:p>
            <a:pPr marL="542925"/>
            <a:r>
              <a:rPr lang="en-GB" sz="1400" dirty="0" smtClean="0"/>
              <a:t>(b) fulfils </a:t>
            </a:r>
            <a:r>
              <a:rPr lang="en-GB" sz="1400" dirty="0"/>
              <a:t>prescribed criteria with respect to age and mental capacity.</a:t>
            </a:r>
          </a:p>
          <a:p>
            <a:r>
              <a:rPr lang="en-GB" sz="1400" dirty="0" smtClean="0"/>
              <a:t>(2) Consent </a:t>
            </a:r>
            <a:r>
              <a:rPr lang="en-GB" sz="1400" dirty="0"/>
              <a:t>to accept the risks involved in spaceflight activities must be signified by signing a document (a “consent form”) that gives details of the risk assessment carried out for those activities under section 9.</a:t>
            </a:r>
          </a:p>
          <a:p>
            <a:r>
              <a:rPr lang="en-GB" sz="1400" dirty="0" smtClean="0"/>
              <a:t>(3) Regulations </a:t>
            </a:r>
            <a:r>
              <a:rPr lang="en-GB" sz="1400" dirty="0"/>
              <a:t>may make</a:t>
            </a:r>
            <a:r>
              <a:rPr lang="en-GB" sz="1400" dirty="0" smtClean="0"/>
              <a:t>—</a:t>
            </a:r>
            <a:endParaRPr lang="en-GB" sz="1400" dirty="0"/>
          </a:p>
          <a:p>
            <a:pPr marL="542925"/>
            <a:r>
              <a:rPr lang="en-GB" sz="1400" dirty="0"/>
              <a:t>(</a:t>
            </a:r>
            <a:r>
              <a:rPr lang="en-GB" sz="1400" dirty="0" smtClean="0"/>
              <a:t>a) provision </a:t>
            </a:r>
            <a:r>
              <a:rPr lang="en-GB" sz="1400" dirty="0"/>
              <a:t>about the form and content of consent forms;</a:t>
            </a:r>
          </a:p>
          <a:p>
            <a:pPr marL="542925"/>
            <a:r>
              <a:rPr lang="en-GB" sz="1400" dirty="0" smtClean="0"/>
              <a:t>(b)provision </a:t>
            </a:r>
            <a:r>
              <a:rPr lang="en-GB" sz="1400" dirty="0"/>
              <a:t>about information to be given to individuals before they sign consent forms;</a:t>
            </a:r>
          </a:p>
          <a:p>
            <a:pPr marL="542925"/>
            <a:r>
              <a:rPr lang="en-GB" sz="1400" dirty="0" smtClean="0"/>
              <a:t>(c) provision </a:t>
            </a:r>
            <a:r>
              <a:rPr lang="en-GB" sz="1400" dirty="0"/>
              <a:t>imposing evidential and procedural requirements with regard to the signification of consent.</a:t>
            </a:r>
          </a:p>
          <a:p>
            <a:r>
              <a:rPr lang="en-GB" sz="1400" dirty="0" smtClean="0"/>
              <a:t>(4) It </a:t>
            </a:r>
            <a:r>
              <a:rPr lang="en-GB" sz="1400" dirty="0"/>
              <a:t>is an offence for a licensee to contravene subsection (1).</a:t>
            </a:r>
          </a:p>
        </p:txBody>
      </p:sp>
    </p:spTree>
    <p:extLst>
      <p:ext uri="{BB962C8B-B14F-4D97-AF65-F5344CB8AC3E}">
        <p14:creationId xmlns:p14="http://schemas.microsoft.com/office/powerpoint/2010/main" val="29153122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S.34-38 Liabilities, indemnities and insurance</a:t>
            </a:r>
            <a:endParaRPr lang="en-GB" dirty="0"/>
          </a:p>
        </p:txBody>
      </p:sp>
      <p:sp>
        <p:nvSpPr>
          <p:cNvPr id="3" name="Content Placeholder 2"/>
          <p:cNvSpPr>
            <a:spLocks noGrp="1"/>
          </p:cNvSpPr>
          <p:nvPr>
            <p:ph idx="1"/>
          </p:nvPr>
        </p:nvSpPr>
        <p:spPr/>
        <p:txBody>
          <a:bodyPr>
            <a:normAutofit/>
          </a:bodyPr>
          <a:lstStyle/>
          <a:p>
            <a:pPr marL="0" indent="0">
              <a:buNone/>
            </a:pPr>
            <a:r>
              <a:rPr lang="en-GB" sz="1400" b="1" dirty="0" smtClean="0"/>
              <a:t>S.34 (2) </a:t>
            </a:r>
            <a:r>
              <a:rPr lang="en-GB" sz="1400" dirty="0" smtClean="0"/>
              <a:t>strict liability for damage or injury in UK to third parties</a:t>
            </a:r>
          </a:p>
          <a:p>
            <a:pPr marL="0" indent="0">
              <a:buNone/>
            </a:pPr>
            <a:r>
              <a:rPr lang="en-GB" sz="1400" b="1" dirty="0"/>
              <a:t>S</a:t>
            </a:r>
            <a:r>
              <a:rPr lang="en-GB" sz="1400" b="1" dirty="0" smtClean="0"/>
              <a:t>.35</a:t>
            </a:r>
            <a:r>
              <a:rPr lang="en-GB" sz="1400" dirty="0" smtClean="0"/>
              <a:t> Secretary of State indemnifies licensee in respect of difference above insured amount</a:t>
            </a:r>
          </a:p>
          <a:p>
            <a:pPr marL="0" indent="0">
              <a:buNone/>
            </a:pPr>
            <a:r>
              <a:rPr lang="en-GB" sz="1400" b="1" dirty="0" smtClean="0"/>
              <a:t>S.36</a:t>
            </a:r>
            <a:r>
              <a:rPr lang="en-GB" sz="1400" dirty="0" smtClean="0"/>
              <a:t> Obligation to indemnify government against claims up to the amount specified in the license</a:t>
            </a:r>
          </a:p>
          <a:p>
            <a:pPr marL="0" indent="0">
              <a:buNone/>
            </a:pPr>
            <a:r>
              <a:rPr lang="en-GB" sz="1400" b="1" dirty="0" smtClean="0"/>
              <a:t>S.38</a:t>
            </a:r>
            <a:r>
              <a:rPr lang="en-GB" sz="1400" dirty="0" smtClean="0"/>
              <a:t> Insurance – Secretary of State specifies what is required (S.38(2))</a:t>
            </a:r>
          </a:p>
          <a:p>
            <a:pPr marL="0" indent="0">
              <a:buNone/>
            </a:pPr>
            <a:r>
              <a:rPr lang="en-GB" sz="1400" dirty="0"/>
              <a:t>	</a:t>
            </a:r>
            <a:endParaRPr lang="en-GB" sz="1400" dirty="0" smtClean="0"/>
          </a:p>
          <a:p>
            <a:pPr marL="0" indent="0">
              <a:buNone/>
            </a:pPr>
            <a:endParaRPr lang="en-GB" sz="1400" dirty="0" smtClean="0"/>
          </a:p>
          <a:p>
            <a:pPr marL="0" indent="0">
              <a:buNone/>
            </a:pPr>
            <a:endParaRPr lang="en-GB" sz="1400" dirty="0"/>
          </a:p>
        </p:txBody>
      </p:sp>
      <p:sp>
        <p:nvSpPr>
          <p:cNvPr id="4" name="Footer Placeholder 3"/>
          <p:cNvSpPr>
            <a:spLocks noGrp="1"/>
          </p:cNvSpPr>
          <p:nvPr>
            <p:ph type="ftr" sz="quarter" idx="11"/>
          </p:nvPr>
        </p:nvSpPr>
        <p:spPr/>
        <p:txBody>
          <a:bodyPr/>
          <a:lstStyle/>
          <a:p>
            <a:r>
              <a:rPr lang="en-US" smtClean="0"/>
              <a:t>London Institute of Space Policy and Law</a:t>
            </a:r>
            <a:endParaRPr lang="en-US"/>
          </a:p>
        </p:txBody>
      </p:sp>
      <p:sp>
        <p:nvSpPr>
          <p:cNvPr id="5" name="Slide Number Placeholder 4"/>
          <p:cNvSpPr>
            <a:spLocks noGrp="1"/>
          </p:cNvSpPr>
          <p:nvPr>
            <p:ph type="sldNum" sz="quarter" idx="12"/>
          </p:nvPr>
        </p:nvSpPr>
        <p:spPr/>
        <p:txBody>
          <a:bodyPr/>
          <a:lstStyle/>
          <a:p>
            <a:fld id="{1DFACEE7-68F3-1F44-A809-63F2A92164E0}" type="slidenum">
              <a:rPr lang="en-US" smtClean="0"/>
              <a:t>25</a:t>
            </a:fld>
            <a:endParaRPr lang="en-US"/>
          </a:p>
        </p:txBody>
      </p:sp>
    </p:spTree>
    <p:extLst>
      <p:ext uri="{BB962C8B-B14F-4D97-AF65-F5344CB8AC3E}">
        <p14:creationId xmlns:p14="http://schemas.microsoft.com/office/powerpoint/2010/main" val="1130816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ctrTitle"/>
          </p:nvPr>
        </p:nvSpPr>
        <p:spPr>
          <a:xfrm>
            <a:off x="611188" y="228600"/>
            <a:ext cx="7923212" cy="2743200"/>
          </a:xfrm>
        </p:spPr>
        <p:txBody>
          <a:bodyPr/>
          <a:lstStyle/>
          <a:p>
            <a:pPr eaLnBrk="1" hangingPunct="1"/>
            <a:r>
              <a:rPr lang="en-GB" sz="4400" dirty="0" smtClean="0">
                <a:solidFill>
                  <a:schemeClr val="tx1"/>
                </a:solidFill>
                <a:latin typeface="Calisto MT" charset="0"/>
                <a:ea typeface="ＭＳ Ｐゴシック" charset="0"/>
                <a:cs typeface="ＭＳ Ｐゴシック" charset="0"/>
              </a:rPr>
              <a:t>Space Risk</a:t>
            </a:r>
            <a:endParaRPr lang="en-GB" sz="4400" dirty="0">
              <a:solidFill>
                <a:schemeClr val="tx1"/>
              </a:solidFill>
              <a:latin typeface="Times New Roman" charset="0"/>
              <a:ea typeface="ＭＳ Ｐゴシック" charset="0"/>
              <a:cs typeface="ＭＳ Ｐゴシック" charset="0"/>
            </a:endParaRPr>
          </a:p>
        </p:txBody>
      </p:sp>
      <p:sp>
        <p:nvSpPr>
          <p:cNvPr id="18434" name="Rectangle 3"/>
          <p:cNvSpPr>
            <a:spLocks noGrp="1" noChangeArrowheads="1"/>
          </p:cNvSpPr>
          <p:nvPr>
            <p:ph type="subTitle" idx="1"/>
          </p:nvPr>
        </p:nvSpPr>
        <p:spPr>
          <a:xfrm>
            <a:off x="1116013" y="3500438"/>
            <a:ext cx="6985000" cy="2592387"/>
          </a:xfrm>
        </p:spPr>
        <p:txBody>
          <a:bodyPr>
            <a:normAutofit lnSpcReduction="10000"/>
          </a:bodyPr>
          <a:lstStyle/>
          <a:p>
            <a:pPr>
              <a:buClr>
                <a:srgbClr val="404040"/>
              </a:buClr>
              <a:defRPr/>
            </a:pPr>
            <a:r>
              <a:rPr lang="en-US" sz="2400" b="1" dirty="0">
                <a:solidFill>
                  <a:srgbClr val="404040"/>
                </a:solidFill>
                <a:latin typeface="Calisto MT" charset="0"/>
                <a:ea typeface="ＭＳ Ｐゴシック" charset="0"/>
                <a:cs typeface="ＭＳ Ｐゴシック" charset="0"/>
              </a:rPr>
              <a:t>Space Law Certificate Course 2018</a:t>
            </a:r>
            <a:endParaRPr lang="en-US" sz="1200" b="1" dirty="0">
              <a:solidFill>
                <a:srgbClr val="404040"/>
              </a:solidFill>
              <a:latin typeface="Calisto MT" charset="0"/>
              <a:ea typeface="ＭＳ Ｐゴシック" charset="0"/>
              <a:cs typeface="ＭＳ Ｐゴシック" charset="0"/>
            </a:endParaRPr>
          </a:p>
          <a:p>
            <a:pPr>
              <a:buClr>
                <a:srgbClr val="404040"/>
              </a:buClr>
              <a:defRPr/>
            </a:pPr>
            <a:endParaRPr lang="en-US" sz="1300" i="1" dirty="0">
              <a:solidFill>
                <a:srgbClr val="404040"/>
              </a:solidFill>
              <a:latin typeface="Calisto MT" charset="0"/>
              <a:ea typeface="ＭＳ Ｐゴシック" charset="0"/>
              <a:cs typeface="ＭＳ Ｐゴシック" charset="0"/>
            </a:endParaRPr>
          </a:p>
          <a:p>
            <a:pPr>
              <a:buClr>
                <a:srgbClr val="404040"/>
              </a:buClr>
              <a:defRPr/>
            </a:pPr>
            <a:endParaRPr lang="en-US" sz="2400" b="1" dirty="0">
              <a:solidFill>
                <a:srgbClr val="000000"/>
              </a:solidFill>
              <a:latin typeface="Calisto MT" charset="0"/>
              <a:ea typeface="ＭＳ Ｐゴシック" charset="0"/>
              <a:cs typeface="ＭＳ Ｐゴシック" charset="0"/>
            </a:endParaRPr>
          </a:p>
          <a:p>
            <a:pPr algn="l">
              <a:buClr>
                <a:srgbClr val="404040"/>
              </a:buClr>
              <a:defRPr/>
            </a:pPr>
            <a:endParaRPr lang="en-US" sz="2400" b="1" dirty="0">
              <a:solidFill>
                <a:srgbClr val="000000"/>
              </a:solidFill>
              <a:latin typeface="Calisto MT" charset="0"/>
              <a:ea typeface="ＭＳ Ｐゴシック" charset="0"/>
              <a:cs typeface="ＭＳ Ｐゴシック" charset="0"/>
            </a:endParaRPr>
          </a:p>
          <a:p>
            <a:pPr>
              <a:buClr>
                <a:srgbClr val="404040"/>
              </a:buClr>
              <a:defRPr/>
            </a:pPr>
            <a:r>
              <a:rPr lang="en-GB" sz="1800" i="1" dirty="0">
                <a:solidFill>
                  <a:srgbClr val="000000"/>
                </a:solidFill>
                <a:latin typeface="Calisto MT" charset="0"/>
                <a:ea typeface="ＭＳ Ｐゴシック" charset="0"/>
                <a:cs typeface="ＭＳ Ｐゴシック" charset="0"/>
              </a:rPr>
              <a:t>Neil Stevens</a:t>
            </a:r>
            <a:endParaRPr lang="en-US" altLang="ja-JP" sz="1000" i="1" dirty="0">
              <a:solidFill>
                <a:srgbClr val="000000"/>
              </a:solidFill>
              <a:latin typeface="Calisto MT" charset="0"/>
              <a:ea typeface="ＭＳ Ｐゴシック" charset="0"/>
              <a:cs typeface="ＭＳ Ｐゴシック" charset="0"/>
            </a:endParaRPr>
          </a:p>
          <a:p>
            <a:pPr>
              <a:buClr>
                <a:srgbClr val="404040"/>
              </a:buClr>
              <a:defRPr/>
            </a:pPr>
            <a:r>
              <a:rPr lang="en-US" sz="1000" b="1" i="1" dirty="0">
                <a:solidFill>
                  <a:srgbClr val="000000"/>
                </a:solidFill>
                <a:latin typeface="Calisto MT" charset="0"/>
                <a:ea typeface="ＭＳ Ｐゴシック" charset="0"/>
                <a:cs typeface="ＭＳ Ｐゴシック" charset="0"/>
              </a:rPr>
              <a:t>LLB (Hons) LLM (</a:t>
            </a:r>
            <a:r>
              <a:rPr lang="en-US" sz="1000" b="1" i="1" dirty="0" err="1">
                <a:solidFill>
                  <a:srgbClr val="000000"/>
                </a:solidFill>
                <a:latin typeface="Calisto MT" charset="0"/>
                <a:ea typeface="ＭＳ Ｐゴシック" charset="0"/>
                <a:cs typeface="ＭＳ Ｐゴシック" charset="0"/>
              </a:rPr>
              <a:t>Lond</a:t>
            </a:r>
            <a:r>
              <a:rPr lang="en-US" sz="1000" b="1" i="1" dirty="0">
                <a:solidFill>
                  <a:srgbClr val="000000"/>
                </a:solidFill>
                <a:latin typeface="Calisto MT" charset="0"/>
                <a:ea typeface="ＭＳ Ｐゴシック" charset="0"/>
                <a:cs typeface="ＭＳ Ｐゴシック" charset="0"/>
              </a:rPr>
              <a:t>)</a:t>
            </a:r>
          </a:p>
          <a:p>
            <a:pPr>
              <a:buClr>
                <a:srgbClr val="404040"/>
              </a:buClr>
              <a:defRPr/>
            </a:pPr>
            <a:r>
              <a:rPr lang="en-US" sz="1600" dirty="0">
                <a:solidFill>
                  <a:srgbClr val="000000"/>
                </a:solidFill>
                <a:latin typeface="Calisto MT" charset="0"/>
                <a:ea typeface="ＭＳ Ｐゴシック" charset="0"/>
                <a:cs typeface="ＭＳ Ｐゴシック" charset="0"/>
              </a:rPr>
              <a:t>October 2018, London</a:t>
            </a:r>
            <a:endParaRPr lang="en-US" sz="1600" b="1" dirty="0">
              <a:solidFill>
                <a:srgbClr val="000000"/>
              </a:solidFill>
              <a:latin typeface="Calisto MT" charset="0"/>
              <a:ea typeface="ＭＳ Ｐゴシック" charset="0"/>
              <a:cs typeface="ＭＳ Ｐゴシック" charset="0"/>
            </a:endParaRPr>
          </a:p>
          <a:p>
            <a:pPr>
              <a:buClr>
                <a:srgbClr val="404040"/>
              </a:buClr>
              <a:defRPr/>
            </a:pPr>
            <a:endParaRPr lang="en-US" sz="1000" dirty="0">
              <a:solidFill>
                <a:srgbClr val="404040"/>
              </a:solidFill>
              <a:latin typeface="Calisto MT" charset="0"/>
              <a:ea typeface="ＭＳ Ｐゴシック" charset="0"/>
              <a:cs typeface="ＭＳ Ｐゴシック" charset="0"/>
            </a:endParaRPr>
          </a:p>
          <a:p>
            <a:pPr>
              <a:lnSpc>
                <a:spcPct val="90000"/>
              </a:lnSpc>
              <a:buClr>
                <a:srgbClr val="404040"/>
              </a:buClr>
              <a:defRPr/>
            </a:pPr>
            <a:r>
              <a:rPr lang="en-US" sz="2200" dirty="0">
                <a:solidFill>
                  <a:srgbClr val="404040"/>
                </a:solidFill>
                <a:latin typeface="Copperplate" charset="0"/>
                <a:ea typeface="ＭＳ Ｐゴシック" charset="0"/>
                <a:cs typeface="ＭＳ Ｐゴシック" charset="0"/>
              </a:rPr>
              <a:t>London Institute of Space Policy and Law</a:t>
            </a:r>
          </a:p>
          <a:p>
            <a:pPr>
              <a:buClr>
                <a:srgbClr val="404040"/>
              </a:buClr>
              <a:buFont typeface="Arial" charset="0"/>
              <a:buNone/>
              <a:defRPr/>
            </a:pPr>
            <a:endParaRPr lang="en-US" sz="2200" dirty="0">
              <a:solidFill>
                <a:srgbClr val="404040"/>
              </a:solidFill>
              <a:latin typeface="Copperplate" charset="0"/>
              <a:ea typeface="ＭＳ Ｐゴシック" charset="0"/>
              <a:cs typeface="ＭＳ Ｐゴシック" charset="0"/>
            </a:endParaRPr>
          </a:p>
        </p:txBody>
      </p:sp>
    </p:spTree>
    <p:extLst>
      <p:ext uri="{BB962C8B-B14F-4D97-AF65-F5344CB8AC3E}">
        <p14:creationId xmlns:p14="http://schemas.microsoft.com/office/powerpoint/2010/main" val="774986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SectionDividerOutliner" hidden="1"/>
          <p:cNvSpPr>
            <a:spLocks noChangeArrowheads="1"/>
          </p:cNvSpPr>
          <p:nvPr>
            <p:custDataLst>
              <p:tags r:id="rId2"/>
            </p:custDataLst>
          </p:nvPr>
        </p:nvSpPr>
        <p:spPr bwMode="white">
          <a:xfrm>
            <a:off x="0" y="2014539"/>
            <a:ext cx="9144000" cy="28289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sz="1200" b="0"/>
          </a:p>
        </p:txBody>
      </p:sp>
      <p:sp>
        <p:nvSpPr>
          <p:cNvPr id="957444" name="SectionDivider"/>
          <p:cNvSpPr>
            <a:spLocks noChangeArrowheads="1"/>
          </p:cNvSpPr>
          <p:nvPr>
            <p:custDataLst>
              <p:tags r:id="rId3"/>
            </p:custDataLst>
          </p:nvPr>
        </p:nvSpPr>
        <p:spPr bwMode="auto">
          <a:xfrm>
            <a:off x="1248229" y="3155950"/>
            <a:ext cx="6589485"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2351" rIns="84705" bIns="42351"/>
          <a:lstStyle/>
          <a:p>
            <a:pPr algn="ctr" defTabSz="939800" eaLnBrk="1" hangingPunct="1">
              <a:lnSpc>
                <a:spcPct val="90000"/>
              </a:lnSpc>
              <a:spcBef>
                <a:spcPct val="0"/>
              </a:spcBef>
            </a:pPr>
            <a:r>
              <a:rPr lang="en-GB" sz="3600" dirty="0">
                <a:solidFill>
                  <a:schemeClr val="tx2"/>
                </a:solidFill>
              </a:rPr>
              <a:t>Space </a:t>
            </a:r>
            <a:r>
              <a:rPr lang="en-GB" sz="3600" dirty="0" smtClean="0">
                <a:solidFill>
                  <a:schemeClr val="tx2"/>
                </a:solidFill>
              </a:rPr>
              <a:t>Insurance</a:t>
            </a:r>
            <a:endParaRPr lang="en-GB" sz="3600" b="0" dirty="0">
              <a:solidFill>
                <a:schemeClr val="tx2"/>
              </a:solidFill>
            </a:endParaRPr>
          </a:p>
        </p:txBody>
      </p:sp>
      <p:sp>
        <p:nvSpPr>
          <p:cNvPr id="2" name="Footer Placeholder 1"/>
          <p:cNvSpPr>
            <a:spLocks noGrp="1"/>
          </p:cNvSpPr>
          <p:nvPr>
            <p:ph type="ftr" sz="quarter" idx="11"/>
          </p:nvPr>
        </p:nvSpPr>
        <p:spPr/>
        <p:txBody>
          <a:bodyPr/>
          <a:lstStyle/>
          <a:p>
            <a:r>
              <a:rPr lang="en-US" smtClean="0"/>
              <a:t>London Institute of Space Policy and Law</a:t>
            </a:r>
            <a:endParaRPr lang="en-US"/>
          </a:p>
        </p:txBody>
      </p:sp>
      <p:sp>
        <p:nvSpPr>
          <p:cNvPr id="3" name="Slide Number Placeholder 2"/>
          <p:cNvSpPr>
            <a:spLocks noGrp="1"/>
          </p:cNvSpPr>
          <p:nvPr>
            <p:ph type="sldNum" sz="quarter" idx="12"/>
          </p:nvPr>
        </p:nvSpPr>
        <p:spPr/>
        <p:txBody>
          <a:bodyPr/>
          <a:lstStyle/>
          <a:p>
            <a:fld id="{1DFACEE7-68F3-1F44-A809-63F2A92164E0}" type="slidenum">
              <a:rPr lang="en-US" smtClean="0"/>
              <a:t>27</a:t>
            </a:fld>
            <a:endParaRPr lang="en-US"/>
          </a:p>
        </p:txBody>
      </p:sp>
    </p:spTree>
    <p:custDataLst>
      <p:tags r:id="rId1"/>
    </p:custDataLst>
    <p:extLst>
      <p:ext uri="{BB962C8B-B14F-4D97-AF65-F5344CB8AC3E}">
        <p14:creationId xmlns:p14="http://schemas.microsoft.com/office/powerpoint/2010/main" val="1103011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42" name="Rectangle 2"/>
          <p:cNvSpPr>
            <a:spLocks noGrp="1" noChangeArrowheads="1"/>
          </p:cNvSpPr>
          <p:nvPr>
            <p:ph type="title"/>
          </p:nvPr>
        </p:nvSpPr>
        <p:spPr/>
        <p:txBody>
          <a:bodyPr/>
          <a:lstStyle/>
          <a:p>
            <a:r>
              <a:rPr lang="en-GB" dirty="0">
                <a:solidFill>
                  <a:schemeClr val="tx2"/>
                </a:solidFill>
              </a:rPr>
              <a:t>What is Capacity?</a:t>
            </a:r>
          </a:p>
        </p:txBody>
      </p:sp>
      <p:sp>
        <p:nvSpPr>
          <p:cNvPr id="1034243" name="Rectangle 3"/>
          <p:cNvSpPr>
            <a:spLocks noGrp="1" noChangeArrowheads="1"/>
          </p:cNvSpPr>
          <p:nvPr>
            <p:ph type="body" idx="1"/>
          </p:nvPr>
        </p:nvSpPr>
        <p:spPr>
          <a:xfrm>
            <a:off x="680661" y="2005673"/>
            <a:ext cx="7911797" cy="2881313"/>
          </a:xfrm>
        </p:spPr>
        <p:txBody>
          <a:bodyPr>
            <a:normAutofit fontScale="92500" lnSpcReduction="10000"/>
          </a:bodyPr>
          <a:lstStyle/>
          <a:p>
            <a:r>
              <a:rPr lang="en-GB" dirty="0"/>
              <a:t>Insurer’s capacity is the amount or limit that an insurer is able to offer for any one risk</a:t>
            </a:r>
          </a:p>
          <a:p>
            <a:r>
              <a:rPr lang="en-GB" dirty="0"/>
              <a:t>Market capacity is the accumulation of all insurer’s capacity</a:t>
            </a:r>
          </a:p>
          <a:p>
            <a:r>
              <a:rPr lang="en-GB" dirty="0"/>
              <a:t>Distinguish between </a:t>
            </a:r>
          </a:p>
          <a:p>
            <a:pPr lvl="1"/>
            <a:r>
              <a:rPr lang="en-GB" dirty="0"/>
              <a:t>Theoretical capacity which is what an insurer claims to have available</a:t>
            </a:r>
          </a:p>
          <a:p>
            <a:pPr lvl="1"/>
            <a:r>
              <a:rPr lang="en-GB" dirty="0"/>
              <a:t>Actual capacity what an insurer will offer for a very good risk</a:t>
            </a:r>
          </a:p>
        </p:txBody>
      </p:sp>
      <p:sp>
        <p:nvSpPr>
          <p:cNvPr id="2" name="Footer Placeholder 1"/>
          <p:cNvSpPr>
            <a:spLocks noGrp="1"/>
          </p:cNvSpPr>
          <p:nvPr>
            <p:ph type="ftr" sz="quarter" idx="11"/>
          </p:nvPr>
        </p:nvSpPr>
        <p:spPr/>
        <p:txBody>
          <a:bodyPr/>
          <a:lstStyle/>
          <a:p>
            <a:r>
              <a:rPr lang="en-US" smtClean="0"/>
              <a:t>London Institute of Space Policy and Law</a:t>
            </a:r>
            <a:endParaRPr lang="en-US"/>
          </a:p>
        </p:txBody>
      </p:sp>
      <p:sp>
        <p:nvSpPr>
          <p:cNvPr id="3" name="Slide Number Placeholder 2"/>
          <p:cNvSpPr>
            <a:spLocks noGrp="1"/>
          </p:cNvSpPr>
          <p:nvPr>
            <p:ph type="sldNum" sz="quarter" idx="12"/>
          </p:nvPr>
        </p:nvSpPr>
        <p:spPr/>
        <p:txBody>
          <a:bodyPr/>
          <a:lstStyle/>
          <a:p>
            <a:fld id="{1DFACEE7-68F3-1F44-A809-63F2A92164E0}" type="slidenum">
              <a:rPr lang="en-US" smtClean="0"/>
              <a:t>28</a:t>
            </a:fld>
            <a:endParaRPr lang="en-US"/>
          </a:p>
        </p:txBody>
      </p:sp>
    </p:spTree>
    <p:extLst>
      <p:ext uri="{BB962C8B-B14F-4D97-AF65-F5344CB8AC3E}">
        <p14:creationId xmlns:p14="http://schemas.microsoft.com/office/powerpoint/2010/main" val="2713805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Liability Convention 1972</a:t>
            </a:r>
            <a:endParaRPr lang="en-GB" dirty="0"/>
          </a:p>
        </p:txBody>
      </p:sp>
      <p:sp>
        <p:nvSpPr>
          <p:cNvPr id="3" name="Content Placeholder 2"/>
          <p:cNvSpPr>
            <a:spLocks noGrp="1"/>
          </p:cNvSpPr>
          <p:nvPr>
            <p:ph idx="1"/>
          </p:nvPr>
        </p:nvSpPr>
        <p:spPr>
          <a:xfrm>
            <a:off x="900112" y="1793345"/>
            <a:ext cx="7345363" cy="3931920"/>
          </a:xfrm>
        </p:spPr>
        <p:txBody>
          <a:bodyPr>
            <a:normAutofit fontScale="55000" lnSpcReduction="20000"/>
          </a:bodyPr>
          <a:lstStyle/>
          <a:p>
            <a:pPr marL="0" indent="0">
              <a:buNone/>
            </a:pPr>
            <a:r>
              <a:rPr lang="en-GB" sz="3600" b="1" dirty="0"/>
              <a:t>Article II</a:t>
            </a:r>
          </a:p>
          <a:p>
            <a:r>
              <a:rPr lang="en-GB" dirty="0"/>
              <a:t>" A launching State shall be absolutely liable to pay compensation for damage caused by its space objects on the surface of the earth or to aircraft in flight. “</a:t>
            </a:r>
          </a:p>
          <a:p>
            <a:r>
              <a:rPr lang="en-GB" dirty="0"/>
              <a:t>There is thus a strict liability standard applicable to the State(s) for such damage caused by a space object, launched within its responsibility, even when damage is caused by circumstances outside of its control.</a:t>
            </a:r>
          </a:p>
          <a:p>
            <a:endParaRPr lang="en-GB" dirty="0"/>
          </a:p>
          <a:p>
            <a:pPr marL="0" indent="0">
              <a:buNone/>
            </a:pPr>
            <a:r>
              <a:rPr lang="en-GB" sz="3600" b="1" dirty="0"/>
              <a:t>Article III</a:t>
            </a:r>
          </a:p>
          <a:p>
            <a:r>
              <a:rPr lang="en-GB" dirty="0"/>
              <a:t>" ...damage elsewhere...to a space object.. launching State shall be liable only if the damage is due to its fault... “</a:t>
            </a:r>
          </a:p>
          <a:p>
            <a:r>
              <a:rPr lang="en-GB" dirty="0"/>
              <a:t>For damage sustained in space a fault liability standard applies such that the State is liable only to the extent that such damage is caused by fault of the State (or States) responsible for the launch</a:t>
            </a:r>
          </a:p>
        </p:txBody>
      </p:sp>
      <p:sp>
        <p:nvSpPr>
          <p:cNvPr id="4" name="Footer Placeholder 3"/>
          <p:cNvSpPr>
            <a:spLocks noGrp="1"/>
          </p:cNvSpPr>
          <p:nvPr>
            <p:ph type="ftr" sz="quarter" idx="11"/>
          </p:nvPr>
        </p:nvSpPr>
        <p:spPr/>
        <p:txBody>
          <a:bodyPr/>
          <a:lstStyle/>
          <a:p>
            <a:r>
              <a:rPr lang="en-US" smtClean="0"/>
              <a:t>London Institute of Space Policy and Law</a:t>
            </a:r>
            <a:endParaRPr lang="en-US"/>
          </a:p>
        </p:txBody>
      </p:sp>
      <p:sp>
        <p:nvSpPr>
          <p:cNvPr id="5" name="Slide Number Placeholder 4"/>
          <p:cNvSpPr>
            <a:spLocks noGrp="1"/>
          </p:cNvSpPr>
          <p:nvPr>
            <p:ph type="sldNum" sz="quarter" idx="12"/>
          </p:nvPr>
        </p:nvSpPr>
        <p:spPr/>
        <p:txBody>
          <a:bodyPr/>
          <a:lstStyle/>
          <a:p>
            <a:fld id="{1DFACEE7-68F3-1F44-A809-63F2A92164E0}" type="slidenum">
              <a:rPr lang="en-US" smtClean="0"/>
              <a:t>2</a:t>
            </a:fld>
            <a:endParaRPr lang="en-US"/>
          </a:p>
        </p:txBody>
      </p:sp>
    </p:spTree>
    <p:extLst>
      <p:ext uri="{BB962C8B-B14F-4D97-AF65-F5344CB8AC3E}">
        <p14:creationId xmlns:p14="http://schemas.microsoft.com/office/powerpoint/2010/main" val="29012779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4066" name="Rectangle 2"/>
          <p:cNvSpPr>
            <a:spLocks noGrp="1" noChangeArrowheads="1"/>
          </p:cNvSpPr>
          <p:nvPr>
            <p:ph type="title"/>
          </p:nvPr>
        </p:nvSpPr>
        <p:spPr/>
        <p:txBody>
          <a:bodyPr>
            <a:normAutofit/>
          </a:bodyPr>
          <a:lstStyle/>
          <a:p>
            <a:r>
              <a:rPr lang="en-GB" sz="3600" dirty="0">
                <a:solidFill>
                  <a:schemeClr val="tx2"/>
                </a:solidFill>
              </a:rPr>
              <a:t>Relationship Between Capacity, Losses and Premium Rates</a:t>
            </a:r>
          </a:p>
        </p:txBody>
      </p:sp>
      <p:sp>
        <p:nvSpPr>
          <p:cNvPr id="984067" name="Freeform 3"/>
          <p:cNvSpPr>
            <a:spLocks/>
          </p:cNvSpPr>
          <p:nvPr/>
        </p:nvSpPr>
        <p:spPr bwMode="auto">
          <a:xfrm>
            <a:off x="1416656" y="2547939"/>
            <a:ext cx="5583464" cy="2790825"/>
          </a:xfrm>
          <a:custGeom>
            <a:avLst/>
            <a:gdLst>
              <a:gd name="T0" fmla="*/ 0 w 2903"/>
              <a:gd name="T1" fmla="*/ 1830 h 1830"/>
              <a:gd name="T2" fmla="*/ 273 w 2903"/>
              <a:gd name="T3" fmla="*/ 1603 h 1830"/>
              <a:gd name="T4" fmla="*/ 499 w 2903"/>
              <a:gd name="T5" fmla="*/ 1331 h 1830"/>
              <a:gd name="T6" fmla="*/ 772 w 2903"/>
              <a:gd name="T7" fmla="*/ 1285 h 1830"/>
              <a:gd name="T8" fmla="*/ 1225 w 2903"/>
              <a:gd name="T9" fmla="*/ 242 h 1830"/>
              <a:gd name="T10" fmla="*/ 1407 w 2903"/>
              <a:gd name="T11" fmla="*/ 61 h 1830"/>
              <a:gd name="T12" fmla="*/ 1497 w 2903"/>
              <a:gd name="T13" fmla="*/ 15 h 1830"/>
              <a:gd name="T14" fmla="*/ 1633 w 2903"/>
              <a:gd name="T15" fmla="*/ 151 h 1830"/>
              <a:gd name="T16" fmla="*/ 1769 w 2903"/>
              <a:gd name="T17" fmla="*/ 650 h 1830"/>
              <a:gd name="T18" fmla="*/ 1951 w 2903"/>
              <a:gd name="T19" fmla="*/ 968 h 1830"/>
              <a:gd name="T20" fmla="*/ 2042 w 2903"/>
              <a:gd name="T21" fmla="*/ 1467 h 1830"/>
              <a:gd name="T22" fmla="*/ 2268 w 2903"/>
              <a:gd name="T23" fmla="*/ 1603 h 1830"/>
              <a:gd name="T24" fmla="*/ 2495 w 2903"/>
              <a:gd name="T25" fmla="*/ 1376 h 1830"/>
              <a:gd name="T26" fmla="*/ 2677 w 2903"/>
              <a:gd name="T27" fmla="*/ 968 h 1830"/>
              <a:gd name="T28" fmla="*/ 2858 w 2903"/>
              <a:gd name="T29" fmla="*/ 786 h 1830"/>
              <a:gd name="T30" fmla="*/ 2903 w 2903"/>
              <a:gd name="T31" fmla="*/ 786 h 1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03" h="1830">
                <a:moveTo>
                  <a:pt x="0" y="1830"/>
                </a:moveTo>
                <a:cubicBezTo>
                  <a:pt x="95" y="1758"/>
                  <a:pt x="190" y="1686"/>
                  <a:pt x="273" y="1603"/>
                </a:cubicBezTo>
                <a:cubicBezTo>
                  <a:pt x="356" y="1520"/>
                  <a:pt x="416" y="1384"/>
                  <a:pt x="499" y="1331"/>
                </a:cubicBezTo>
                <a:cubicBezTo>
                  <a:pt x="582" y="1278"/>
                  <a:pt x="651" y="1467"/>
                  <a:pt x="772" y="1285"/>
                </a:cubicBezTo>
                <a:cubicBezTo>
                  <a:pt x="893" y="1103"/>
                  <a:pt x="1119" y="446"/>
                  <a:pt x="1225" y="242"/>
                </a:cubicBezTo>
                <a:cubicBezTo>
                  <a:pt x="1331" y="38"/>
                  <a:pt x="1362" y="99"/>
                  <a:pt x="1407" y="61"/>
                </a:cubicBezTo>
                <a:cubicBezTo>
                  <a:pt x="1452" y="23"/>
                  <a:pt x="1459" y="0"/>
                  <a:pt x="1497" y="15"/>
                </a:cubicBezTo>
                <a:cubicBezTo>
                  <a:pt x="1535" y="30"/>
                  <a:pt x="1588" y="45"/>
                  <a:pt x="1633" y="151"/>
                </a:cubicBezTo>
                <a:cubicBezTo>
                  <a:pt x="1678" y="257"/>
                  <a:pt x="1716" y="514"/>
                  <a:pt x="1769" y="650"/>
                </a:cubicBezTo>
                <a:cubicBezTo>
                  <a:pt x="1822" y="786"/>
                  <a:pt x="1906" y="832"/>
                  <a:pt x="1951" y="968"/>
                </a:cubicBezTo>
                <a:cubicBezTo>
                  <a:pt x="1996" y="1104"/>
                  <a:pt x="1989" y="1361"/>
                  <a:pt x="2042" y="1467"/>
                </a:cubicBezTo>
                <a:cubicBezTo>
                  <a:pt x="2095" y="1573"/>
                  <a:pt x="2193" y="1618"/>
                  <a:pt x="2268" y="1603"/>
                </a:cubicBezTo>
                <a:cubicBezTo>
                  <a:pt x="2343" y="1588"/>
                  <a:pt x="2427" y="1482"/>
                  <a:pt x="2495" y="1376"/>
                </a:cubicBezTo>
                <a:cubicBezTo>
                  <a:pt x="2563" y="1270"/>
                  <a:pt x="2617" y="1066"/>
                  <a:pt x="2677" y="968"/>
                </a:cubicBezTo>
                <a:cubicBezTo>
                  <a:pt x="2737" y="870"/>
                  <a:pt x="2821" y="816"/>
                  <a:pt x="2858" y="786"/>
                </a:cubicBezTo>
                <a:cubicBezTo>
                  <a:pt x="2895" y="756"/>
                  <a:pt x="2899" y="771"/>
                  <a:pt x="2903" y="786"/>
                </a:cubicBezTo>
              </a:path>
            </a:pathLst>
          </a:custGeom>
          <a:noFill/>
          <a:ln w="571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84068" name="Freeform 4"/>
          <p:cNvSpPr>
            <a:spLocks/>
          </p:cNvSpPr>
          <p:nvPr/>
        </p:nvSpPr>
        <p:spPr bwMode="auto">
          <a:xfrm>
            <a:off x="1415143" y="2524126"/>
            <a:ext cx="5575905" cy="2754313"/>
          </a:xfrm>
          <a:custGeom>
            <a:avLst/>
            <a:gdLst>
              <a:gd name="T0" fmla="*/ 0 w 3688"/>
              <a:gd name="T1" fmla="*/ 180 h 1887"/>
              <a:gd name="T2" fmla="*/ 400 w 3688"/>
              <a:gd name="T3" fmla="*/ 476 h 1887"/>
              <a:gd name="T4" fmla="*/ 584 w 3688"/>
              <a:gd name="T5" fmla="*/ 1036 h 1887"/>
              <a:gd name="T6" fmla="*/ 920 w 3688"/>
              <a:gd name="T7" fmla="*/ 1396 h 1887"/>
              <a:gd name="T8" fmla="*/ 1296 w 3688"/>
              <a:gd name="T9" fmla="*/ 1596 h 1887"/>
              <a:gd name="T10" fmla="*/ 1536 w 3688"/>
              <a:gd name="T11" fmla="*/ 1676 h 1887"/>
              <a:gd name="T12" fmla="*/ 1680 w 3688"/>
              <a:gd name="T13" fmla="*/ 1860 h 1887"/>
              <a:gd name="T14" fmla="*/ 1824 w 3688"/>
              <a:gd name="T15" fmla="*/ 1836 h 1887"/>
              <a:gd name="T16" fmla="*/ 1992 w 3688"/>
              <a:gd name="T17" fmla="*/ 1676 h 1887"/>
              <a:gd name="T18" fmla="*/ 2112 w 3688"/>
              <a:gd name="T19" fmla="*/ 1420 h 1887"/>
              <a:gd name="T20" fmla="*/ 2264 w 3688"/>
              <a:gd name="T21" fmla="*/ 1356 h 1887"/>
              <a:gd name="T22" fmla="*/ 2472 w 3688"/>
              <a:gd name="T23" fmla="*/ 684 h 1887"/>
              <a:gd name="T24" fmla="*/ 2600 w 3688"/>
              <a:gd name="T25" fmla="*/ 124 h 1887"/>
              <a:gd name="T26" fmla="*/ 2752 w 3688"/>
              <a:gd name="T27" fmla="*/ 12 h 1887"/>
              <a:gd name="T28" fmla="*/ 2816 w 3688"/>
              <a:gd name="T29" fmla="*/ 52 h 1887"/>
              <a:gd name="T30" fmla="*/ 2944 w 3688"/>
              <a:gd name="T31" fmla="*/ 292 h 1887"/>
              <a:gd name="T32" fmla="*/ 3288 w 3688"/>
              <a:gd name="T33" fmla="*/ 844 h 1887"/>
              <a:gd name="T34" fmla="*/ 3440 w 3688"/>
              <a:gd name="T35" fmla="*/ 1004 h 1887"/>
              <a:gd name="T36" fmla="*/ 3520 w 3688"/>
              <a:gd name="T37" fmla="*/ 1052 h 1887"/>
              <a:gd name="T38" fmla="*/ 3688 w 3688"/>
              <a:gd name="T39" fmla="*/ 1100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88" h="1887">
                <a:moveTo>
                  <a:pt x="0" y="180"/>
                </a:moveTo>
                <a:cubicBezTo>
                  <a:pt x="151" y="256"/>
                  <a:pt x="303" y="333"/>
                  <a:pt x="400" y="476"/>
                </a:cubicBezTo>
                <a:cubicBezTo>
                  <a:pt x="497" y="619"/>
                  <a:pt x="497" y="883"/>
                  <a:pt x="584" y="1036"/>
                </a:cubicBezTo>
                <a:cubicBezTo>
                  <a:pt x="671" y="1189"/>
                  <a:pt x="801" y="1303"/>
                  <a:pt x="920" y="1396"/>
                </a:cubicBezTo>
                <a:cubicBezTo>
                  <a:pt x="1039" y="1489"/>
                  <a:pt x="1193" y="1549"/>
                  <a:pt x="1296" y="1596"/>
                </a:cubicBezTo>
                <a:cubicBezTo>
                  <a:pt x="1399" y="1643"/>
                  <a:pt x="1472" y="1632"/>
                  <a:pt x="1536" y="1676"/>
                </a:cubicBezTo>
                <a:cubicBezTo>
                  <a:pt x="1600" y="1720"/>
                  <a:pt x="1632" y="1833"/>
                  <a:pt x="1680" y="1860"/>
                </a:cubicBezTo>
                <a:cubicBezTo>
                  <a:pt x="1728" y="1887"/>
                  <a:pt x="1772" y="1867"/>
                  <a:pt x="1824" y="1836"/>
                </a:cubicBezTo>
                <a:cubicBezTo>
                  <a:pt x="1876" y="1805"/>
                  <a:pt x="1944" y="1745"/>
                  <a:pt x="1992" y="1676"/>
                </a:cubicBezTo>
                <a:cubicBezTo>
                  <a:pt x="2040" y="1607"/>
                  <a:pt x="2067" y="1473"/>
                  <a:pt x="2112" y="1420"/>
                </a:cubicBezTo>
                <a:cubicBezTo>
                  <a:pt x="2157" y="1367"/>
                  <a:pt x="2204" y="1479"/>
                  <a:pt x="2264" y="1356"/>
                </a:cubicBezTo>
                <a:cubicBezTo>
                  <a:pt x="2324" y="1233"/>
                  <a:pt x="2416" y="889"/>
                  <a:pt x="2472" y="684"/>
                </a:cubicBezTo>
                <a:cubicBezTo>
                  <a:pt x="2528" y="479"/>
                  <a:pt x="2553" y="236"/>
                  <a:pt x="2600" y="124"/>
                </a:cubicBezTo>
                <a:cubicBezTo>
                  <a:pt x="2647" y="12"/>
                  <a:pt x="2716" y="24"/>
                  <a:pt x="2752" y="12"/>
                </a:cubicBezTo>
                <a:cubicBezTo>
                  <a:pt x="2788" y="0"/>
                  <a:pt x="2784" y="5"/>
                  <a:pt x="2816" y="52"/>
                </a:cubicBezTo>
                <a:cubicBezTo>
                  <a:pt x="2848" y="99"/>
                  <a:pt x="2865" y="160"/>
                  <a:pt x="2944" y="292"/>
                </a:cubicBezTo>
                <a:cubicBezTo>
                  <a:pt x="3023" y="424"/>
                  <a:pt x="3205" y="725"/>
                  <a:pt x="3288" y="844"/>
                </a:cubicBezTo>
                <a:cubicBezTo>
                  <a:pt x="3371" y="963"/>
                  <a:pt x="3401" y="969"/>
                  <a:pt x="3440" y="1004"/>
                </a:cubicBezTo>
                <a:cubicBezTo>
                  <a:pt x="3479" y="1039"/>
                  <a:pt x="3479" y="1036"/>
                  <a:pt x="3520" y="1052"/>
                </a:cubicBezTo>
                <a:cubicBezTo>
                  <a:pt x="3561" y="1068"/>
                  <a:pt x="3660" y="1092"/>
                  <a:pt x="3688" y="1100"/>
                </a:cubicBezTo>
              </a:path>
            </a:pathLst>
          </a:custGeom>
          <a:noFill/>
          <a:ln w="57150" cap="flat" cmpd="sng">
            <a:solidFill>
              <a:srgbClr val="35A8F7"/>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nchor="ctr"/>
          <a:lstStyle/>
          <a:p>
            <a:endParaRPr lang="en-GB"/>
          </a:p>
        </p:txBody>
      </p:sp>
      <p:sp>
        <p:nvSpPr>
          <p:cNvPr id="984069" name="Freeform 5"/>
          <p:cNvSpPr>
            <a:spLocks/>
          </p:cNvSpPr>
          <p:nvPr/>
        </p:nvSpPr>
        <p:spPr bwMode="auto">
          <a:xfrm>
            <a:off x="1378857" y="2582864"/>
            <a:ext cx="5636381" cy="2727325"/>
          </a:xfrm>
          <a:custGeom>
            <a:avLst/>
            <a:gdLst>
              <a:gd name="T0" fmla="*/ 0 w 3760"/>
              <a:gd name="T1" fmla="*/ 749 h 1766"/>
              <a:gd name="T2" fmla="*/ 200 w 3760"/>
              <a:gd name="T3" fmla="*/ 757 h 1766"/>
              <a:gd name="T4" fmla="*/ 392 w 3760"/>
              <a:gd name="T5" fmla="*/ 917 h 1766"/>
              <a:gd name="T6" fmla="*/ 520 w 3760"/>
              <a:gd name="T7" fmla="*/ 1005 h 1766"/>
              <a:gd name="T8" fmla="*/ 648 w 3760"/>
              <a:gd name="T9" fmla="*/ 973 h 1766"/>
              <a:gd name="T10" fmla="*/ 904 w 3760"/>
              <a:gd name="T11" fmla="*/ 669 h 1766"/>
              <a:gd name="T12" fmla="*/ 1024 w 3760"/>
              <a:gd name="T13" fmla="*/ 125 h 1766"/>
              <a:gd name="T14" fmla="*/ 1136 w 3760"/>
              <a:gd name="T15" fmla="*/ 5 h 1766"/>
              <a:gd name="T16" fmla="*/ 1200 w 3760"/>
              <a:gd name="T17" fmla="*/ 93 h 1766"/>
              <a:gd name="T18" fmla="*/ 1224 w 3760"/>
              <a:gd name="T19" fmla="*/ 157 h 1766"/>
              <a:gd name="T20" fmla="*/ 1344 w 3760"/>
              <a:gd name="T21" fmla="*/ 589 h 1766"/>
              <a:gd name="T22" fmla="*/ 1440 w 3760"/>
              <a:gd name="T23" fmla="*/ 701 h 1766"/>
              <a:gd name="T24" fmla="*/ 1808 w 3760"/>
              <a:gd name="T25" fmla="*/ 1245 h 1766"/>
              <a:gd name="T26" fmla="*/ 1944 w 3760"/>
              <a:gd name="T27" fmla="*/ 1341 h 1766"/>
              <a:gd name="T28" fmla="*/ 2216 w 3760"/>
              <a:gd name="T29" fmla="*/ 1245 h 1766"/>
              <a:gd name="T30" fmla="*/ 2440 w 3760"/>
              <a:gd name="T31" fmla="*/ 1461 h 1766"/>
              <a:gd name="T32" fmla="*/ 2616 w 3760"/>
              <a:gd name="T33" fmla="*/ 1741 h 1766"/>
              <a:gd name="T34" fmla="*/ 2888 w 3760"/>
              <a:gd name="T35" fmla="*/ 1613 h 1766"/>
              <a:gd name="T36" fmla="*/ 3112 w 3760"/>
              <a:gd name="T37" fmla="*/ 1317 h 1766"/>
              <a:gd name="T38" fmla="*/ 3408 w 3760"/>
              <a:gd name="T39" fmla="*/ 1157 h 1766"/>
              <a:gd name="T40" fmla="*/ 3544 w 3760"/>
              <a:gd name="T41" fmla="*/ 1309 h 1766"/>
              <a:gd name="T42" fmla="*/ 3656 w 3760"/>
              <a:gd name="T43" fmla="*/ 1429 h 1766"/>
              <a:gd name="T44" fmla="*/ 3760 w 3760"/>
              <a:gd name="T45" fmla="*/ 1453 h 1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60" h="1766">
                <a:moveTo>
                  <a:pt x="0" y="749"/>
                </a:moveTo>
                <a:cubicBezTo>
                  <a:pt x="67" y="739"/>
                  <a:pt x="135" y="729"/>
                  <a:pt x="200" y="757"/>
                </a:cubicBezTo>
                <a:cubicBezTo>
                  <a:pt x="265" y="785"/>
                  <a:pt x="339" y="876"/>
                  <a:pt x="392" y="917"/>
                </a:cubicBezTo>
                <a:cubicBezTo>
                  <a:pt x="445" y="958"/>
                  <a:pt x="477" y="996"/>
                  <a:pt x="520" y="1005"/>
                </a:cubicBezTo>
                <a:cubicBezTo>
                  <a:pt x="563" y="1014"/>
                  <a:pt x="584" y="1029"/>
                  <a:pt x="648" y="973"/>
                </a:cubicBezTo>
                <a:cubicBezTo>
                  <a:pt x="712" y="917"/>
                  <a:pt x="841" y="810"/>
                  <a:pt x="904" y="669"/>
                </a:cubicBezTo>
                <a:cubicBezTo>
                  <a:pt x="967" y="528"/>
                  <a:pt x="985" y="236"/>
                  <a:pt x="1024" y="125"/>
                </a:cubicBezTo>
                <a:cubicBezTo>
                  <a:pt x="1063" y="14"/>
                  <a:pt x="1107" y="10"/>
                  <a:pt x="1136" y="5"/>
                </a:cubicBezTo>
                <a:cubicBezTo>
                  <a:pt x="1165" y="0"/>
                  <a:pt x="1185" y="68"/>
                  <a:pt x="1200" y="93"/>
                </a:cubicBezTo>
                <a:cubicBezTo>
                  <a:pt x="1215" y="118"/>
                  <a:pt x="1200" y="74"/>
                  <a:pt x="1224" y="157"/>
                </a:cubicBezTo>
                <a:cubicBezTo>
                  <a:pt x="1248" y="240"/>
                  <a:pt x="1308" y="498"/>
                  <a:pt x="1344" y="589"/>
                </a:cubicBezTo>
                <a:cubicBezTo>
                  <a:pt x="1380" y="680"/>
                  <a:pt x="1363" y="592"/>
                  <a:pt x="1440" y="701"/>
                </a:cubicBezTo>
                <a:cubicBezTo>
                  <a:pt x="1517" y="810"/>
                  <a:pt x="1724" y="1138"/>
                  <a:pt x="1808" y="1245"/>
                </a:cubicBezTo>
                <a:cubicBezTo>
                  <a:pt x="1892" y="1352"/>
                  <a:pt x="1876" y="1341"/>
                  <a:pt x="1944" y="1341"/>
                </a:cubicBezTo>
                <a:cubicBezTo>
                  <a:pt x="2012" y="1341"/>
                  <a:pt x="2133" y="1225"/>
                  <a:pt x="2216" y="1245"/>
                </a:cubicBezTo>
                <a:cubicBezTo>
                  <a:pt x="2299" y="1265"/>
                  <a:pt x="2373" y="1378"/>
                  <a:pt x="2440" y="1461"/>
                </a:cubicBezTo>
                <a:cubicBezTo>
                  <a:pt x="2507" y="1544"/>
                  <a:pt x="2541" y="1716"/>
                  <a:pt x="2616" y="1741"/>
                </a:cubicBezTo>
                <a:cubicBezTo>
                  <a:pt x="2691" y="1766"/>
                  <a:pt x="2805" y="1684"/>
                  <a:pt x="2888" y="1613"/>
                </a:cubicBezTo>
                <a:cubicBezTo>
                  <a:pt x="2971" y="1542"/>
                  <a:pt x="3025" y="1393"/>
                  <a:pt x="3112" y="1317"/>
                </a:cubicBezTo>
                <a:cubicBezTo>
                  <a:pt x="3199" y="1241"/>
                  <a:pt x="3336" y="1158"/>
                  <a:pt x="3408" y="1157"/>
                </a:cubicBezTo>
                <a:cubicBezTo>
                  <a:pt x="3480" y="1156"/>
                  <a:pt x="3503" y="1264"/>
                  <a:pt x="3544" y="1309"/>
                </a:cubicBezTo>
                <a:cubicBezTo>
                  <a:pt x="3585" y="1354"/>
                  <a:pt x="3620" y="1405"/>
                  <a:pt x="3656" y="1429"/>
                </a:cubicBezTo>
                <a:cubicBezTo>
                  <a:pt x="3692" y="1453"/>
                  <a:pt x="3743" y="1449"/>
                  <a:pt x="3760" y="1453"/>
                </a:cubicBezTo>
              </a:path>
            </a:pathLst>
          </a:custGeom>
          <a:noFill/>
          <a:ln w="50800" cap="flat" cmpd="sng">
            <a:solidFill>
              <a:srgbClr val="04A01E"/>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nchor="ctr"/>
          <a:lstStyle/>
          <a:p>
            <a:endParaRPr lang="en-GB"/>
          </a:p>
        </p:txBody>
      </p:sp>
      <p:grpSp>
        <p:nvGrpSpPr>
          <p:cNvPr id="984070" name="Group 6"/>
          <p:cNvGrpSpPr>
            <a:grpSpLocks/>
          </p:cNvGrpSpPr>
          <p:nvPr/>
        </p:nvGrpSpPr>
        <p:grpSpPr bwMode="auto">
          <a:xfrm>
            <a:off x="573012" y="2043113"/>
            <a:ext cx="7063619" cy="3935412"/>
            <a:chOff x="388" y="1295"/>
            <a:chExt cx="4672" cy="2479"/>
          </a:xfrm>
        </p:grpSpPr>
        <p:grpSp>
          <p:nvGrpSpPr>
            <p:cNvPr id="984071" name="Group 7"/>
            <p:cNvGrpSpPr>
              <a:grpSpLocks/>
            </p:cNvGrpSpPr>
            <p:nvPr/>
          </p:nvGrpSpPr>
          <p:grpSpPr bwMode="auto">
            <a:xfrm>
              <a:off x="2656" y="3502"/>
              <a:ext cx="499" cy="272"/>
              <a:chOff x="2562" y="3702"/>
              <a:chExt cx="499" cy="272"/>
            </a:xfrm>
          </p:grpSpPr>
          <p:sp>
            <p:nvSpPr>
              <p:cNvPr id="984072" name="Text Box 8"/>
              <p:cNvSpPr txBox="1">
                <a:spLocks noChangeArrowheads="1"/>
              </p:cNvSpPr>
              <p:nvPr/>
            </p:nvSpPr>
            <p:spPr bwMode="auto">
              <a:xfrm>
                <a:off x="2562" y="3702"/>
                <a:ext cx="49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r>
                  <a:rPr lang="en-GB" sz="1800">
                    <a:solidFill>
                      <a:srgbClr val="000000"/>
                    </a:solidFill>
                  </a:rPr>
                  <a:t>Time</a:t>
                </a:r>
              </a:p>
            </p:txBody>
          </p:sp>
          <p:sp>
            <p:nvSpPr>
              <p:cNvPr id="984073" name="Line 9"/>
              <p:cNvSpPr>
                <a:spLocks noChangeShapeType="1"/>
              </p:cNvSpPr>
              <p:nvPr/>
            </p:nvSpPr>
            <p:spPr bwMode="auto">
              <a:xfrm>
                <a:off x="2653" y="3974"/>
                <a:ext cx="363" cy="0"/>
              </a:xfrm>
              <a:prstGeom prst="line">
                <a:avLst/>
              </a:prstGeom>
              <a:noFill/>
              <a:ln w="571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984074" name="Line 10"/>
            <p:cNvSpPr>
              <a:spLocks noChangeShapeType="1"/>
            </p:cNvSpPr>
            <p:nvPr/>
          </p:nvSpPr>
          <p:spPr bwMode="auto">
            <a:xfrm>
              <a:off x="751" y="3450"/>
              <a:ext cx="4309" cy="1"/>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84075" name="Text Box 11"/>
            <p:cNvSpPr txBox="1">
              <a:spLocks noChangeArrowheads="1"/>
            </p:cNvSpPr>
            <p:nvPr/>
          </p:nvSpPr>
          <p:spPr bwMode="auto">
            <a:xfrm>
              <a:off x="388" y="1492"/>
              <a:ext cx="49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r>
                <a:rPr lang="en-GB" sz="1800">
                  <a:solidFill>
                    <a:srgbClr val="000000"/>
                  </a:solidFill>
                </a:rPr>
                <a:t>High</a:t>
              </a:r>
            </a:p>
          </p:txBody>
        </p:sp>
        <p:sp>
          <p:nvSpPr>
            <p:cNvPr id="984076" name="Text Box 12"/>
            <p:cNvSpPr txBox="1">
              <a:spLocks noChangeArrowheads="1"/>
            </p:cNvSpPr>
            <p:nvPr/>
          </p:nvSpPr>
          <p:spPr bwMode="auto">
            <a:xfrm>
              <a:off x="388" y="3130"/>
              <a:ext cx="49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r>
                <a:rPr lang="en-GB" sz="1800">
                  <a:solidFill>
                    <a:srgbClr val="000000"/>
                  </a:solidFill>
                </a:rPr>
                <a:t>Low</a:t>
              </a:r>
            </a:p>
          </p:txBody>
        </p:sp>
        <p:sp>
          <p:nvSpPr>
            <p:cNvPr id="984077" name="Line 13"/>
            <p:cNvSpPr>
              <a:spLocks noChangeShapeType="1"/>
            </p:cNvSpPr>
            <p:nvPr/>
          </p:nvSpPr>
          <p:spPr bwMode="auto">
            <a:xfrm>
              <a:off x="932" y="1295"/>
              <a:ext cx="0" cy="2313"/>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984082" name="Group 18"/>
          <p:cNvGrpSpPr>
            <a:grpSpLocks/>
          </p:cNvGrpSpPr>
          <p:nvPr/>
        </p:nvGrpSpPr>
        <p:grpSpPr bwMode="auto">
          <a:xfrm>
            <a:off x="6998607" y="3430589"/>
            <a:ext cx="1306286" cy="458787"/>
            <a:chOff x="4600" y="2192"/>
            <a:chExt cx="864" cy="289"/>
          </a:xfrm>
        </p:grpSpPr>
        <p:sp>
          <p:nvSpPr>
            <p:cNvPr id="984083" name="Text Box 19"/>
            <p:cNvSpPr txBox="1">
              <a:spLocks noChangeArrowheads="1"/>
            </p:cNvSpPr>
            <p:nvPr/>
          </p:nvSpPr>
          <p:spPr bwMode="auto">
            <a:xfrm>
              <a:off x="4704" y="2192"/>
              <a:ext cx="760"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p>
              <a:r>
                <a:rPr lang="en-GB" sz="1800"/>
                <a:t>Capacity</a:t>
              </a:r>
            </a:p>
          </p:txBody>
        </p:sp>
        <p:sp>
          <p:nvSpPr>
            <p:cNvPr id="984084" name="Oval 20"/>
            <p:cNvSpPr>
              <a:spLocks noChangeArrowheads="1"/>
            </p:cNvSpPr>
            <p:nvPr/>
          </p:nvSpPr>
          <p:spPr bwMode="auto">
            <a:xfrm>
              <a:off x="4600" y="2288"/>
              <a:ext cx="136" cy="120"/>
            </a:xfrm>
            <a:prstGeom prst="ellipse">
              <a:avLst/>
            </a:prstGeom>
            <a:solidFill>
              <a:schemeClr val="bg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91440" bIns="91440" anchor="ctr"/>
            <a:lstStyle/>
            <a:p>
              <a:endParaRPr lang="en-GB"/>
            </a:p>
          </p:txBody>
        </p:sp>
      </p:grpSp>
      <p:grpSp>
        <p:nvGrpSpPr>
          <p:cNvPr id="984085" name="Group 21"/>
          <p:cNvGrpSpPr>
            <a:grpSpLocks/>
          </p:cNvGrpSpPr>
          <p:nvPr/>
        </p:nvGrpSpPr>
        <p:grpSpPr bwMode="auto">
          <a:xfrm>
            <a:off x="7015238" y="3886200"/>
            <a:ext cx="1923143" cy="458788"/>
            <a:chOff x="4600" y="2448"/>
            <a:chExt cx="1272" cy="289"/>
          </a:xfrm>
        </p:grpSpPr>
        <p:sp>
          <p:nvSpPr>
            <p:cNvPr id="984086" name="Text Box 22"/>
            <p:cNvSpPr txBox="1">
              <a:spLocks noChangeArrowheads="1"/>
            </p:cNvSpPr>
            <p:nvPr/>
          </p:nvSpPr>
          <p:spPr bwMode="auto">
            <a:xfrm>
              <a:off x="4712" y="2448"/>
              <a:ext cx="1160"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p>
              <a:r>
                <a:rPr lang="en-GB" sz="1800"/>
                <a:t>Premium rates</a:t>
              </a:r>
            </a:p>
          </p:txBody>
        </p:sp>
        <p:sp>
          <p:nvSpPr>
            <p:cNvPr id="984087" name="Oval 23"/>
            <p:cNvSpPr>
              <a:spLocks noChangeArrowheads="1"/>
            </p:cNvSpPr>
            <p:nvPr/>
          </p:nvSpPr>
          <p:spPr bwMode="auto">
            <a:xfrm>
              <a:off x="4600" y="2536"/>
              <a:ext cx="136" cy="120"/>
            </a:xfrm>
            <a:prstGeom prst="ellipse">
              <a:avLst/>
            </a:prstGeom>
            <a:solidFill>
              <a:schemeClr val="bg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91440" bIns="91440" anchor="ctr"/>
            <a:lstStyle/>
            <a:p>
              <a:endParaRPr lang="en-GB"/>
            </a:p>
          </p:txBody>
        </p:sp>
      </p:grpSp>
      <p:grpSp>
        <p:nvGrpSpPr>
          <p:cNvPr id="984088" name="Group 24"/>
          <p:cNvGrpSpPr>
            <a:grpSpLocks/>
          </p:cNvGrpSpPr>
          <p:nvPr/>
        </p:nvGrpSpPr>
        <p:grpSpPr bwMode="auto">
          <a:xfrm>
            <a:off x="7027333" y="4584700"/>
            <a:ext cx="1245810" cy="458788"/>
            <a:chOff x="4600" y="2888"/>
            <a:chExt cx="824" cy="289"/>
          </a:xfrm>
        </p:grpSpPr>
        <p:sp>
          <p:nvSpPr>
            <p:cNvPr id="984089" name="Text Box 25"/>
            <p:cNvSpPr txBox="1">
              <a:spLocks noChangeArrowheads="1"/>
            </p:cNvSpPr>
            <p:nvPr/>
          </p:nvSpPr>
          <p:spPr bwMode="auto">
            <a:xfrm>
              <a:off x="4664" y="2888"/>
              <a:ext cx="760"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p>
              <a:r>
                <a:rPr lang="en-GB" sz="1800"/>
                <a:t>Losses</a:t>
              </a:r>
            </a:p>
          </p:txBody>
        </p:sp>
        <p:sp>
          <p:nvSpPr>
            <p:cNvPr id="984090" name="Oval 26"/>
            <p:cNvSpPr>
              <a:spLocks noChangeArrowheads="1"/>
            </p:cNvSpPr>
            <p:nvPr/>
          </p:nvSpPr>
          <p:spPr bwMode="auto">
            <a:xfrm>
              <a:off x="4600" y="2976"/>
              <a:ext cx="136" cy="120"/>
            </a:xfrm>
            <a:prstGeom prst="ellipse">
              <a:avLst/>
            </a:prstGeom>
            <a:solidFill>
              <a:schemeClr val="bg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91440" bIns="91440" anchor="ctr"/>
            <a:lstStyle/>
            <a:p>
              <a:endParaRPr lang="en-GB"/>
            </a:p>
          </p:txBody>
        </p:sp>
      </p:grpSp>
      <p:sp>
        <p:nvSpPr>
          <p:cNvPr id="984093" name="Line 29"/>
          <p:cNvSpPr>
            <a:spLocks noChangeShapeType="1"/>
          </p:cNvSpPr>
          <p:nvPr/>
        </p:nvSpPr>
        <p:spPr bwMode="auto">
          <a:xfrm>
            <a:off x="4206120" y="2616200"/>
            <a:ext cx="16631" cy="2582863"/>
          </a:xfrm>
          <a:prstGeom prst="line">
            <a:avLst/>
          </a:prstGeom>
          <a:noFill/>
          <a:ln w="38100">
            <a:solidFill>
              <a:schemeClr val="tx1"/>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nchor="ctr"/>
          <a:lstStyle/>
          <a:p>
            <a:endParaRPr lang="en-GB"/>
          </a:p>
        </p:txBody>
      </p:sp>
      <p:sp>
        <p:nvSpPr>
          <p:cNvPr id="984094" name="Line 30"/>
          <p:cNvSpPr>
            <a:spLocks noChangeShapeType="1"/>
          </p:cNvSpPr>
          <p:nvPr/>
        </p:nvSpPr>
        <p:spPr bwMode="auto">
          <a:xfrm>
            <a:off x="5612191" y="2578100"/>
            <a:ext cx="12095" cy="2387600"/>
          </a:xfrm>
          <a:prstGeom prst="line">
            <a:avLst/>
          </a:prstGeom>
          <a:noFill/>
          <a:ln w="381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nchor="ctr"/>
          <a:lstStyle/>
          <a:p>
            <a:endParaRPr lang="en-GB"/>
          </a:p>
        </p:txBody>
      </p:sp>
      <p:sp>
        <p:nvSpPr>
          <p:cNvPr id="984095" name="Oval 31"/>
          <p:cNvSpPr>
            <a:spLocks noChangeArrowheads="1"/>
          </p:cNvSpPr>
          <p:nvPr/>
        </p:nvSpPr>
        <p:spPr bwMode="auto">
          <a:xfrm>
            <a:off x="1443869" y="3619500"/>
            <a:ext cx="223762" cy="215900"/>
          </a:xfrm>
          <a:prstGeom prst="ellipse">
            <a:avLst/>
          </a:prstGeom>
          <a:solidFill>
            <a:srgbClr val="04A01E"/>
          </a:solidFill>
          <a:ln>
            <a:noFill/>
          </a:ln>
          <a:effectLst/>
          <a:extLst>
            <a:ext uri="{91240B29-F687-4F45-9708-019B960494DF}">
              <a14:hiddenLine xmlns:a14="http://schemas.microsoft.com/office/drawing/2010/main" w="9525" algn="ctr">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91440" bIns="91440" anchor="ctr"/>
          <a:lstStyle/>
          <a:p>
            <a:endParaRPr lang="en-GB"/>
          </a:p>
        </p:txBody>
      </p:sp>
      <p:sp>
        <p:nvSpPr>
          <p:cNvPr id="984096" name="Line 32"/>
          <p:cNvSpPr>
            <a:spLocks noChangeShapeType="1"/>
          </p:cNvSpPr>
          <p:nvPr/>
        </p:nvSpPr>
        <p:spPr bwMode="auto">
          <a:xfrm>
            <a:off x="3084286" y="2565400"/>
            <a:ext cx="1155095" cy="0"/>
          </a:xfrm>
          <a:prstGeom prst="line">
            <a:avLst/>
          </a:prstGeom>
          <a:noFill/>
          <a:ln w="381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nchor="ctr"/>
          <a:lstStyle/>
          <a:p>
            <a:endParaRPr lang="en-GB"/>
          </a:p>
        </p:txBody>
      </p:sp>
      <p:sp>
        <p:nvSpPr>
          <p:cNvPr id="984097" name="Oval 33"/>
          <p:cNvSpPr>
            <a:spLocks noChangeArrowheads="1"/>
          </p:cNvSpPr>
          <p:nvPr/>
        </p:nvSpPr>
        <p:spPr bwMode="auto">
          <a:xfrm>
            <a:off x="4225774" y="2457450"/>
            <a:ext cx="223762" cy="215900"/>
          </a:xfrm>
          <a:prstGeom prst="ellipse">
            <a:avLst/>
          </a:prstGeom>
          <a:solidFill>
            <a:srgbClr val="FF0000"/>
          </a:solidFill>
          <a:ln>
            <a:noFill/>
          </a:ln>
          <a:effectLst/>
          <a:extLst>
            <a:ext uri="{91240B29-F687-4F45-9708-019B960494DF}">
              <a14:hiddenLine xmlns:a14="http://schemas.microsoft.com/office/drawing/2010/main" w="9525" algn="ctr">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91440" bIns="91440" anchor="ctr"/>
          <a:lstStyle/>
          <a:p>
            <a:endParaRPr lang="en-GB"/>
          </a:p>
        </p:txBody>
      </p:sp>
      <p:sp>
        <p:nvSpPr>
          <p:cNvPr id="984098" name="Oval 34"/>
          <p:cNvSpPr>
            <a:spLocks noChangeArrowheads="1"/>
          </p:cNvSpPr>
          <p:nvPr/>
        </p:nvSpPr>
        <p:spPr bwMode="auto">
          <a:xfrm>
            <a:off x="4959048" y="3733800"/>
            <a:ext cx="217714" cy="215900"/>
          </a:xfrm>
          <a:prstGeom prst="ellipse">
            <a:avLst/>
          </a:prstGeom>
          <a:solidFill>
            <a:schemeClr val="bg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91440" bIns="91440" anchor="ctr"/>
          <a:lstStyle/>
          <a:p>
            <a:endParaRPr lang="en-GB"/>
          </a:p>
        </p:txBody>
      </p:sp>
      <p:sp>
        <p:nvSpPr>
          <p:cNvPr id="984099" name="Oval 35"/>
          <p:cNvSpPr>
            <a:spLocks noChangeArrowheads="1"/>
          </p:cNvSpPr>
          <p:nvPr/>
        </p:nvSpPr>
        <p:spPr bwMode="auto">
          <a:xfrm>
            <a:off x="1443869" y="2749550"/>
            <a:ext cx="223762" cy="215900"/>
          </a:xfrm>
          <a:prstGeom prst="ellipse">
            <a:avLst/>
          </a:prstGeom>
          <a:solidFill>
            <a:srgbClr val="35A8F7"/>
          </a:solidFill>
          <a:ln>
            <a:noFill/>
          </a:ln>
          <a:effectLst/>
          <a:extLst>
            <a:ext uri="{91240B29-F687-4F45-9708-019B960494DF}">
              <a14:hiddenLine xmlns:a14="http://schemas.microsoft.com/office/drawing/2010/main" w="9525" algn="ctr">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91440" bIns="91440" anchor="ctr"/>
          <a:lstStyle/>
          <a:p>
            <a:endParaRPr lang="en-GB"/>
          </a:p>
        </p:txBody>
      </p:sp>
      <p:sp>
        <p:nvSpPr>
          <p:cNvPr id="2" name="Footer Placeholder 1"/>
          <p:cNvSpPr>
            <a:spLocks noGrp="1"/>
          </p:cNvSpPr>
          <p:nvPr>
            <p:ph type="ftr" sz="quarter" idx="11"/>
          </p:nvPr>
        </p:nvSpPr>
        <p:spPr/>
        <p:txBody>
          <a:bodyPr/>
          <a:lstStyle/>
          <a:p>
            <a:r>
              <a:rPr lang="en-US" smtClean="0"/>
              <a:t>London Institute of Space Policy and Law</a:t>
            </a:r>
            <a:endParaRPr lang="en-US"/>
          </a:p>
        </p:txBody>
      </p:sp>
      <p:sp>
        <p:nvSpPr>
          <p:cNvPr id="3" name="Slide Number Placeholder 2"/>
          <p:cNvSpPr>
            <a:spLocks noGrp="1"/>
          </p:cNvSpPr>
          <p:nvPr>
            <p:ph type="sldNum" sz="quarter" idx="12"/>
          </p:nvPr>
        </p:nvSpPr>
        <p:spPr/>
        <p:txBody>
          <a:bodyPr/>
          <a:lstStyle/>
          <a:p>
            <a:fld id="{1DFACEE7-68F3-1F44-A809-63F2A92164E0}" type="slidenum">
              <a:rPr lang="en-US" smtClean="0"/>
              <a:t>29</a:t>
            </a:fld>
            <a:endParaRPr lang="en-US"/>
          </a:p>
        </p:txBody>
      </p:sp>
    </p:spTree>
    <p:extLst>
      <p:ext uri="{BB962C8B-B14F-4D97-AF65-F5344CB8AC3E}">
        <p14:creationId xmlns:p14="http://schemas.microsoft.com/office/powerpoint/2010/main" val="3413054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84070"/>
                                        </p:tgtEl>
                                        <p:attrNameLst>
                                          <p:attrName>style.visibility</p:attrName>
                                        </p:attrNameLst>
                                      </p:cBhvr>
                                      <p:to>
                                        <p:strVal val="visible"/>
                                      </p:to>
                                    </p:set>
                                    <p:animEffect transition="in" filter="fade">
                                      <p:cBhvr>
                                        <p:cTn id="7" dur="2000"/>
                                        <p:tgtEl>
                                          <p:spTgt spid="9840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84069"/>
                                        </p:tgtEl>
                                        <p:attrNameLst>
                                          <p:attrName>style.visibility</p:attrName>
                                        </p:attrNameLst>
                                      </p:cBhvr>
                                      <p:to>
                                        <p:strVal val="visible"/>
                                      </p:to>
                                    </p:set>
                                    <p:animEffect transition="in" filter="wipe(left)">
                                      <p:cBhvr>
                                        <p:cTn id="12" dur="2000"/>
                                        <p:tgtEl>
                                          <p:spTgt spid="984069"/>
                                        </p:tgtEl>
                                      </p:cBhvr>
                                    </p:animEffect>
                                  </p:childTnLst>
                                </p:cTn>
                              </p:par>
                            </p:childTnLst>
                          </p:cTn>
                        </p:par>
                        <p:par>
                          <p:cTn id="13" fill="hold" nodeType="afterGroup">
                            <p:stCondLst>
                              <p:cond delay="2000"/>
                            </p:stCondLst>
                            <p:childTnLst>
                              <p:par>
                                <p:cTn id="14" presetID="10" presetClass="entr" presetSubtype="0" fill="hold" nodeType="afterEffect">
                                  <p:stCondLst>
                                    <p:cond delay="0"/>
                                  </p:stCondLst>
                                  <p:childTnLst>
                                    <p:set>
                                      <p:cBhvr>
                                        <p:cTn id="15" dur="1" fill="hold">
                                          <p:stCondLst>
                                            <p:cond delay="0"/>
                                          </p:stCondLst>
                                        </p:cTn>
                                        <p:tgtEl>
                                          <p:spTgt spid="984088"/>
                                        </p:tgtEl>
                                        <p:attrNameLst>
                                          <p:attrName>style.visibility</p:attrName>
                                        </p:attrNameLst>
                                      </p:cBhvr>
                                      <p:to>
                                        <p:strVal val="visible"/>
                                      </p:to>
                                    </p:set>
                                    <p:animEffect transition="in" filter="fade">
                                      <p:cBhvr>
                                        <p:cTn id="16" dur="1000"/>
                                        <p:tgtEl>
                                          <p:spTgt spid="98408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84067"/>
                                        </p:tgtEl>
                                        <p:attrNameLst>
                                          <p:attrName>style.visibility</p:attrName>
                                        </p:attrNameLst>
                                      </p:cBhvr>
                                      <p:to>
                                        <p:strVal val="visible"/>
                                      </p:to>
                                    </p:set>
                                    <p:animEffect transition="in" filter="wipe(left)">
                                      <p:cBhvr>
                                        <p:cTn id="21" dur="2000"/>
                                        <p:tgtEl>
                                          <p:spTgt spid="984067"/>
                                        </p:tgtEl>
                                      </p:cBhvr>
                                    </p:animEffect>
                                  </p:childTnLst>
                                </p:cTn>
                              </p:par>
                            </p:childTnLst>
                          </p:cTn>
                        </p:par>
                        <p:par>
                          <p:cTn id="22" fill="hold" nodeType="afterGroup">
                            <p:stCondLst>
                              <p:cond delay="2000"/>
                            </p:stCondLst>
                            <p:childTnLst>
                              <p:par>
                                <p:cTn id="23" presetID="10" presetClass="entr" presetSubtype="0" fill="hold" nodeType="afterEffect">
                                  <p:stCondLst>
                                    <p:cond delay="0"/>
                                  </p:stCondLst>
                                  <p:childTnLst>
                                    <p:set>
                                      <p:cBhvr>
                                        <p:cTn id="24" dur="1" fill="hold">
                                          <p:stCondLst>
                                            <p:cond delay="0"/>
                                          </p:stCondLst>
                                        </p:cTn>
                                        <p:tgtEl>
                                          <p:spTgt spid="984082"/>
                                        </p:tgtEl>
                                        <p:attrNameLst>
                                          <p:attrName>style.visibility</p:attrName>
                                        </p:attrNameLst>
                                      </p:cBhvr>
                                      <p:to>
                                        <p:strVal val="visible"/>
                                      </p:to>
                                    </p:set>
                                    <p:animEffect transition="in" filter="fade">
                                      <p:cBhvr>
                                        <p:cTn id="25" dur="1000"/>
                                        <p:tgtEl>
                                          <p:spTgt spid="98408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84095"/>
                                        </p:tgtEl>
                                        <p:attrNameLst>
                                          <p:attrName>style.visibility</p:attrName>
                                        </p:attrNameLst>
                                      </p:cBhvr>
                                      <p:to>
                                        <p:strVal val="visible"/>
                                      </p:to>
                                    </p:set>
                                    <p:animEffect transition="in" filter="fade">
                                      <p:cBhvr>
                                        <p:cTn id="30" dur="1000"/>
                                        <p:tgtEl>
                                          <p:spTgt spid="984095"/>
                                        </p:tgtEl>
                                      </p:cBhvr>
                                    </p:animEffect>
                                  </p:childTnLst>
                                </p:cTn>
                              </p:par>
                            </p:childTnLst>
                          </p:cTn>
                        </p:par>
                        <p:par>
                          <p:cTn id="31" fill="hold" nodeType="afterGroup">
                            <p:stCondLst>
                              <p:cond delay="1000"/>
                            </p:stCondLst>
                            <p:childTnLst>
                              <p:par>
                                <p:cTn id="32" presetID="0" presetClass="path" presetSubtype="0" accel="50000" decel="50000" fill="hold" grpId="1" nodeType="afterEffect">
                                  <p:stCondLst>
                                    <p:cond delay="0"/>
                                  </p:stCondLst>
                                  <p:childTnLst>
                                    <p:animMotion origin="layout" path="M 0.00083 -0.00092 C 0.00612 0.00116 0.01158 0.00324 0.01604 0.00648 C 0.0205 0.00972 0.02282 0.01273 0.02794 0.01852 C 0.03307 0.02431 0.04117 0.03542 0.04646 0.04167 C 0.05175 0.04792 0.05456 0.05347 0.05969 0.05648 C 0.06482 0.05949 0.06829 0.06736 0.07755 0.06019 C 0.08681 0.05301 0.10615 0.02778 0.11525 0.01297 C 0.12434 -0.00185 0.12765 -0.01227 0.13178 -0.0287 C 0.13591 -0.04514 0.1379 -0.06921 0.14038 -0.08611 C 0.14286 -0.10301 0.14451 -0.11967 0.14633 -0.13055 C 0.14815 -0.14143 0.14914 -0.14653 0.15162 -0.15185 C 0.1541 -0.15717 0.1584 -0.16065 0.16088 -0.16296 C 0.16336 -0.16528 0.16534 -0.16528 0.16617 -0.16574 " pathEditMode="relative" ptsTypes="aaaaaaaaaaaaA">
                                      <p:cBhvr>
                                        <p:cTn id="33" dur="1000" fill="hold"/>
                                        <p:tgtEl>
                                          <p:spTgt spid="984095"/>
                                        </p:tgtEl>
                                        <p:attrNameLst>
                                          <p:attrName>ppt_x</p:attrName>
                                          <p:attrName>ppt_y</p:attrName>
                                        </p:attrNameLst>
                                      </p:cBhvr>
                                    </p:animMotion>
                                  </p:childTnLst>
                                </p:cTn>
                              </p:par>
                            </p:childTnLst>
                          </p:cTn>
                        </p:par>
                        <p:par>
                          <p:cTn id="34" fill="hold" nodeType="afterGroup">
                            <p:stCondLst>
                              <p:cond delay="2000"/>
                            </p:stCondLst>
                            <p:childTnLst>
                              <p:par>
                                <p:cTn id="35" presetID="22" presetClass="entr" presetSubtype="8" fill="hold" grpId="0" nodeType="afterEffect">
                                  <p:stCondLst>
                                    <p:cond delay="0"/>
                                  </p:stCondLst>
                                  <p:childTnLst>
                                    <p:set>
                                      <p:cBhvr>
                                        <p:cTn id="36" dur="1" fill="hold">
                                          <p:stCondLst>
                                            <p:cond delay="0"/>
                                          </p:stCondLst>
                                        </p:cTn>
                                        <p:tgtEl>
                                          <p:spTgt spid="984096"/>
                                        </p:tgtEl>
                                        <p:attrNameLst>
                                          <p:attrName>style.visibility</p:attrName>
                                        </p:attrNameLst>
                                      </p:cBhvr>
                                      <p:to>
                                        <p:strVal val="visible"/>
                                      </p:to>
                                    </p:set>
                                    <p:animEffect transition="in" filter="wipe(left)">
                                      <p:cBhvr>
                                        <p:cTn id="37" dur="2000"/>
                                        <p:tgtEl>
                                          <p:spTgt spid="984096"/>
                                        </p:tgtEl>
                                      </p:cBhvr>
                                    </p:animEffect>
                                  </p:childTnLst>
                                </p:cTn>
                              </p:par>
                            </p:childTnLst>
                          </p:cTn>
                        </p:par>
                        <p:par>
                          <p:cTn id="38" fill="hold" nodeType="afterGroup">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984097"/>
                                        </p:tgtEl>
                                        <p:attrNameLst>
                                          <p:attrName>style.visibility</p:attrName>
                                        </p:attrNameLst>
                                      </p:cBhvr>
                                      <p:to>
                                        <p:strVal val="visible"/>
                                      </p:to>
                                    </p:set>
                                    <p:animEffect transition="in" filter="fade">
                                      <p:cBhvr>
                                        <p:cTn id="41" dur="1000"/>
                                        <p:tgtEl>
                                          <p:spTgt spid="984097"/>
                                        </p:tgtEl>
                                      </p:cBhvr>
                                    </p:animEffect>
                                  </p:childTnLst>
                                </p:cTn>
                              </p:par>
                            </p:childTnLst>
                          </p:cTn>
                        </p:par>
                        <p:par>
                          <p:cTn id="42" fill="hold" nodeType="afterGroup">
                            <p:stCondLst>
                              <p:cond delay="5000"/>
                            </p:stCondLst>
                            <p:childTnLst>
                              <p:par>
                                <p:cTn id="43" presetID="10" presetClass="exit" presetSubtype="0" fill="hold" grpId="1" nodeType="afterEffect">
                                  <p:stCondLst>
                                    <p:cond delay="0"/>
                                  </p:stCondLst>
                                  <p:childTnLst>
                                    <p:animEffect transition="out" filter="fade">
                                      <p:cBhvr>
                                        <p:cTn id="44" dur="2000"/>
                                        <p:tgtEl>
                                          <p:spTgt spid="984096"/>
                                        </p:tgtEl>
                                      </p:cBhvr>
                                    </p:animEffect>
                                    <p:set>
                                      <p:cBhvr>
                                        <p:cTn id="45" dur="1" fill="hold">
                                          <p:stCondLst>
                                            <p:cond delay="1999"/>
                                          </p:stCondLst>
                                        </p:cTn>
                                        <p:tgtEl>
                                          <p:spTgt spid="984096"/>
                                        </p:tgtEl>
                                        <p:attrNameLst>
                                          <p:attrName>style.visibility</p:attrName>
                                        </p:attrNameLst>
                                      </p:cBhvr>
                                      <p:to>
                                        <p:strVal val="hidden"/>
                                      </p:to>
                                    </p:set>
                                  </p:childTnLst>
                                </p:cTn>
                              </p:par>
                              <p:par>
                                <p:cTn id="46" presetID="10" presetClass="exit" presetSubtype="0" fill="hold" grpId="2" nodeType="withEffect">
                                  <p:stCondLst>
                                    <p:cond delay="0"/>
                                  </p:stCondLst>
                                  <p:childTnLst>
                                    <p:animEffect transition="out" filter="fade">
                                      <p:cBhvr>
                                        <p:cTn id="47" dur="1000"/>
                                        <p:tgtEl>
                                          <p:spTgt spid="984095"/>
                                        </p:tgtEl>
                                      </p:cBhvr>
                                    </p:animEffect>
                                    <p:set>
                                      <p:cBhvr>
                                        <p:cTn id="48" dur="1" fill="hold">
                                          <p:stCondLst>
                                            <p:cond delay="999"/>
                                          </p:stCondLst>
                                        </p:cTn>
                                        <p:tgtEl>
                                          <p:spTgt spid="984095"/>
                                        </p:tgtEl>
                                        <p:attrNameLst>
                                          <p:attrName>style.visibility</p:attrName>
                                        </p:attrNameLst>
                                      </p:cBhvr>
                                      <p:to>
                                        <p:strVal val="hidden"/>
                                      </p:to>
                                    </p:set>
                                  </p:childTnLst>
                                </p:cTn>
                              </p:par>
                            </p:childTnLst>
                          </p:cTn>
                        </p:par>
                        <p:par>
                          <p:cTn id="49" fill="hold" nodeType="afterGroup">
                            <p:stCondLst>
                              <p:cond delay="7000"/>
                            </p:stCondLst>
                            <p:childTnLst>
                              <p:par>
                                <p:cTn id="50" presetID="0" presetClass="path" presetSubtype="0" accel="50000" decel="50000" fill="hold" grpId="1" nodeType="afterEffect">
                                  <p:stCondLst>
                                    <p:cond delay="0"/>
                                  </p:stCondLst>
                                  <p:childTnLst>
                                    <p:animMotion origin="layout" path="M -0.00016 -0.00092 C 0.00447 0.00301 0.00926 0.00718 0.01306 0.01204 C 0.01687 0.0169 0.01968 0.01875 0.02298 0.02778 C 0.02629 0.03681 0.02927 0.05024 0.03291 0.06574 C 0.03654 0.08125 0.04134 0.10787 0.04481 0.1213 C 0.04828 0.13473 0.04746 0.13542 0.05341 0.1463 C 0.05936 0.15718 0.07606 0.1794 0.08052 0.18612 " pathEditMode="relative" ptsTypes="aaaaaaA">
                                      <p:cBhvr>
                                        <p:cTn id="51" dur="2000" fill="hold"/>
                                        <p:tgtEl>
                                          <p:spTgt spid="984097"/>
                                        </p:tgtEl>
                                        <p:attrNameLst>
                                          <p:attrName>ppt_x</p:attrName>
                                          <p:attrName>ppt_y</p:attrName>
                                        </p:attrNameLst>
                                      </p:cBhvr>
                                    </p:animMotion>
                                  </p:childTnLst>
                                </p:cTn>
                              </p:par>
                            </p:childTnLst>
                          </p:cTn>
                        </p:par>
                        <p:par>
                          <p:cTn id="52" fill="hold" nodeType="afterGroup">
                            <p:stCondLst>
                              <p:cond delay="9000"/>
                            </p:stCondLst>
                            <p:childTnLst>
                              <p:par>
                                <p:cTn id="53" presetID="10" presetClass="exit" presetSubtype="0" fill="hold" grpId="3" nodeType="afterEffect">
                                  <p:stCondLst>
                                    <p:cond delay="0"/>
                                  </p:stCondLst>
                                  <p:childTnLst>
                                    <p:animEffect transition="out" filter="fade">
                                      <p:cBhvr>
                                        <p:cTn id="54" dur="2000"/>
                                        <p:tgtEl>
                                          <p:spTgt spid="984095"/>
                                        </p:tgtEl>
                                      </p:cBhvr>
                                    </p:animEffect>
                                    <p:set>
                                      <p:cBhvr>
                                        <p:cTn id="55" dur="1" fill="hold">
                                          <p:stCondLst>
                                            <p:cond delay="1999"/>
                                          </p:stCondLst>
                                        </p:cTn>
                                        <p:tgtEl>
                                          <p:spTgt spid="984095"/>
                                        </p:tgtEl>
                                        <p:attrNameLst>
                                          <p:attrName>style.visibility</p:attrName>
                                        </p:attrNameLst>
                                      </p:cBhvr>
                                      <p:to>
                                        <p:strVal val="hidden"/>
                                      </p:to>
                                    </p:set>
                                  </p:childTnLst>
                                </p:cTn>
                              </p:par>
                            </p:childTnLst>
                          </p:cTn>
                        </p:par>
                        <p:par>
                          <p:cTn id="56" fill="hold" nodeType="afterGroup">
                            <p:stCondLst>
                              <p:cond delay="11000"/>
                            </p:stCondLst>
                            <p:childTnLst>
                              <p:par>
                                <p:cTn id="57" presetID="10" presetClass="entr" presetSubtype="0" fill="hold" grpId="0" nodeType="afterEffect">
                                  <p:stCondLst>
                                    <p:cond delay="0"/>
                                  </p:stCondLst>
                                  <p:childTnLst>
                                    <p:set>
                                      <p:cBhvr>
                                        <p:cTn id="58" dur="1" fill="hold">
                                          <p:stCondLst>
                                            <p:cond delay="0"/>
                                          </p:stCondLst>
                                        </p:cTn>
                                        <p:tgtEl>
                                          <p:spTgt spid="984098"/>
                                        </p:tgtEl>
                                        <p:attrNameLst>
                                          <p:attrName>style.visibility</p:attrName>
                                        </p:attrNameLst>
                                      </p:cBhvr>
                                      <p:to>
                                        <p:strVal val="visible"/>
                                      </p:to>
                                    </p:set>
                                    <p:animEffect transition="in" filter="fade">
                                      <p:cBhvr>
                                        <p:cTn id="59" dur="1000"/>
                                        <p:tgtEl>
                                          <p:spTgt spid="984098"/>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984068"/>
                                        </p:tgtEl>
                                        <p:attrNameLst>
                                          <p:attrName>style.visibility</p:attrName>
                                        </p:attrNameLst>
                                      </p:cBhvr>
                                      <p:to>
                                        <p:strVal val="visible"/>
                                      </p:to>
                                    </p:set>
                                    <p:animEffect transition="in" filter="wipe(left)">
                                      <p:cBhvr>
                                        <p:cTn id="64" dur="3000"/>
                                        <p:tgtEl>
                                          <p:spTgt spid="984068"/>
                                        </p:tgtEl>
                                      </p:cBhvr>
                                    </p:animEffect>
                                  </p:childTnLst>
                                </p:cTn>
                              </p:par>
                            </p:childTnLst>
                          </p:cTn>
                        </p:par>
                        <p:par>
                          <p:cTn id="65" fill="hold" nodeType="afterGroup">
                            <p:stCondLst>
                              <p:cond delay="3000"/>
                            </p:stCondLst>
                            <p:childTnLst>
                              <p:par>
                                <p:cTn id="66" presetID="10" presetClass="entr" presetSubtype="0" fill="hold" nodeType="afterEffect">
                                  <p:stCondLst>
                                    <p:cond delay="0"/>
                                  </p:stCondLst>
                                  <p:childTnLst>
                                    <p:set>
                                      <p:cBhvr>
                                        <p:cTn id="67" dur="1" fill="hold">
                                          <p:stCondLst>
                                            <p:cond delay="0"/>
                                          </p:stCondLst>
                                        </p:cTn>
                                        <p:tgtEl>
                                          <p:spTgt spid="984085"/>
                                        </p:tgtEl>
                                        <p:attrNameLst>
                                          <p:attrName>style.visibility</p:attrName>
                                        </p:attrNameLst>
                                      </p:cBhvr>
                                      <p:to>
                                        <p:strVal val="visible"/>
                                      </p:to>
                                    </p:set>
                                    <p:animEffect transition="in" filter="fade">
                                      <p:cBhvr>
                                        <p:cTn id="68" dur="1000"/>
                                        <p:tgtEl>
                                          <p:spTgt spid="984085"/>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984099"/>
                                        </p:tgtEl>
                                        <p:attrNameLst>
                                          <p:attrName>style.visibility</p:attrName>
                                        </p:attrNameLst>
                                      </p:cBhvr>
                                      <p:to>
                                        <p:strVal val="visible"/>
                                      </p:to>
                                    </p:set>
                                    <p:animEffect transition="in" filter="fade">
                                      <p:cBhvr>
                                        <p:cTn id="73" dur="1000"/>
                                        <p:tgtEl>
                                          <p:spTgt spid="984099"/>
                                        </p:tgtEl>
                                      </p:cBhvr>
                                    </p:animEffect>
                                  </p:childTnLst>
                                </p:cTn>
                              </p:par>
                            </p:childTnLst>
                          </p:cTn>
                        </p:par>
                        <p:par>
                          <p:cTn id="74" fill="hold" nodeType="afterGroup">
                            <p:stCondLst>
                              <p:cond delay="1000"/>
                            </p:stCondLst>
                            <p:childTnLst>
                              <p:par>
                                <p:cTn id="75" presetID="0" presetClass="path" presetSubtype="0" accel="50000" decel="50000" fill="hold" grpId="1" nodeType="afterEffect">
                                  <p:stCondLst>
                                    <p:cond delay="0"/>
                                  </p:stCondLst>
                                  <p:childTnLst>
                                    <p:animMotion origin="layout" path="M 1.90476E-6 3.33333E-6 C 0.01041 0.00972 0.021 0.01967 0.02777 0.02639 C 0.03455 0.0331 0.03637 0.03379 0.04067 0.04027 C 0.04497 0.04676 0.04977 0.05416 0.05357 0.06527 C 0.05737 0.07639 0.06068 0.09328 0.06349 0.10694 C 0.0663 0.1206 0.06762 0.13588 0.07043 0.14722 C 0.07324 0.15856 0.07721 0.16736 0.08035 0.175 C 0.0835 0.18264 0.08482 0.18611 0.08928 0.19305 C 0.09375 0.2 0.0992 0.20717 0.10714 0.21666 C 0.11508 0.22615 0.12268 0.23773 0.1369 0.25 C 0.15112 0.26227 0.17658 0.28125 0.19246 0.29027 C 0.20833 0.2993 0.22321 0.29838 0.23214 0.30416 C 0.24107 0.30995 0.24206 0.31852 0.24603 0.325 C 0.25 0.33148 0.25264 0.33865 0.25595 0.34305 C 0.25926 0.34745 0.26207 0.35069 0.26587 0.35139 C 0.26967 0.35208 0.2748 0.3493 0.27877 0.34722 C 0.28274 0.34514 0.28786 0.34051 0.28968 0.33889 " pathEditMode="relative" ptsTypes="aaaaaaaaaaaaaaaaA">
                                      <p:cBhvr>
                                        <p:cTn id="76" dur="2000" fill="hold"/>
                                        <p:tgtEl>
                                          <p:spTgt spid="984099"/>
                                        </p:tgtEl>
                                        <p:attrNameLst>
                                          <p:attrName>ppt_x</p:attrName>
                                          <p:attrName>ppt_y</p:attrName>
                                        </p:attrNameLst>
                                      </p:cBhvr>
                                    </p:animMotion>
                                  </p:childTnLst>
                                </p:cTn>
                              </p:par>
                            </p:childTnLst>
                          </p:cTn>
                        </p:par>
                        <p:par>
                          <p:cTn id="77" fill="hold" nodeType="afterGroup">
                            <p:stCondLst>
                              <p:cond delay="3000"/>
                            </p:stCondLst>
                            <p:childTnLst>
                              <p:par>
                                <p:cTn id="78" presetID="22" presetClass="entr" presetSubtype="4" fill="hold" grpId="0" nodeType="afterEffect">
                                  <p:stCondLst>
                                    <p:cond delay="0"/>
                                  </p:stCondLst>
                                  <p:childTnLst>
                                    <p:set>
                                      <p:cBhvr>
                                        <p:cTn id="79" dur="1" fill="hold">
                                          <p:stCondLst>
                                            <p:cond delay="0"/>
                                          </p:stCondLst>
                                        </p:cTn>
                                        <p:tgtEl>
                                          <p:spTgt spid="984093"/>
                                        </p:tgtEl>
                                        <p:attrNameLst>
                                          <p:attrName>style.visibility</p:attrName>
                                        </p:attrNameLst>
                                      </p:cBhvr>
                                      <p:to>
                                        <p:strVal val="visible"/>
                                      </p:to>
                                    </p:set>
                                    <p:animEffect transition="in" filter="wipe(down)">
                                      <p:cBhvr>
                                        <p:cTn id="80" dur="1000"/>
                                        <p:tgtEl>
                                          <p:spTgt spid="984093"/>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10" presetClass="exit" presetSubtype="0" fill="hold" grpId="1" nodeType="clickEffect">
                                  <p:stCondLst>
                                    <p:cond delay="0"/>
                                  </p:stCondLst>
                                  <p:childTnLst>
                                    <p:animEffect transition="out" filter="fade">
                                      <p:cBhvr>
                                        <p:cTn id="84" dur="1000"/>
                                        <p:tgtEl>
                                          <p:spTgt spid="984093"/>
                                        </p:tgtEl>
                                      </p:cBhvr>
                                    </p:animEffect>
                                    <p:set>
                                      <p:cBhvr>
                                        <p:cTn id="85" dur="1" fill="hold">
                                          <p:stCondLst>
                                            <p:cond delay="999"/>
                                          </p:stCondLst>
                                        </p:cTn>
                                        <p:tgtEl>
                                          <p:spTgt spid="984093"/>
                                        </p:tgtEl>
                                        <p:attrNameLst>
                                          <p:attrName>style.visibility</p:attrName>
                                        </p:attrNameLst>
                                      </p:cBhvr>
                                      <p:to>
                                        <p:strVal val="hidden"/>
                                      </p:to>
                                    </p:set>
                                  </p:childTnLst>
                                </p:cTn>
                              </p:par>
                            </p:childTnLst>
                          </p:cTn>
                        </p:par>
                        <p:par>
                          <p:cTn id="86" fill="hold" nodeType="afterGroup">
                            <p:stCondLst>
                              <p:cond delay="1000"/>
                            </p:stCondLst>
                            <p:childTnLst>
                              <p:par>
                                <p:cTn id="87" presetID="0" presetClass="path" presetSubtype="0" accel="50000" decel="50000" fill="hold" grpId="2" nodeType="afterEffect">
                                  <p:stCondLst>
                                    <p:cond delay="0"/>
                                  </p:stCondLst>
                                  <p:childTnLst>
                                    <p:animMotion origin="layout" path="M 0.28969 0.33888 C 0.29779 0.33101 0.30589 0.32338 0.31151 0.31388 C 0.31713 0.30439 0.31978 0.29189 0.32342 0.28194 C 0.32705 0.27199 0.33036 0.25949 0.33334 0.25416 C 0.33631 0.24884 0.33797 0.25069 0.34127 0.25 C 0.34458 0.2493 0.35004 0.253 0.35318 0.25 C 0.35632 0.24699 0.35632 0.24398 0.36012 0.23194 C 0.36392 0.2199 0.37103 0.19791 0.37599 0.17777 C 0.38096 0.15763 0.38625 0.128 0.38988 0.11111 C 0.39352 0.09421 0.39551 0.08958 0.39782 0.07638 C 0.40014 0.06319 0.40179 0.04513 0.40377 0.03194 C 0.40576 0.01875 0.40724 0.00763 0.40973 -0.00278 C 0.41221 -0.0132 0.41568 -0.02385 0.41865 -0.03056 C 0.42163 -0.03727 0.42345 -0.04051 0.42758 -0.04306 C 0.43172 -0.04561 0.44081 -0.04537 0.44346 -0.04584 " pathEditMode="relative" ptsTypes="aaaaaaaaaaaaaaA">
                                      <p:cBhvr>
                                        <p:cTn id="88" dur="2000" fill="hold"/>
                                        <p:tgtEl>
                                          <p:spTgt spid="984099"/>
                                        </p:tgtEl>
                                        <p:attrNameLst>
                                          <p:attrName>ppt_x</p:attrName>
                                          <p:attrName>ppt_y</p:attrName>
                                        </p:attrNameLst>
                                      </p:cBhvr>
                                    </p:animMotion>
                                  </p:childTnLst>
                                </p:cTn>
                              </p:par>
                            </p:childTnLst>
                          </p:cTn>
                        </p:par>
                        <p:par>
                          <p:cTn id="89" fill="hold" nodeType="afterGroup">
                            <p:stCondLst>
                              <p:cond delay="3000"/>
                            </p:stCondLst>
                            <p:childTnLst>
                              <p:par>
                                <p:cTn id="90" presetID="22" presetClass="entr" presetSubtype="1" fill="hold" grpId="0" nodeType="afterEffect">
                                  <p:stCondLst>
                                    <p:cond delay="0"/>
                                  </p:stCondLst>
                                  <p:childTnLst>
                                    <p:set>
                                      <p:cBhvr>
                                        <p:cTn id="91" dur="1" fill="hold">
                                          <p:stCondLst>
                                            <p:cond delay="0"/>
                                          </p:stCondLst>
                                        </p:cTn>
                                        <p:tgtEl>
                                          <p:spTgt spid="984094"/>
                                        </p:tgtEl>
                                        <p:attrNameLst>
                                          <p:attrName>style.visibility</p:attrName>
                                        </p:attrNameLst>
                                      </p:cBhvr>
                                      <p:to>
                                        <p:strVal val="visible"/>
                                      </p:to>
                                    </p:set>
                                    <p:animEffect transition="in" filter="wipe(up)">
                                      <p:cBhvr>
                                        <p:cTn id="92" dur="1000"/>
                                        <p:tgtEl>
                                          <p:spTgt spid="984094"/>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10" presetClass="exit" presetSubtype="0" fill="hold" grpId="1" nodeType="clickEffect">
                                  <p:stCondLst>
                                    <p:cond delay="0"/>
                                  </p:stCondLst>
                                  <p:childTnLst>
                                    <p:animEffect transition="out" filter="fade">
                                      <p:cBhvr>
                                        <p:cTn id="96" dur="1000"/>
                                        <p:tgtEl>
                                          <p:spTgt spid="984094"/>
                                        </p:tgtEl>
                                      </p:cBhvr>
                                    </p:animEffect>
                                    <p:set>
                                      <p:cBhvr>
                                        <p:cTn id="97" dur="1" fill="hold">
                                          <p:stCondLst>
                                            <p:cond delay="999"/>
                                          </p:stCondLst>
                                        </p:cTn>
                                        <p:tgtEl>
                                          <p:spTgt spid="9840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4067" grpId="0" animBg="1"/>
      <p:bldP spid="984068" grpId="0" animBg="1"/>
      <p:bldP spid="984069" grpId="0" animBg="1"/>
      <p:bldP spid="984093" grpId="0" animBg="1"/>
      <p:bldP spid="984093" grpId="1" animBg="1"/>
      <p:bldP spid="984094" grpId="0" animBg="1"/>
      <p:bldP spid="984094" grpId="1" animBg="1"/>
      <p:bldP spid="984095" grpId="0" animBg="1"/>
      <p:bldP spid="984095" grpId="1" animBg="1"/>
      <p:bldP spid="984095" grpId="2" animBg="1"/>
      <p:bldP spid="984095" grpId="3" animBg="1"/>
      <p:bldP spid="984096" grpId="0" animBg="1"/>
      <p:bldP spid="984096" grpId="1" animBg="1"/>
      <p:bldP spid="984097" grpId="0" animBg="1"/>
      <p:bldP spid="984097" grpId="1" animBg="1"/>
      <p:bldP spid="984098" grpId="0" animBg="1"/>
      <p:bldP spid="984099" grpId="0" animBg="1"/>
      <p:bldP spid="984099" grpId="1" animBg="1"/>
      <p:bldP spid="984099" grpId="2"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5810" name="SectionDividerOutliner" hidden="1"/>
          <p:cNvSpPr>
            <a:spLocks noChangeArrowheads="1"/>
          </p:cNvSpPr>
          <p:nvPr>
            <p:custDataLst>
              <p:tags r:id="rId2"/>
            </p:custDataLst>
          </p:nvPr>
        </p:nvSpPr>
        <p:spPr bwMode="white">
          <a:xfrm>
            <a:off x="0" y="2014539"/>
            <a:ext cx="9144000" cy="28289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sz="1200" b="0"/>
          </a:p>
        </p:txBody>
      </p:sp>
      <p:sp>
        <p:nvSpPr>
          <p:cNvPr id="1015812" name="SectionDivider"/>
          <p:cNvSpPr>
            <a:spLocks noChangeArrowheads="1"/>
          </p:cNvSpPr>
          <p:nvPr>
            <p:custDataLst>
              <p:tags r:id="rId3"/>
            </p:custDataLst>
          </p:nvPr>
        </p:nvSpPr>
        <p:spPr bwMode="auto">
          <a:xfrm>
            <a:off x="1725084" y="3155950"/>
            <a:ext cx="569081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2351" rIns="84705" bIns="42351"/>
          <a:lstStyle/>
          <a:p>
            <a:pPr algn="ctr" defTabSz="939800" eaLnBrk="1" hangingPunct="1">
              <a:lnSpc>
                <a:spcPct val="90000"/>
              </a:lnSpc>
              <a:spcBef>
                <a:spcPct val="0"/>
              </a:spcBef>
            </a:pPr>
            <a:r>
              <a:rPr lang="en-GB" sz="3600" dirty="0">
                <a:solidFill>
                  <a:schemeClr val="tx2"/>
                </a:solidFill>
              </a:rPr>
              <a:t>Launch Insurance </a:t>
            </a:r>
          </a:p>
        </p:txBody>
      </p:sp>
      <p:sp>
        <p:nvSpPr>
          <p:cNvPr id="2" name="Footer Placeholder 1"/>
          <p:cNvSpPr>
            <a:spLocks noGrp="1"/>
          </p:cNvSpPr>
          <p:nvPr>
            <p:ph type="ftr" sz="quarter" idx="11"/>
          </p:nvPr>
        </p:nvSpPr>
        <p:spPr/>
        <p:txBody>
          <a:bodyPr/>
          <a:lstStyle/>
          <a:p>
            <a:r>
              <a:rPr lang="en-US" smtClean="0"/>
              <a:t>London Institute of Space Policy and Law</a:t>
            </a:r>
            <a:endParaRPr lang="en-US"/>
          </a:p>
        </p:txBody>
      </p:sp>
      <p:sp>
        <p:nvSpPr>
          <p:cNvPr id="3" name="Slide Number Placeholder 2"/>
          <p:cNvSpPr>
            <a:spLocks noGrp="1"/>
          </p:cNvSpPr>
          <p:nvPr>
            <p:ph type="sldNum" sz="quarter" idx="12"/>
          </p:nvPr>
        </p:nvSpPr>
        <p:spPr/>
        <p:txBody>
          <a:bodyPr/>
          <a:lstStyle/>
          <a:p>
            <a:fld id="{1DFACEE7-68F3-1F44-A809-63F2A92164E0}" type="slidenum">
              <a:rPr lang="en-US" smtClean="0"/>
              <a:t>30</a:t>
            </a:fld>
            <a:endParaRPr lang="en-US"/>
          </a:p>
        </p:txBody>
      </p:sp>
    </p:spTree>
    <p:custDataLst>
      <p:tags r:id="rId1"/>
    </p:custDataLst>
    <p:extLst>
      <p:ext uri="{BB962C8B-B14F-4D97-AF65-F5344CB8AC3E}">
        <p14:creationId xmlns:p14="http://schemas.microsoft.com/office/powerpoint/2010/main" val="3738355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7858" name="Rectangle 2"/>
          <p:cNvSpPr>
            <a:spLocks noGrp="1" noChangeArrowheads="1"/>
          </p:cNvSpPr>
          <p:nvPr>
            <p:ph type="title"/>
          </p:nvPr>
        </p:nvSpPr>
        <p:spPr>
          <a:xfrm>
            <a:off x="-452437" y="247650"/>
            <a:ext cx="7345362" cy="555307"/>
          </a:xfrm>
        </p:spPr>
        <p:txBody>
          <a:bodyPr>
            <a:normAutofit fontScale="90000"/>
          </a:bodyPr>
          <a:lstStyle/>
          <a:p>
            <a:r>
              <a:rPr lang="en-GB" sz="3600" dirty="0">
                <a:solidFill>
                  <a:schemeClr val="tx2"/>
                </a:solidFill>
              </a:rPr>
              <a:t>Launch Sequence</a:t>
            </a:r>
          </a:p>
        </p:txBody>
      </p:sp>
      <p:pic>
        <p:nvPicPr>
          <p:cNvPr id="1017861" name="Picture 5" descr="lm3b_p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286" y="814389"/>
            <a:ext cx="4272643" cy="5768975"/>
          </a:xfrm>
          <a:prstGeom prst="rect">
            <a:avLst/>
          </a:prstGeom>
          <a:noFill/>
          <a:extLst>
            <a:ext uri="{909E8E84-426E-40DD-AFC4-6F175D3DCCD1}">
              <a14:hiddenFill xmlns:a14="http://schemas.microsoft.com/office/drawing/2010/main">
                <a:solidFill>
                  <a:srgbClr val="FFFFFF"/>
                </a:solidFill>
              </a14:hiddenFill>
            </a:ext>
          </a:extLst>
        </p:spPr>
      </p:pic>
      <p:sp>
        <p:nvSpPr>
          <p:cNvPr id="1017862" name="Rectangle 6"/>
          <p:cNvSpPr>
            <a:spLocks noChangeArrowheads="1"/>
          </p:cNvSpPr>
          <p:nvPr/>
        </p:nvSpPr>
        <p:spPr bwMode="auto">
          <a:xfrm>
            <a:off x="3796394" y="6369050"/>
            <a:ext cx="487184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91440" bIns="91440">
            <a:spAutoFit/>
          </a:bodyPr>
          <a:lstStyle/>
          <a:p>
            <a:r>
              <a:rPr lang="en-GB" sz="1000" b="1"/>
              <a:t>Courtesy of http://www.cgwic.com/LaunchServices/LaunchVehicle/LM3B.html</a:t>
            </a:r>
          </a:p>
        </p:txBody>
      </p:sp>
      <p:sp>
        <p:nvSpPr>
          <p:cNvPr id="1017863" name="Text Box 7"/>
          <p:cNvSpPr txBox="1">
            <a:spLocks noChangeArrowheads="1"/>
          </p:cNvSpPr>
          <p:nvPr/>
        </p:nvSpPr>
        <p:spPr bwMode="auto">
          <a:xfrm>
            <a:off x="5338536" y="187326"/>
            <a:ext cx="280609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p>
            <a:r>
              <a:rPr lang="en-GB"/>
              <a:t>Long March 3B</a:t>
            </a:r>
          </a:p>
        </p:txBody>
      </p:sp>
      <p:pic>
        <p:nvPicPr>
          <p:cNvPr id="1017865" name="Picture 9" descr="LM-3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4735" y="604838"/>
            <a:ext cx="2211916" cy="5861050"/>
          </a:xfrm>
          <a:prstGeom prst="rect">
            <a:avLst/>
          </a:prstGeom>
          <a:noFill/>
          <a:extLst>
            <a:ext uri="{909E8E84-426E-40DD-AFC4-6F175D3DCCD1}">
              <a14:hiddenFill xmlns:a14="http://schemas.microsoft.com/office/drawing/2010/main">
                <a:solidFill>
                  <a:srgbClr val="FFFFFF"/>
                </a:solidFill>
              </a14:hiddenFill>
            </a:ext>
          </a:extLst>
        </p:spPr>
      </p:pic>
      <p:sp>
        <p:nvSpPr>
          <p:cNvPr id="1017866" name="Text Box 10"/>
          <p:cNvSpPr txBox="1">
            <a:spLocks noChangeArrowheads="1"/>
          </p:cNvSpPr>
          <p:nvPr/>
        </p:nvSpPr>
        <p:spPr bwMode="auto">
          <a:xfrm>
            <a:off x="4773084" y="917575"/>
            <a:ext cx="1988154" cy="2585323"/>
          </a:xfrm>
          <a:prstGeom prst="rect">
            <a:avLst/>
          </a:prstGeom>
          <a:solidFill>
            <a:schemeClr val="bg1"/>
          </a:solidFill>
          <a:ln>
            <a:noFill/>
          </a:ln>
          <a:effectLst/>
        </p:spPr>
        <p:txBody>
          <a:bodyPr tIns="91440" bIns="91440">
            <a:spAutoFit/>
          </a:bodyPr>
          <a:lstStyle/>
          <a:p>
            <a:pPr algn="l"/>
            <a:r>
              <a:rPr lang="en-GB" sz="1300" dirty="0"/>
              <a:t>1. Payload Faring</a:t>
            </a:r>
            <a:br>
              <a:rPr lang="en-GB" sz="1300" dirty="0"/>
            </a:br>
            <a:r>
              <a:rPr lang="en-GB" sz="1300" dirty="0"/>
              <a:t>2. Payload</a:t>
            </a:r>
            <a:br>
              <a:rPr lang="en-GB" sz="1300" dirty="0"/>
            </a:br>
            <a:r>
              <a:rPr lang="en-GB" sz="1300" dirty="0"/>
              <a:t>3. Payload Adapter</a:t>
            </a:r>
            <a:br>
              <a:rPr lang="en-GB" sz="1300" dirty="0"/>
            </a:br>
            <a:r>
              <a:rPr lang="en-GB" sz="1300" dirty="0"/>
              <a:t>4. Vehicle Equipment Bay</a:t>
            </a:r>
            <a:br>
              <a:rPr lang="en-GB" sz="1300" dirty="0"/>
            </a:br>
            <a:r>
              <a:rPr lang="en-GB" sz="1300" dirty="0"/>
              <a:t>5. LH2 Tank</a:t>
            </a:r>
            <a:br>
              <a:rPr lang="en-GB" sz="1300" dirty="0"/>
            </a:br>
            <a:r>
              <a:rPr lang="en-GB" sz="1300" dirty="0"/>
              <a:t>6. LOX Tank</a:t>
            </a:r>
            <a:br>
              <a:rPr lang="en-GB" sz="1300" dirty="0"/>
            </a:br>
            <a:r>
              <a:rPr lang="en-GB" sz="1300" dirty="0"/>
              <a:t>7. Inter-stage Section</a:t>
            </a:r>
            <a:br>
              <a:rPr lang="en-GB" sz="1300" dirty="0"/>
            </a:br>
            <a:r>
              <a:rPr lang="en-GB" sz="1300" dirty="0"/>
              <a:t>8. Third Stage Engine</a:t>
            </a:r>
            <a:br>
              <a:rPr lang="en-GB" sz="1300" dirty="0"/>
            </a:br>
            <a:r>
              <a:rPr lang="en-GB" sz="1300" dirty="0"/>
              <a:t>9. Oxidizer Tank</a:t>
            </a:r>
            <a:br>
              <a:rPr lang="en-GB" sz="1300" dirty="0"/>
            </a:br>
            <a:r>
              <a:rPr lang="en-GB" sz="1300" dirty="0"/>
              <a:t>10. Inter-tank Section</a:t>
            </a:r>
            <a:br>
              <a:rPr lang="en-GB" sz="1300" dirty="0"/>
            </a:br>
            <a:r>
              <a:rPr lang="en-GB" sz="1300" dirty="0"/>
              <a:t>11. Fuel </a:t>
            </a:r>
            <a:r>
              <a:rPr lang="en-GB" sz="1300" dirty="0" smtClean="0"/>
              <a:t>Tank</a:t>
            </a:r>
            <a:endParaRPr lang="en-GB" sz="1300" dirty="0"/>
          </a:p>
        </p:txBody>
      </p:sp>
      <p:sp>
        <p:nvSpPr>
          <p:cNvPr id="1017867" name="Rectangle 11"/>
          <p:cNvSpPr>
            <a:spLocks noChangeArrowheads="1"/>
          </p:cNvSpPr>
          <p:nvPr/>
        </p:nvSpPr>
        <p:spPr bwMode="auto">
          <a:xfrm>
            <a:off x="4771572" y="3263449"/>
            <a:ext cx="2402417" cy="2785378"/>
          </a:xfrm>
          <a:prstGeom prst="rect">
            <a:avLst/>
          </a:prstGeom>
          <a:noFill/>
          <a:ln>
            <a:noFill/>
          </a:ln>
          <a:effectLst/>
        </p:spPr>
        <p:txBody>
          <a:bodyPr tIns="91440" bIns="91440" anchor="ctr">
            <a:spAutoFit/>
          </a:bodyPr>
          <a:lstStyle/>
          <a:p>
            <a:pPr algn="l">
              <a:spcBef>
                <a:spcPct val="0"/>
              </a:spcBef>
            </a:pPr>
            <a:r>
              <a:rPr lang="en-GB" sz="1300" dirty="0"/>
              <a:t>12. Second Stage </a:t>
            </a:r>
            <a:r>
              <a:rPr lang="en-GB" sz="1300" dirty="0" err="1"/>
              <a:t>Vernier</a:t>
            </a:r>
            <a:r>
              <a:rPr lang="en-GB" sz="1300" dirty="0"/>
              <a:t> Engine</a:t>
            </a:r>
            <a:br>
              <a:rPr lang="en-GB" sz="1300" dirty="0"/>
            </a:br>
            <a:r>
              <a:rPr lang="en-GB" sz="1300" dirty="0"/>
              <a:t>13. Second Stage Engine</a:t>
            </a:r>
            <a:br>
              <a:rPr lang="en-GB" sz="1300" dirty="0"/>
            </a:br>
            <a:r>
              <a:rPr lang="en-GB" sz="1300" dirty="0"/>
              <a:t>14. Inter-stage Truss</a:t>
            </a:r>
            <a:br>
              <a:rPr lang="en-GB" sz="1300" dirty="0"/>
            </a:br>
            <a:r>
              <a:rPr lang="en-GB" sz="1300" dirty="0"/>
              <a:t>15. Oxidizer Tank</a:t>
            </a:r>
            <a:br>
              <a:rPr lang="en-GB" sz="1300" dirty="0"/>
            </a:br>
            <a:r>
              <a:rPr lang="en-GB" sz="1300" dirty="0"/>
              <a:t>16. Fuel Tank</a:t>
            </a:r>
            <a:br>
              <a:rPr lang="en-GB" sz="1300" dirty="0"/>
            </a:br>
            <a:r>
              <a:rPr lang="en-GB" sz="1300" dirty="0"/>
              <a:t>17. First Stage Engine</a:t>
            </a:r>
            <a:br>
              <a:rPr lang="en-GB" sz="1300" dirty="0"/>
            </a:br>
            <a:r>
              <a:rPr lang="en-GB" sz="1300" dirty="0"/>
              <a:t>18. Strap-on Booster Cone</a:t>
            </a:r>
            <a:br>
              <a:rPr lang="en-GB" sz="1300" dirty="0"/>
            </a:br>
            <a:r>
              <a:rPr lang="en-GB" sz="1300" dirty="0"/>
              <a:t>19. Strap-on Booster Oxidizer Tank</a:t>
            </a:r>
            <a:br>
              <a:rPr lang="en-GB" sz="1300" dirty="0"/>
            </a:br>
            <a:r>
              <a:rPr lang="en-GB" sz="1300" dirty="0"/>
              <a:t>20. Strap-on Booster Fuel Tank</a:t>
            </a:r>
            <a:br>
              <a:rPr lang="en-GB" sz="1300" dirty="0"/>
            </a:br>
            <a:r>
              <a:rPr lang="en-GB" sz="1300" dirty="0"/>
              <a:t>21. Stabilizer</a:t>
            </a:r>
            <a:br>
              <a:rPr lang="en-GB" sz="1300" dirty="0"/>
            </a:br>
            <a:r>
              <a:rPr lang="en-GB" sz="1300" dirty="0"/>
              <a:t>22. Strap-on Booster Engine </a:t>
            </a:r>
          </a:p>
        </p:txBody>
      </p:sp>
      <p:sp>
        <p:nvSpPr>
          <p:cNvPr id="2" name="Footer Placeholder 1"/>
          <p:cNvSpPr>
            <a:spLocks noGrp="1"/>
          </p:cNvSpPr>
          <p:nvPr>
            <p:ph type="ftr" sz="quarter" idx="11"/>
          </p:nvPr>
        </p:nvSpPr>
        <p:spPr/>
        <p:txBody>
          <a:bodyPr/>
          <a:lstStyle/>
          <a:p>
            <a:r>
              <a:rPr lang="en-US" smtClean="0"/>
              <a:t>London Institute of Space Policy and Law</a:t>
            </a:r>
            <a:endParaRPr lang="en-US"/>
          </a:p>
        </p:txBody>
      </p:sp>
      <p:sp>
        <p:nvSpPr>
          <p:cNvPr id="3" name="Slide Number Placeholder 2"/>
          <p:cNvSpPr>
            <a:spLocks noGrp="1"/>
          </p:cNvSpPr>
          <p:nvPr>
            <p:ph type="sldNum" sz="quarter" idx="12"/>
          </p:nvPr>
        </p:nvSpPr>
        <p:spPr/>
        <p:txBody>
          <a:bodyPr/>
          <a:lstStyle/>
          <a:p>
            <a:fld id="{1DFACEE7-68F3-1F44-A809-63F2A92164E0}" type="slidenum">
              <a:rPr lang="en-US" smtClean="0"/>
              <a:t>31</a:t>
            </a:fld>
            <a:endParaRPr lang="en-US"/>
          </a:p>
        </p:txBody>
      </p:sp>
    </p:spTree>
    <p:extLst>
      <p:ext uri="{BB962C8B-B14F-4D97-AF65-F5344CB8AC3E}">
        <p14:creationId xmlns:p14="http://schemas.microsoft.com/office/powerpoint/2010/main" val="755381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5874" name="Rectangle 2"/>
          <p:cNvSpPr>
            <a:spLocks noGrp="1" noChangeArrowheads="1"/>
          </p:cNvSpPr>
          <p:nvPr>
            <p:ph type="title"/>
          </p:nvPr>
        </p:nvSpPr>
        <p:spPr>
          <a:xfrm>
            <a:off x="900113" y="265112"/>
            <a:ext cx="7345362" cy="728345"/>
          </a:xfrm>
        </p:spPr>
        <p:txBody>
          <a:bodyPr>
            <a:normAutofit fontScale="90000"/>
          </a:bodyPr>
          <a:lstStyle/>
          <a:p>
            <a:r>
              <a:rPr lang="en-GB" dirty="0">
                <a:solidFill>
                  <a:schemeClr val="tx2"/>
                </a:solidFill>
              </a:rPr>
              <a:t>Launch </a:t>
            </a:r>
            <a:r>
              <a:rPr lang="en-GB" dirty="0" smtClean="0">
                <a:solidFill>
                  <a:schemeClr val="tx2"/>
                </a:solidFill>
              </a:rPr>
              <a:t>Insurance</a:t>
            </a:r>
            <a:endParaRPr lang="en-GB" dirty="0">
              <a:solidFill>
                <a:schemeClr val="tx2"/>
              </a:solidFill>
            </a:endParaRPr>
          </a:p>
        </p:txBody>
      </p:sp>
      <p:sp>
        <p:nvSpPr>
          <p:cNvPr id="975917" name="Rectangle 45"/>
          <p:cNvSpPr>
            <a:spLocks noChangeArrowheads="1"/>
          </p:cNvSpPr>
          <p:nvPr/>
        </p:nvSpPr>
        <p:spPr bwMode="auto">
          <a:xfrm>
            <a:off x="315988" y="921923"/>
            <a:ext cx="8459107" cy="5515928"/>
          </a:xfrm>
          <a:prstGeom prst="rect">
            <a:avLst/>
          </a:prstGeom>
          <a:solidFill>
            <a:srgbClr val="CCFFFF"/>
          </a:solidFill>
          <a:ln>
            <a:noFill/>
          </a:ln>
          <a:effectLst/>
          <a:extLs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91440" bIns="91440" anchor="ctr"/>
          <a:lstStyle/>
          <a:p>
            <a:endParaRPr lang="en-GB"/>
          </a:p>
        </p:txBody>
      </p:sp>
      <p:sp>
        <p:nvSpPr>
          <p:cNvPr id="975878" name="Line 6"/>
          <p:cNvSpPr>
            <a:spLocks noChangeShapeType="1"/>
          </p:cNvSpPr>
          <p:nvPr/>
        </p:nvSpPr>
        <p:spPr bwMode="auto">
          <a:xfrm>
            <a:off x="1608667" y="2894014"/>
            <a:ext cx="6980465" cy="1587"/>
          </a:xfrm>
          <a:prstGeom prst="line">
            <a:avLst/>
          </a:prstGeom>
          <a:noFill/>
          <a:ln w="2540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nchor="ctr"/>
          <a:lstStyle/>
          <a:p>
            <a:endParaRPr lang="en-GB"/>
          </a:p>
        </p:txBody>
      </p:sp>
      <p:sp>
        <p:nvSpPr>
          <p:cNvPr id="975880" name="Text Box 8"/>
          <p:cNvSpPr txBox="1">
            <a:spLocks noChangeArrowheads="1"/>
          </p:cNvSpPr>
          <p:nvPr/>
        </p:nvSpPr>
        <p:spPr bwMode="auto">
          <a:xfrm>
            <a:off x="618370" y="2649538"/>
            <a:ext cx="91016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p>
            <a:r>
              <a:rPr lang="en-GB" sz="2000"/>
              <a:t>TIME</a:t>
            </a:r>
          </a:p>
        </p:txBody>
      </p:sp>
      <p:sp>
        <p:nvSpPr>
          <p:cNvPr id="975882" name="Line 10"/>
          <p:cNvSpPr>
            <a:spLocks noChangeShapeType="1"/>
          </p:cNvSpPr>
          <p:nvPr/>
        </p:nvSpPr>
        <p:spPr bwMode="auto">
          <a:xfrm>
            <a:off x="1814286" y="1652588"/>
            <a:ext cx="0" cy="445135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nchor="ctr"/>
          <a:lstStyle/>
          <a:p>
            <a:endParaRPr lang="en-GB"/>
          </a:p>
        </p:txBody>
      </p:sp>
      <p:sp>
        <p:nvSpPr>
          <p:cNvPr id="975884" name="Text Box 12"/>
          <p:cNvSpPr txBox="1">
            <a:spLocks noChangeArrowheads="1"/>
          </p:cNvSpPr>
          <p:nvPr/>
        </p:nvSpPr>
        <p:spPr bwMode="auto">
          <a:xfrm>
            <a:off x="1028096" y="1177925"/>
            <a:ext cx="1607155"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p>
            <a:r>
              <a:rPr lang="en-GB" sz="1800"/>
              <a:t>Launch</a:t>
            </a:r>
          </a:p>
        </p:txBody>
      </p:sp>
      <p:sp>
        <p:nvSpPr>
          <p:cNvPr id="975885" name="Line 13"/>
          <p:cNvSpPr>
            <a:spLocks noChangeShapeType="1"/>
          </p:cNvSpPr>
          <p:nvPr/>
        </p:nvSpPr>
        <p:spPr bwMode="auto">
          <a:xfrm>
            <a:off x="2822727" y="1865313"/>
            <a:ext cx="0" cy="426085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nchor="ctr"/>
          <a:lstStyle/>
          <a:p>
            <a:endParaRPr lang="en-GB"/>
          </a:p>
        </p:txBody>
      </p:sp>
      <p:sp>
        <p:nvSpPr>
          <p:cNvPr id="975887" name="Line 15"/>
          <p:cNvSpPr>
            <a:spLocks noChangeShapeType="1"/>
          </p:cNvSpPr>
          <p:nvPr/>
        </p:nvSpPr>
        <p:spPr bwMode="auto">
          <a:xfrm>
            <a:off x="5710465" y="2616200"/>
            <a:ext cx="0" cy="350678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nchor="ctr"/>
          <a:lstStyle/>
          <a:p>
            <a:endParaRPr lang="en-GB"/>
          </a:p>
        </p:txBody>
      </p:sp>
      <p:sp>
        <p:nvSpPr>
          <p:cNvPr id="975890" name="Text Box 18"/>
          <p:cNvSpPr txBox="1">
            <a:spLocks noChangeArrowheads="1"/>
          </p:cNvSpPr>
          <p:nvPr/>
        </p:nvSpPr>
        <p:spPr bwMode="auto">
          <a:xfrm>
            <a:off x="2032001" y="1454150"/>
            <a:ext cx="1607155"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p>
            <a:r>
              <a:rPr lang="en-GB" sz="1800"/>
              <a:t>Separation</a:t>
            </a:r>
          </a:p>
        </p:txBody>
      </p:sp>
      <p:sp>
        <p:nvSpPr>
          <p:cNvPr id="975892" name="Text Box 20"/>
          <p:cNvSpPr txBox="1">
            <a:spLocks noChangeArrowheads="1"/>
          </p:cNvSpPr>
          <p:nvPr/>
        </p:nvSpPr>
        <p:spPr bwMode="auto">
          <a:xfrm>
            <a:off x="4933346" y="1828801"/>
            <a:ext cx="1607154"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p>
            <a:r>
              <a:rPr lang="en-GB" sz="1800"/>
              <a:t>Completion of testing</a:t>
            </a:r>
          </a:p>
        </p:txBody>
      </p:sp>
      <p:sp>
        <p:nvSpPr>
          <p:cNvPr id="975893" name="Text Box 21"/>
          <p:cNvSpPr txBox="1">
            <a:spLocks noChangeArrowheads="1"/>
          </p:cNvSpPr>
          <p:nvPr/>
        </p:nvSpPr>
        <p:spPr bwMode="auto">
          <a:xfrm>
            <a:off x="4103310" y="882650"/>
            <a:ext cx="3427489"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p>
            <a:pPr>
              <a:spcBef>
                <a:spcPct val="0"/>
              </a:spcBef>
            </a:pPr>
            <a:r>
              <a:rPr lang="en-GB" sz="2000" dirty="0">
                <a:solidFill>
                  <a:srgbClr val="ED3713"/>
                </a:solidFill>
              </a:rPr>
              <a:t>Assumes premium </a:t>
            </a:r>
          </a:p>
          <a:p>
            <a:pPr>
              <a:spcBef>
                <a:spcPct val="0"/>
              </a:spcBef>
            </a:pPr>
            <a:r>
              <a:rPr lang="en-GB" sz="2000" dirty="0">
                <a:solidFill>
                  <a:srgbClr val="ED3713"/>
                </a:solidFill>
              </a:rPr>
              <a:t>rate of </a:t>
            </a:r>
            <a:r>
              <a:rPr lang="en-GB" sz="2000" dirty="0">
                <a:solidFill>
                  <a:srgbClr val="ED3713"/>
                </a:solidFill>
              </a:rPr>
              <a:t>8</a:t>
            </a:r>
            <a:r>
              <a:rPr lang="en-GB" sz="2000" dirty="0" smtClean="0">
                <a:solidFill>
                  <a:srgbClr val="ED3713"/>
                </a:solidFill>
              </a:rPr>
              <a:t>%</a:t>
            </a:r>
            <a:endParaRPr lang="en-GB" sz="2000" dirty="0">
              <a:solidFill>
                <a:srgbClr val="ED3713"/>
              </a:solidFill>
            </a:endParaRPr>
          </a:p>
        </p:txBody>
      </p:sp>
      <p:sp>
        <p:nvSpPr>
          <p:cNvPr id="975894" name="Text Box 22"/>
          <p:cNvSpPr txBox="1">
            <a:spLocks noChangeArrowheads="1"/>
          </p:cNvSpPr>
          <p:nvPr/>
        </p:nvSpPr>
        <p:spPr bwMode="auto">
          <a:xfrm>
            <a:off x="6647845" y="3924301"/>
            <a:ext cx="125214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91440" bIns="91440">
            <a:spAutoFit/>
          </a:bodyPr>
          <a:lstStyle/>
          <a:p>
            <a:r>
              <a:rPr lang="en-GB" sz="2400" dirty="0" smtClean="0">
                <a:solidFill>
                  <a:schemeClr val="accent2"/>
                </a:solidFill>
              </a:rPr>
              <a:t>+2%</a:t>
            </a:r>
            <a:endParaRPr lang="en-GB" sz="2400" dirty="0">
              <a:solidFill>
                <a:schemeClr val="accent2"/>
              </a:solidFill>
            </a:endParaRPr>
          </a:p>
        </p:txBody>
      </p:sp>
      <p:sp>
        <p:nvSpPr>
          <p:cNvPr id="975895" name="Text Box 23"/>
          <p:cNvSpPr txBox="1">
            <a:spLocks noChangeArrowheads="1"/>
          </p:cNvSpPr>
          <p:nvPr/>
        </p:nvSpPr>
        <p:spPr bwMode="auto">
          <a:xfrm>
            <a:off x="1847548" y="3921126"/>
            <a:ext cx="90865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p>
            <a:r>
              <a:rPr lang="en-GB" sz="2400" dirty="0">
                <a:solidFill>
                  <a:srgbClr val="2A0ED2"/>
                </a:solidFill>
              </a:rPr>
              <a:t>4</a:t>
            </a:r>
            <a:r>
              <a:rPr lang="en-GB" sz="2400" dirty="0" smtClean="0">
                <a:solidFill>
                  <a:srgbClr val="2A0ED2"/>
                </a:solidFill>
              </a:rPr>
              <a:t>%</a:t>
            </a:r>
            <a:endParaRPr lang="en-GB" sz="2400" dirty="0">
              <a:solidFill>
                <a:srgbClr val="2A0ED2"/>
              </a:solidFill>
            </a:endParaRPr>
          </a:p>
        </p:txBody>
      </p:sp>
      <p:sp>
        <p:nvSpPr>
          <p:cNvPr id="975896" name="Text Box 24"/>
          <p:cNvSpPr txBox="1">
            <a:spLocks noChangeArrowheads="1"/>
          </p:cNvSpPr>
          <p:nvPr/>
        </p:nvSpPr>
        <p:spPr bwMode="auto">
          <a:xfrm>
            <a:off x="3788833" y="3927476"/>
            <a:ext cx="125639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91440" bIns="91440">
            <a:spAutoFit/>
          </a:bodyPr>
          <a:lstStyle/>
          <a:p>
            <a:r>
              <a:rPr lang="en-GB" sz="2400" dirty="0" smtClean="0">
                <a:solidFill>
                  <a:srgbClr val="41A94D"/>
                </a:solidFill>
              </a:rPr>
              <a:t>+2%</a:t>
            </a:r>
            <a:endParaRPr lang="en-GB" sz="2400" dirty="0">
              <a:solidFill>
                <a:srgbClr val="41A94D"/>
              </a:solidFill>
            </a:endParaRPr>
          </a:p>
        </p:txBody>
      </p:sp>
      <p:sp>
        <p:nvSpPr>
          <p:cNvPr id="975898" name="Text Box 26"/>
          <p:cNvSpPr txBox="1">
            <a:spLocks noChangeArrowheads="1"/>
          </p:cNvSpPr>
          <p:nvPr/>
        </p:nvSpPr>
        <p:spPr bwMode="auto">
          <a:xfrm>
            <a:off x="1809750" y="3124200"/>
            <a:ext cx="102658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p>
            <a:pPr>
              <a:spcBef>
                <a:spcPct val="0"/>
              </a:spcBef>
            </a:pPr>
            <a:r>
              <a:rPr lang="en-GB">
                <a:solidFill>
                  <a:srgbClr val="2A0ED2"/>
                </a:solidFill>
              </a:rPr>
              <a:t>30</a:t>
            </a:r>
          </a:p>
          <a:p>
            <a:pPr>
              <a:spcBef>
                <a:spcPct val="0"/>
              </a:spcBef>
            </a:pPr>
            <a:r>
              <a:rPr lang="en-GB">
                <a:solidFill>
                  <a:srgbClr val="2A0ED2"/>
                </a:solidFill>
              </a:rPr>
              <a:t>Minutes</a:t>
            </a:r>
          </a:p>
        </p:txBody>
      </p:sp>
      <p:sp>
        <p:nvSpPr>
          <p:cNvPr id="975899" name="Text Box 27"/>
          <p:cNvSpPr txBox="1">
            <a:spLocks noChangeArrowheads="1"/>
          </p:cNvSpPr>
          <p:nvPr/>
        </p:nvSpPr>
        <p:spPr bwMode="auto">
          <a:xfrm>
            <a:off x="3735917" y="3117850"/>
            <a:ext cx="102658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p>
            <a:pPr>
              <a:spcBef>
                <a:spcPct val="0"/>
              </a:spcBef>
            </a:pPr>
            <a:r>
              <a:rPr lang="en-GB">
                <a:solidFill>
                  <a:srgbClr val="41A94D"/>
                </a:solidFill>
              </a:rPr>
              <a:t>90</a:t>
            </a:r>
          </a:p>
          <a:p>
            <a:pPr>
              <a:spcBef>
                <a:spcPct val="0"/>
              </a:spcBef>
            </a:pPr>
            <a:r>
              <a:rPr lang="en-GB">
                <a:solidFill>
                  <a:srgbClr val="41A94D"/>
                </a:solidFill>
              </a:rPr>
              <a:t>Days</a:t>
            </a:r>
          </a:p>
        </p:txBody>
      </p:sp>
      <p:sp>
        <p:nvSpPr>
          <p:cNvPr id="975900" name="Text Box 28"/>
          <p:cNvSpPr txBox="1">
            <a:spLocks noChangeArrowheads="1"/>
          </p:cNvSpPr>
          <p:nvPr/>
        </p:nvSpPr>
        <p:spPr bwMode="auto">
          <a:xfrm>
            <a:off x="6493632" y="3111500"/>
            <a:ext cx="126092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p>
            <a:pPr>
              <a:spcBef>
                <a:spcPct val="0"/>
              </a:spcBef>
            </a:pPr>
            <a:r>
              <a:rPr lang="en-GB">
                <a:solidFill>
                  <a:schemeClr val="accent2"/>
                </a:solidFill>
              </a:rPr>
              <a:t>Remaining 275</a:t>
            </a:r>
          </a:p>
          <a:p>
            <a:pPr>
              <a:spcBef>
                <a:spcPct val="0"/>
              </a:spcBef>
            </a:pPr>
            <a:r>
              <a:rPr lang="en-GB">
                <a:solidFill>
                  <a:schemeClr val="accent2"/>
                </a:solidFill>
              </a:rPr>
              <a:t>Days</a:t>
            </a:r>
          </a:p>
        </p:txBody>
      </p:sp>
      <p:sp>
        <p:nvSpPr>
          <p:cNvPr id="975901" name="Line 29"/>
          <p:cNvSpPr>
            <a:spLocks noChangeShapeType="1"/>
          </p:cNvSpPr>
          <p:nvPr/>
        </p:nvSpPr>
        <p:spPr bwMode="auto">
          <a:xfrm flipV="1">
            <a:off x="1610179" y="3978275"/>
            <a:ext cx="6870095" cy="1588"/>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nchor="ctr"/>
          <a:lstStyle/>
          <a:p>
            <a:endParaRPr lang="en-GB"/>
          </a:p>
        </p:txBody>
      </p:sp>
      <p:sp>
        <p:nvSpPr>
          <p:cNvPr id="975902" name="Line 30"/>
          <p:cNvSpPr>
            <a:spLocks noChangeShapeType="1"/>
          </p:cNvSpPr>
          <p:nvPr/>
        </p:nvSpPr>
        <p:spPr bwMode="auto">
          <a:xfrm flipV="1">
            <a:off x="1605643" y="4430714"/>
            <a:ext cx="6870095" cy="1587"/>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nchor="ctr"/>
          <a:lstStyle/>
          <a:p>
            <a:endParaRPr lang="en-GB"/>
          </a:p>
        </p:txBody>
      </p:sp>
      <p:sp>
        <p:nvSpPr>
          <p:cNvPr id="975904" name="Line 32"/>
          <p:cNvSpPr>
            <a:spLocks noChangeShapeType="1"/>
          </p:cNvSpPr>
          <p:nvPr/>
        </p:nvSpPr>
        <p:spPr bwMode="auto">
          <a:xfrm>
            <a:off x="1835453" y="5351463"/>
            <a:ext cx="982738" cy="0"/>
          </a:xfrm>
          <a:prstGeom prst="line">
            <a:avLst/>
          </a:prstGeom>
          <a:noFill/>
          <a:ln w="57150">
            <a:solidFill>
              <a:srgbClr val="2A0ED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nchor="ctr"/>
          <a:lstStyle/>
          <a:p>
            <a:endParaRPr lang="en-GB"/>
          </a:p>
        </p:txBody>
      </p:sp>
      <p:sp>
        <p:nvSpPr>
          <p:cNvPr id="975905" name="Line 33"/>
          <p:cNvSpPr>
            <a:spLocks noChangeShapeType="1"/>
          </p:cNvSpPr>
          <p:nvPr/>
        </p:nvSpPr>
        <p:spPr bwMode="auto">
          <a:xfrm>
            <a:off x="1821846" y="5715000"/>
            <a:ext cx="5225143" cy="0"/>
          </a:xfrm>
          <a:prstGeom prst="line">
            <a:avLst/>
          </a:prstGeom>
          <a:noFill/>
          <a:ln w="57150">
            <a:solidFill>
              <a:srgbClr val="46B85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nchor="ctr"/>
          <a:lstStyle/>
          <a:p>
            <a:endParaRPr lang="en-GB"/>
          </a:p>
        </p:txBody>
      </p:sp>
      <p:sp>
        <p:nvSpPr>
          <p:cNvPr id="975906" name="Line 34"/>
          <p:cNvSpPr>
            <a:spLocks noChangeShapeType="1"/>
          </p:cNvSpPr>
          <p:nvPr/>
        </p:nvSpPr>
        <p:spPr bwMode="auto">
          <a:xfrm>
            <a:off x="1835453" y="6092825"/>
            <a:ext cx="6773333" cy="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nchor="ctr"/>
          <a:lstStyle/>
          <a:p>
            <a:endParaRPr lang="en-GB"/>
          </a:p>
        </p:txBody>
      </p:sp>
      <p:sp>
        <p:nvSpPr>
          <p:cNvPr id="975907" name="Text Box 35"/>
          <p:cNvSpPr txBox="1">
            <a:spLocks noChangeArrowheads="1"/>
          </p:cNvSpPr>
          <p:nvPr/>
        </p:nvSpPr>
        <p:spPr bwMode="auto">
          <a:xfrm>
            <a:off x="1103691" y="5137151"/>
            <a:ext cx="59417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p>
            <a:r>
              <a:rPr lang="en-GB">
                <a:solidFill>
                  <a:schemeClr val="bg2"/>
                </a:solidFill>
              </a:rPr>
              <a:t>2%</a:t>
            </a:r>
          </a:p>
        </p:txBody>
      </p:sp>
      <p:sp>
        <p:nvSpPr>
          <p:cNvPr id="975908" name="Text Box 36"/>
          <p:cNvSpPr txBox="1">
            <a:spLocks noChangeArrowheads="1"/>
          </p:cNvSpPr>
          <p:nvPr/>
        </p:nvSpPr>
        <p:spPr bwMode="auto">
          <a:xfrm>
            <a:off x="1099156" y="5503864"/>
            <a:ext cx="59417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p>
            <a:r>
              <a:rPr lang="en-GB">
                <a:solidFill>
                  <a:schemeClr val="bg2"/>
                </a:solidFill>
              </a:rPr>
              <a:t>2%</a:t>
            </a:r>
          </a:p>
        </p:txBody>
      </p:sp>
      <p:sp>
        <p:nvSpPr>
          <p:cNvPr id="975909" name="Text Box 37"/>
          <p:cNvSpPr txBox="1">
            <a:spLocks noChangeArrowheads="1"/>
          </p:cNvSpPr>
          <p:nvPr/>
        </p:nvSpPr>
        <p:spPr bwMode="auto">
          <a:xfrm>
            <a:off x="1094619" y="5822951"/>
            <a:ext cx="9373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91440" bIns="91440">
            <a:spAutoFit/>
          </a:bodyPr>
          <a:lstStyle/>
          <a:p>
            <a:r>
              <a:rPr lang="en-GB">
                <a:solidFill>
                  <a:schemeClr val="bg2"/>
                </a:solidFill>
              </a:rPr>
              <a:t>96%</a:t>
            </a:r>
          </a:p>
        </p:txBody>
      </p:sp>
      <p:sp>
        <p:nvSpPr>
          <p:cNvPr id="975910" name="Text Box 38"/>
          <p:cNvSpPr txBox="1">
            <a:spLocks noChangeArrowheads="1"/>
          </p:cNvSpPr>
          <p:nvPr/>
        </p:nvSpPr>
        <p:spPr bwMode="auto">
          <a:xfrm>
            <a:off x="311452" y="5270500"/>
            <a:ext cx="926798"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p>
            <a:r>
              <a:rPr lang="en-GB" sz="1200" dirty="0">
                <a:solidFill>
                  <a:schemeClr val="bg2"/>
                </a:solidFill>
              </a:rPr>
              <a:t>Estimate  of what is purchased</a:t>
            </a:r>
          </a:p>
        </p:txBody>
      </p:sp>
      <p:sp>
        <p:nvSpPr>
          <p:cNvPr id="975911" name="Text Box 39"/>
          <p:cNvSpPr txBox="1">
            <a:spLocks noChangeArrowheads="1"/>
          </p:cNvSpPr>
          <p:nvPr/>
        </p:nvSpPr>
        <p:spPr bwMode="auto">
          <a:xfrm>
            <a:off x="2100037" y="4965701"/>
            <a:ext cx="287413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p>
            <a:r>
              <a:rPr lang="en-GB"/>
              <a:t>Launch Vehicle Flight Only</a:t>
            </a:r>
          </a:p>
        </p:txBody>
      </p:sp>
      <p:sp>
        <p:nvSpPr>
          <p:cNvPr id="975912" name="Text Box 40"/>
          <p:cNvSpPr txBox="1">
            <a:spLocks noChangeArrowheads="1"/>
          </p:cNvSpPr>
          <p:nvPr/>
        </p:nvSpPr>
        <p:spPr bwMode="auto">
          <a:xfrm>
            <a:off x="5154084" y="5289551"/>
            <a:ext cx="203804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p>
            <a:r>
              <a:rPr lang="en-GB"/>
              <a:t>Launch + 6 months</a:t>
            </a:r>
          </a:p>
        </p:txBody>
      </p:sp>
      <p:sp>
        <p:nvSpPr>
          <p:cNvPr id="975913" name="Text Box 41"/>
          <p:cNvSpPr txBox="1">
            <a:spLocks noChangeArrowheads="1"/>
          </p:cNvSpPr>
          <p:nvPr/>
        </p:nvSpPr>
        <p:spPr bwMode="auto">
          <a:xfrm>
            <a:off x="6519334" y="6070601"/>
            <a:ext cx="23011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p>
            <a:r>
              <a:rPr lang="en-GB"/>
              <a:t>Launch + 12 months</a:t>
            </a:r>
          </a:p>
        </p:txBody>
      </p:sp>
      <p:sp>
        <p:nvSpPr>
          <p:cNvPr id="975914" name="Text Box 42"/>
          <p:cNvSpPr txBox="1">
            <a:spLocks noChangeArrowheads="1"/>
          </p:cNvSpPr>
          <p:nvPr/>
        </p:nvSpPr>
        <p:spPr bwMode="auto">
          <a:xfrm>
            <a:off x="1877785" y="4365626"/>
            <a:ext cx="87237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p>
            <a:r>
              <a:rPr lang="en-GB" sz="1200">
                <a:solidFill>
                  <a:srgbClr val="2A0ED2"/>
                </a:solidFill>
              </a:rPr>
              <a:t>Launch phase</a:t>
            </a:r>
          </a:p>
        </p:txBody>
      </p:sp>
      <p:sp>
        <p:nvSpPr>
          <p:cNvPr id="975915" name="Text Box 43"/>
          <p:cNvSpPr txBox="1">
            <a:spLocks noChangeArrowheads="1"/>
          </p:cNvSpPr>
          <p:nvPr/>
        </p:nvSpPr>
        <p:spPr bwMode="auto">
          <a:xfrm>
            <a:off x="3791857" y="4371976"/>
            <a:ext cx="87237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p>
            <a:r>
              <a:rPr lang="en-GB" sz="1200">
                <a:solidFill>
                  <a:srgbClr val="41A94D"/>
                </a:solidFill>
              </a:rPr>
              <a:t>Testing phase</a:t>
            </a:r>
          </a:p>
        </p:txBody>
      </p:sp>
      <p:sp>
        <p:nvSpPr>
          <p:cNvPr id="975916" name="Text Box 44"/>
          <p:cNvSpPr txBox="1">
            <a:spLocks noChangeArrowheads="1"/>
          </p:cNvSpPr>
          <p:nvPr/>
        </p:nvSpPr>
        <p:spPr bwMode="auto">
          <a:xfrm>
            <a:off x="6685643" y="4365626"/>
            <a:ext cx="87237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p>
            <a:r>
              <a:rPr lang="en-GB" sz="1200">
                <a:solidFill>
                  <a:schemeClr val="accent2"/>
                </a:solidFill>
              </a:rPr>
              <a:t>In-orbit phase</a:t>
            </a:r>
          </a:p>
        </p:txBody>
      </p:sp>
      <p:sp>
        <p:nvSpPr>
          <p:cNvPr id="2" name="Footer Placeholder 1"/>
          <p:cNvSpPr>
            <a:spLocks noGrp="1"/>
          </p:cNvSpPr>
          <p:nvPr>
            <p:ph type="ftr" sz="quarter" idx="11"/>
          </p:nvPr>
        </p:nvSpPr>
        <p:spPr/>
        <p:txBody>
          <a:bodyPr/>
          <a:lstStyle/>
          <a:p>
            <a:r>
              <a:rPr lang="en-US" smtClean="0"/>
              <a:t>London Institute of Space Policy and Law</a:t>
            </a:r>
            <a:endParaRPr lang="en-US"/>
          </a:p>
        </p:txBody>
      </p:sp>
      <p:sp>
        <p:nvSpPr>
          <p:cNvPr id="3" name="Slide Number Placeholder 2"/>
          <p:cNvSpPr>
            <a:spLocks noGrp="1"/>
          </p:cNvSpPr>
          <p:nvPr>
            <p:ph type="sldNum" sz="quarter" idx="12"/>
          </p:nvPr>
        </p:nvSpPr>
        <p:spPr/>
        <p:txBody>
          <a:bodyPr/>
          <a:lstStyle/>
          <a:p>
            <a:fld id="{1DFACEE7-68F3-1F44-A809-63F2A92164E0}" type="slidenum">
              <a:rPr lang="en-US" smtClean="0"/>
              <a:t>32</a:t>
            </a:fld>
            <a:endParaRPr lang="en-US"/>
          </a:p>
        </p:txBody>
      </p:sp>
    </p:spTree>
    <p:extLst>
      <p:ext uri="{BB962C8B-B14F-4D97-AF65-F5344CB8AC3E}">
        <p14:creationId xmlns:p14="http://schemas.microsoft.com/office/powerpoint/2010/main" val="4227802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Launchers	</a:t>
            </a:r>
            <a:endParaRPr lang="en-US" dirty="0"/>
          </a:p>
        </p:txBody>
      </p:sp>
      <p:sp>
        <p:nvSpPr>
          <p:cNvPr id="3" name="Content Placeholder 2"/>
          <p:cNvSpPr>
            <a:spLocks noGrp="1"/>
          </p:cNvSpPr>
          <p:nvPr>
            <p:ph idx="1"/>
          </p:nvPr>
        </p:nvSpPr>
        <p:spPr/>
        <p:txBody>
          <a:bodyPr/>
          <a:lstStyle/>
          <a:p>
            <a:r>
              <a:rPr lang="en-US" dirty="0" smtClean="0"/>
              <a:t>Main launch vehicles:</a:t>
            </a:r>
          </a:p>
          <a:p>
            <a:pPr lvl="1"/>
            <a:r>
              <a:rPr lang="en-US" dirty="0" err="1" smtClean="0"/>
              <a:t>Ariane</a:t>
            </a:r>
            <a:r>
              <a:rPr lang="en-US" dirty="0" smtClean="0"/>
              <a:t> 5</a:t>
            </a:r>
          </a:p>
          <a:p>
            <a:pPr lvl="2"/>
            <a:r>
              <a:rPr lang="en-US" dirty="0" smtClean="0"/>
              <a:t>Vega </a:t>
            </a:r>
          </a:p>
          <a:p>
            <a:pPr lvl="2"/>
            <a:r>
              <a:rPr lang="en-US" dirty="0" smtClean="0"/>
              <a:t>Soyuz</a:t>
            </a:r>
          </a:p>
          <a:p>
            <a:pPr lvl="1"/>
            <a:r>
              <a:rPr lang="en-US" dirty="0" smtClean="0"/>
              <a:t>Proton</a:t>
            </a:r>
          </a:p>
          <a:p>
            <a:pPr lvl="1"/>
            <a:r>
              <a:rPr lang="en-US" dirty="0" smtClean="0"/>
              <a:t>Sea Launch</a:t>
            </a:r>
          </a:p>
          <a:p>
            <a:pPr lvl="1"/>
            <a:r>
              <a:rPr lang="en-US" dirty="0"/>
              <a:t>F</a:t>
            </a:r>
            <a:r>
              <a:rPr lang="en-US" dirty="0" smtClean="0"/>
              <a:t>alcon 9</a:t>
            </a:r>
          </a:p>
          <a:p>
            <a:pPr lvl="1"/>
            <a:r>
              <a:rPr lang="en-US" dirty="0" smtClean="0"/>
              <a:t>Long March 3B </a:t>
            </a:r>
          </a:p>
        </p:txBody>
      </p:sp>
      <p:sp>
        <p:nvSpPr>
          <p:cNvPr id="4" name="Footer Placeholder 3"/>
          <p:cNvSpPr>
            <a:spLocks noGrp="1"/>
          </p:cNvSpPr>
          <p:nvPr>
            <p:ph type="ftr" sz="quarter" idx="11"/>
          </p:nvPr>
        </p:nvSpPr>
        <p:spPr/>
        <p:txBody>
          <a:bodyPr/>
          <a:lstStyle/>
          <a:p>
            <a:r>
              <a:rPr lang="en-US" smtClean="0"/>
              <a:t>London Institute of Space Policy and Law</a:t>
            </a:r>
            <a:endParaRPr lang="en-US"/>
          </a:p>
        </p:txBody>
      </p:sp>
      <p:sp>
        <p:nvSpPr>
          <p:cNvPr id="5" name="Slide Number Placeholder 4"/>
          <p:cNvSpPr>
            <a:spLocks noGrp="1"/>
          </p:cNvSpPr>
          <p:nvPr>
            <p:ph type="sldNum" sz="quarter" idx="12"/>
          </p:nvPr>
        </p:nvSpPr>
        <p:spPr/>
        <p:txBody>
          <a:bodyPr/>
          <a:lstStyle/>
          <a:p>
            <a:fld id="{1DFACEE7-68F3-1F44-A809-63F2A92164E0}" type="slidenum">
              <a:rPr lang="en-US" smtClean="0"/>
              <a:t>33</a:t>
            </a:fld>
            <a:endParaRPr lang="en-US"/>
          </a:p>
        </p:txBody>
      </p:sp>
    </p:spTree>
    <p:extLst>
      <p:ext uri="{BB962C8B-B14F-4D97-AF65-F5344CB8AC3E}">
        <p14:creationId xmlns:p14="http://schemas.microsoft.com/office/powerpoint/2010/main" val="34411255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266" name="SectionDividerOutliner" hidden="1"/>
          <p:cNvSpPr>
            <a:spLocks noChangeArrowheads="1"/>
          </p:cNvSpPr>
          <p:nvPr>
            <p:custDataLst>
              <p:tags r:id="rId2"/>
            </p:custDataLst>
          </p:nvPr>
        </p:nvSpPr>
        <p:spPr bwMode="white">
          <a:xfrm>
            <a:off x="0" y="2014539"/>
            <a:ext cx="9144000" cy="28289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sz="1200" b="0"/>
          </a:p>
        </p:txBody>
      </p:sp>
      <p:sp>
        <p:nvSpPr>
          <p:cNvPr id="1035268" name="SectionDivider"/>
          <p:cNvSpPr>
            <a:spLocks noChangeArrowheads="1"/>
          </p:cNvSpPr>
          <p:nvPr>
            <p:custDataLst>
              <p:tags r:id="rId3"/>
            </p:custDataLst>
          </p:nvPr>
        </p:nvSpPr>
        <p:spPr bwMode="auto">
          <a:xfrm>
            <a:off x="1725084" y="3155950"/>
            <a:ext cx="569081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2351" rIns="84705" bIns="42351"/>
          <a:lstStyle/>
          <a:p>
            <a:pPr algn="ctr" defTabSz="939800" eaLnBrk="1" hangingPunct="1">
              <a:lnSpc>
                <a:spcPct val="90000"/>
              </a:lnSpc>
              <a:spcBef>
                <a:spcPct val="0"/>
              </a:spcBef>
            </a:pPr>
            <a:r>
              <a:rPr lang="en-GB" sz="3600" dirty="0">
                <a:solidFill>
                  <a:schemeClr val="accent1"/>
                </a:solidFill>
              </a:rPr>
              <a:t>In-Orbit Insurance </a:t>
            </a:r>
          </a:p>
        </p:txBody>
      </p:sp>
      <p:sp>
        <p:nvSpPr>
          <p:cNvPr id="2" name="Footer Placeholder 1"/>
          <p:cNvSpPr>
            <a:spLocks noGrp="1"/>
          </p:cNvSpPr>
          <p:nvPr>
            <p:ph type="ftr" sz="quarter" idx="11"/>
          </p:nvPr>
        </p:nvSpPr>
        <p:spPr/>
        <p:txBody>
          <a:bodyPr/>
          <a:lstStyle/>
          <a:p>
            <a:r>
              <a:rPr lang="en-US" smtClean="0"/>
              <a:t>London Institute of Space Policy and Law</a:t>
            </a:r>
            <a:endParaRPr lang="en-US"/>
          </a:p>
        </p:txBody>
      </p:sp>
      <p:sp>
        <p:nvSpPr>
          <p:cNvPr id="3" name="Slide Number Placeholder 2"/>
          <p:cNvSpPr>
            <a:spLocks noGrp="1"/>
          </p:cNvSpPr>
          <p:nvPr>
            <p:ph type="sldNum" sz="quarter" idx="12"/>
          </p:nvPr>
        </p:nvSpPr>
        <p:spPr/>
        <p:txBody>
          <a:bodyPr/>
          <a:lstStyle/>
          <a:p>
            <a:fld id="{1DFACEE7-68F3-1F44-A809-63F2A92164E0}" type="slidenum">
              <a:rPr lang="en-US" smtClean="0"/>
              <a:t>34</a:t>
            </a:fld>
            <a:endParaRPr lang="en-US"/>
          </a:p>
        </p:txBody>
      </p:sp>
    </p:spTree>
    <p:custDataLst>
      <p:tags r:id="rId1"/>
    </p:custDataLst>
    <p:extLst>
      <p:ext uri="{BB962C8B-B14F-4D97-AF65-F5344CB8AC3E}">
        <p14:creationId xmlns:p14="http://schemas.microsoft.com/office/powerpoint/2010/main" val="3522460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42" name="Rectangle 2"/>
          <p:cNvSpPr>
            <a:spLocks noGrp="1" noChangeArrowheads="1"/>
          </p:cNvSpPr>
          <p:nvPr>
            <p:ph type="title"/>
          </p:nvPr>
        </p:nvSpPr>
        <p:spPr/>
        <p:txBody>
          <a:bodyPr/>
          <a:lstStyle/>
          <a:p>
            <a:r>
              <a:rPr lang="en-GB"/>
              <a:t>In-Orbit Cover</a:t>
            </a:r>
          </a:p>
        </p:txBody>
      </p:sp>
      <p:sp>
        <p:nvSpPr>
          <p:cNvPr id="983043" name="Rectangle 3"/>
          <p:cNvSpPr>
            <a:spLocks noGrp="1" noChangeArrowheads="1"/>
          </p:cNvSpPr>
          <p:nvPr>
            <p:ph type="body" idx="1"/>
          </p:nvPr>
        </p:nvSpPr>
        <p:spPr>
          <a:xfrm>
            <a:off x="769560" y="1760538"/>
            <a:ext cx="7799916" cy="4152900"/>
          </a:xfrm>
        </p:spPr>
        <p:txBody>
          <a:bodyPr/>
          <a:lstStyle/>
          <a:p>
            <a:pPr>
              <a:lnSpc>
                <a:spcPct val="90000"/>
              </a:lnSpc>
            </a:pPr>
            <a:r>
              <a:rPr lang="en-GB" sz="2400" dirty="0"/>
              <a:t>Wording negotiations tend to be concise compared to protracted launch insurance negotiations</a:t>
            </a:r>
          </a:p>
          <a:p>
            <a:pPr>
              <a:lnSpc>
                <a:spcPct val="90000"/>
              </a:lnSpc>
            </a:pPr>
            <a:r>
              <a:rPr lang="en-GB" sz="2400" dirty="0"/>
              <a:t>Insurers of the launch programme tend to be approached first</a:t>
            </a:r>
          </a:p>
          <a:p>
            <a:pPr>
              <a:lnSpc>
                <a:spcPct val="90000"/>
              </a:lnSpc>
            </a:pPr>
            <a:r>
              <a:rPr lang="en-GB" sz="2400" dirty="0"/>
              <a:t>Rates are presently in the region of </a:t>
            </a:r>
            <a:r>
              <a:rPr lang="en-GB" sz="2400" dirty="0" smtClean="0"/>
              <a:t>0.25 – 1.3% </a:t>
            </a:r>
            <a:r>
              <a:rPr lang="en-GB" sz="2400" dirty="0"/>
              <a:t>for 12 months cover</a:t>
            </a:r>
          </a:p>
          <a:p>
            <a:pPr>
              <a:lnSpc>
                <a:spcPct val="90000"/>
              </a:lnSpc>
            </a:pPr>
            <a:r>
              <a:rPr lang="en-GB" sz="2400" dirty="0" smtClean="0"/>
              <a:t>Insurance </a:t>
            </a:r>
            <a:r>
              <a:rPr lang="en-GB" sz="2400" dirty="0"/>
              <a:t>Capacity is high which is causing rates to fall </a:t>
            </a:r>
            <a:endParaRPr lang="en-GB" dirty="0"/>
          </a:p>
        </p:txBody>
      </p:sp>
      <p:sp>
        <p:nvSpPr>
          <p:cNvPr id="2" name="Footer Placeholder 1"/>
          <p:cNvSpPr>
            <a:spLocks noGrp="1"/>
          </p:cNvSpPr>
          <p:nvPr>
            <p:ph type="ftr" sz="quarter" idx="11"/>
          </p:nvPr>
        </p:nvSpPr>
        <p:spPr/>
        <p:txBody>
          <a:bodyPr/>
          <a:lstStyle/>
          <a:p>
            <a:r>
              <a:rPr lang="en-US" smtClean="0"/>
              <a:t>London Institute of Space Policy and Law</a:t>
            </a:r>
            <a:endParaRPr lang="en-US"/>
          </a:p>
        </p:txBody>
      </p:sp>
      <p:sp>
        <p:nvSpPr>
          <p:cNvPr id="3" name="Slide Number Placeholder 2"/>
          <p:cNvSpPr>
            <a:spLocks noGrp="1"/>
          </p:cNvSpPr>
          <p:nvPr>
            <p:ph type="sldNum" sz="quarter" idx="12"/>
          </p:nvPr>
        </p:nvSpPr>
        <p:spPr/>
        <p:txBody>
          <a:bodyPr/>
          <a:lstStyle/>
          <a:p>
            <a:fld id="{1DFACEE7-68F3-1F44-A809-63F2A92164E0}" type="slidenum">
              <a:rPr lang="en-US" smtClean="0"/>
              <a:t>35</a:t>
            </a:fld>
            <a:endParaRPr lang="en-US"/>
          </a:p>
        </p:txBody>
      </p:sp>
    </p:spTree>
    <p:extLst>
      <p:ext uri="{BB962C8B-B14F-4D97-AF65-F5344CB8AC3E}">
        <p14:creationId xmlns:p14="http://schemas.microsoft.com/office/powerpoint/2010/main" val="3065458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83043">
                                            <p:txEl>
                                              <p:pRg st="0" end="0"/>
                                            </p:txEl>
                                          </p:spTgt>
                                        </p:tgtEl>
                                        <p:attrNameLst>
                                          <p:attrName>style.visibility</p:attrName>
                                        </p:attrNameLst>
                                      </p:cBhvr>
                                      <p:to>
                                        <p:strVal val="visible"/>
                                      </p:to>
                                    </p:set>
                                    <p:anim calcmode="lin" valueType="num">
                                      <p:cBhvr additive="base">
                                        <p:cTn id="7" dur="2000" fill="hold"/>
                                        <p:tgtEl>
                                          <p:spTgt spid="98304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983043">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000"/>
                            </p:stCondLst>
                            <p:childTnLst>
                              <p:par>
                                <p:cTn id="10" presetID="2" presetClass="entr" presetSubtype="8" fill="hold" nodeType="afterEffect">
                                  <p:stCondLst>
                                    <p:cond delay="0"/>
                                  </p:stCondLst>
                                  <p:childTnLst>
                                    <p:set>
                                      <p:cBhvr>
                                        <p:cTn id="11" dur="1" fill="hold">
                                          <p:stCondLst>
                                            <p:cond delay="0"/>
                                          </p:stCondLst>
                                        </p:cTn>
                                        <p:tgtEl>
                                          <p:spTgt spid="983043">
                                            <p:txEl>
                                              <p:pRg st="1" end="1"/>
                                            </p:txEl>
                                          </p:spTgt>
                                        </p:tgtEl>
                                        <p:attrNameLst>
                                          <p:attrName>style.visibility</p:attrName>
                                        </p:attrNameLst>
                                      </p:cBhvr>
                                      <p:to>
                                        <p:strVal val="visible"/>
                                      </p:to>
                                    </p:set>
                                    <p:anim calcmode="lin" valueType="num">
                                      <p:cBhvr additive="base">
                                        <p:cTn id="12" dur="2000" fill="hold"/>
                                        <p:tgtEl>
                                          <p:spTgt spid="983043">
                                            <p:txEl>
                                              <p:pRg st="1" end="1"/>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983043">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4000"/>
                            </p:stCondLst>
                            <p:childTnLst>
                              <p:par>
                                <p:cTn id="15" presetID="2" presetClass="entr" presetSubtype="8" fill="hold" nodeType="afterEffect">
                                  <p:stCondLst>
                                    <p:cond delay="0"/>
                                  </p:stCondLst>
                                  <p:childTnLst>
                                    <p:set>
                                      <p:cBhvr>
                                        <p:cTn id="16" dur="1" fill="hold">
                                          <p:stCondLst>
                                            <p:cond delay="0"/>
                                          </p:stCondLst>
                                        </p:cTn>
                                        <p:tgtEl>
                                          <p:spTgt spid="983043">
                                            <p:txEl>
                                              <p:pRg st="2" end="2"/>
                                            </p:txEl>
                                          </p:spTgt>
                                        </p:tgtEl>
                                        <p:attrNameLst>
                                          <p:attrName>style.visibility</p:attrName>
                                        </p:attrNameLst>
                                      </p:cBhvr>
                                      <p:to>
                                        <p:strVal val="visible"/>
                                      </p:to>
                                    </p:set>
                                    <p:anim calcmode="lin" valueType="num">
                                      <p:cBhvr additive="base">
                                        <p:cTn id="17" dur="2000" fill="hold"/>
                                        <p:tgtEl>
                                          <p:spTgt spid="983043">
                                            <p:txEl>
                                              <p:pRg st="2" end="2"/>
                                            </p:txEl>
                                          </p:spTgt>
                                        </p:tgtEl>
                                        <p:attrNameLst>
                                          <p:attrName>ppt_x</p:attrName>
                                        </p:attrNameLst>
                                      </p:cBhvr>
                                      <p:tavLst>
                                        <p:tav tm="0">
                                          <p:val>
                                            <p:strVal val="0-#ppt_w/2"/>
                                          </p:val>
                                        </p:tav>
                                        <p:tav tm="100000">
                                          <p:val>
                                            <p:strVal val="#ppt_x"/>
                                          </p:val>
                                        </p:tav>
                                      </p:tavLst>
                                    </p:anim>
                                    <p:anim calcmode="lin" valueType="num">
                                      <p:cBhvr additive="base">
                                        <p:cTn id="18" dur="2000" fill="hold"/>
                                        <p:tgtEl>
                                          <p:spTgt spid="983043">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6000"/>
                            </p:stCondLst>
                            <p:childTnLst>
                              <p:par>
                                <p:cTn id="20" presetID="2" presetClass="entr" presetSubtype="8" fill="hold" nodeType="afterEffect">
                                  <p:stCondLst>
                                    <p:cond delay="0"/>
                                  </p:stCondLst>
                                  <p:childTnLst>
                                    <p:set>
                                      <p:cBhvr>
                                        <p:cTn id="21" dur="1" fill="hold">
                                          <p:stCondLst>
                                            <p:cond delay="0"/>
                                          </p:stCondLst>
                                        </p:cTn>
                                        <p:tgtEl>
                                          <p:spTgt spid="983043">
                                            <p:txEl>
                                              <p:pRg st="3" end="3"/>
                                            </p:txEl>
                                          </p:spTgt>
                                        </p:tgtEl>
                                        <p:attrNameLst>
                                          <p:attrName>style.visibility</p:attrName>
                                        </p:attrNameLst>
                                      </p:cBhvr>
                                      <p:to>
                                        <p:strVal val="visible"/>
                                      </p:to>
                                    </p:set>
                                    <p:anim calcmode="lin" valueType="num">
                                      <p:cBhvr additive="base">
                                        <p:cTn id="22" dur="2000" fill="hold"/>
                                        <p:tgtEl>
                                          <p:spTgt spid="983043">
                                            <p:txEl>
                                              <p:pRg st="3" end="3"/>
                                            </p:txEl>
                                          </p:spTgt>
                                        </p:tgtEl>
                                        <p:attrNameLst>
                                          <p:attrName>ppt_x</p:attrName>
                                        </p:attrNameLst>
                                      </p:cBhvr>
                                      <p:tavLst>
                                        <p:tav tm="0">
                                          <p:val>
                                            <p:strVal val="0-#ppt_w/2"/>
                                          </p:val>
                                        </p:tav>
                                        <p:tav tm="100000">
                                          <p:val>
                                            <p:strVal val="#ppt_x"/>
                                          </p:val>
                                        </p:tav>
                                      </p:tavLst>
                                    </p:anim>
                                    <p:anim calcmode="lin" valueType="num">
                                      <p:cBhvr additive="base">
                                        <p:cTn id="23" dur="2000" fill="hold"/>
                                        <p:tgtEl>
                                          <p:spTgt spid="98304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2018" name="Rectangle 2"/>
          <p:cNvSpPr>
            <a:spLocks noGrp="1" noChangeArrowheads="1"/>
          </p:cNvSpPr>
          <p:nvPr>
            <p:ph type="title"/>
          </p:nvPr>
        </p:nvSpPr>
        <p:spPr>
          <a:xfrm>
            <a:off x="587374" y="244158"/>
            <a:ext cx="8061325" cy="1339850"/>
          </a:xfrm>
        </p:spPr>
        <p:txBody>
          <a:bodyPr>
            <a:normAutofit/>
          </a:bodyPr>
          <a:lstStyle/>
          <a:p>
            <a:r>
              <a:rPr lang="en-GB" sz="3600" dirty="0">
                <a:solidFill>
                  <a:schemeClr val="bg2"/>
                </a:solidFill>
              </a:rPr>
              <a:t>In-Orbit Cover </a:t>
            </a:r>
            <a:r>
              <a:rPr lang="en-GB" sz="3600" dirty="0" smtClean="0">
                <a:solidFill>
                  <a:schemeClr val="bg2"/>
                </a:solidFill>
              </a:rPr>
              <a:t>Drafting </a:t>
            </a:r>
            <a:r>
              <a:rPr lang="en-GB" sz="3600" dirty="0">
                <a:solidFill>
                  <a:schemeClr val="bg2"/>
                </a:solidFill>
              </a:rPr>
              <a:t>Considerations</a:t>
            </a:r>
          </a:p>
        </p:txBody>
      </p:sp>
      <p:sp>
        <p:nvSpPr>
          <p:cNvPr id="982019" name="Rectangle 3"/>
          <p:cNvSpPr>
            <a:spLocks noGrp="1" noChangeArrowheads="1"/>
          </p:cNvSpPr>
          <p:nvPr>
            <p:ph type="body" idx="1"/>
          </p:nvPr>
        </p:nvSpPr>
        <p:spPr>
          <a:xfrm>
            <a:off x="579060" y="1922464"/>
            <a:ext cx="8260140" cy="1025525"/>
          </a:xfrm>
        </p:spPr>
        <p:txBody>
          <a:bodyPr>
            <a:normAutofit fontScale="85000" lnSpcReduction="20000"/>
          </a:bodyPr>
          <a:lstStyle/>
          <a:p>
            <a:pPr>
              <a:lnSpc>
                <a:spcPct val="90000"/>
              </a:lnSpc>
            </a:pPr>
            <a:r>
              <a:rPr lang="en-GB" dirty="0"/>
              <a:t>Follow the same wording as used for the launch insurance but remove the “launch” references removed</a:t>
            </a:r>
          </a:p>
          <a:p>
            <a:pPr>
              <a:lnSpc>
                <a:spcPct val="90000"/>
              </a:lnSpc>
            </a:pPr>
            <a:r>
              <a:rPr lang="en-GB" dirty="0"/>
              <a:t>Basis of cover is the same</a:t>
            </a:r>
          </a:p>
        </p:txBody>
      </p:sp>
      <p:sp>
        <p:nvSpPr>
          <p:cNvPr id="982020" name="Rectangle 4"/>
          <p:cNvSpPr>
            <a:spLocks noChangeArrowheads="1"/>
          </p:cNvSpPr>
          <p:nvPr/>
        </p:nvSpPr>
        <p:spPr bwMode="auto">
          <a:xfrm>
            <a:off x="585108" y="4592639"/>
            <a:ext cx="7799916" cy="102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342900" indent="-342900" algn="l" defTabSz="939800" eaLnBrk="1" hangingPunct="1">
              <a:spcBef>
                <a:spcPct val="60000"/>
              </a:spcBef>
              <a:buClr>
                <a:schemeClr val="tx1"/>
              </a:buClr>
              <a:buSzPct val="90000"/>
              <a:buFont typeface="Arial" pitchFamily="34" charset="0"/>
              <a:buChar char="•"/>
            </a:pPr>
            <a:r>
              <a:rPr lang="en-GB" sz="2000" b="0" dirty="0"/>
              <a:t>Calculation based on available transponder years</a:t>
            </a:r>
          </a:p>
          <a:p>
            <a:pPr marL="342900" indent="-342900" algn="l" defTabSz="939800" eaLnBrk="1" hangingPunct="1">
              <a:spcBef>
                <a:spcPct val="60000"/>
              </a:spcBef>
              <a:buClr>
                <a:schemeClr val="tx1"/>
              </a:buClr>
              <a:buSzPct val="90000"/>
              <a:buFont typeface="Arial" pitchFamily="34" charset="0"/>
              <a:buChar char="•"/>
            </a:pPr>
            <a:r>
              <a:rPr lang="en-GB" sz="2000" b="0" dirty="0"/>
              <a:t>Transponder years based on original life and remaining satellite life</a:t>
            </a:r>
          </a:p>
        </p:txBody>
      </p:sp>
      <p:sp>
        <p:nvSpPr>
          <p:cNvPr id="982021" name="Rectangle 5"/>
          <p:cNvSpPr>
            <a:spLocks noChangeArrowheads="1"/>
          </p:cNvSpPr>
          <p:nvPr/>
        </p:nvSpPr>
        <p:spPr bwMode="auto">
          <a:xfrm>
            <a:off x="467784" y="3362327"/>
            <a:ext cx="565452" cy="581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228600" indent="-228600" algn="l" defTabSz="939800" eaLnBrk="1" hangingPunct="1">
              <a:spcBef>
                <a:spcPct val="60000"/>
              </a:spcBef>
              <a:buClr>
                <a:schemeClr val="tx1"/>
              </a:buClr>
              <a:buSzPct val="90000"/>
              <a:buFont typeface="Wingdings" pitchFamily="2" charset="2"/>
              <a:buNone/>
            </a:pPr>
            <a:r>
              <a:rPr lang="en-GB" sz="3200" b="0" dirty="0">
                <a:solidFill>
                  <a:srgbClr val="F92E05"/>
                </a:solidFill>
              </a:rPr>
              <a:t>1- </a:t>
            </a:r>
          </a:p>
        </p:txBody>
      </p:sp>
      <p:sp>
        <p:nvSpPr>
          <p:cNvPr id="982022" name="Rectangle 6"/>
          <p:cNvSpPr>
            <a:spLocks noChangeArrowheads="1"/>
          </p:cNvSpPr>
          <p:nvPr/>
        </p:nvSpPr>
        <p:spPr bwMode="auto">
          <a:xfrm>
            <a:off x="1330477" y="3810000"/>
            <a:ext cx="3686024"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228600" indent="-228600" defTabSz="939800" eaLnBrk="1" hangingPunct="1">
              <a:spcBef>
                <a:spcPct val="60000"/>
              </a:spcBef>
              <a:buClr>
                <a:schemeClr val="tx1"/>
              </a:buClr>
              <a:buSzPct val="90000"/>
              <a:buFont typeface="Wingdings" pitchFamily="2" charset="2"/>
              <a:buNone/>
            </a:pPr>
            <a:r>
              <a:rPr lang="en-GB" sz="2000" b="0" dirty="0">
                <a:solidFill>
                  <a:srgbClr val="F92E05"/>
                </a:solidFill>
              </a:rPr>
              <a:t>Stated Communications Capacity</a:t>
            </a:r>
          </a:p>
        </p:txBody>
      </p:sp>
      <p:sp>
        <p:nvSpPr>
          <p:cNvPr id="982023" name="Rectangle 7"/>
          <p:cNvSpPr>
            <a:spLocks noChangeArrowheads="1"/>
          </p:cNvSpPr>
          <p:nvPr/>
        </p:nvSpPr>
        <p:spPr bwMode="auto">
          <a:xfrm>
            <a:off x="957036" y="3217864"/>
            <a:ext cx="4379988"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228600" indent="-228600" algn="ctr" defTabSz="939800" eaLnBrk="1" hangingPunct="1">
              <a:spcBef>
                <a:spcPct val="60000"/>
              </a:spcBef>
              <a:buClr>
                <a:schemeClr val="tx1"/>
              </a:buClr>
              <a:buSzPct val="90000"/>
              <a:buFont typeface="Wingdings" pitchFamily="2" charset="2"/>
              <a:buNone/>
            </a:pPr>
            <a:r>
              <a:rPr lang="en-GB" sz="2000" b="0" dirty="0">
                <a:solidFill>
                  <a:srgbClr val="F92E05"/>
                </a:solidFill>
              </a:rPr>
              <a:t>Available Communications Capacity</a:t>
            </a:r>
          </a:p>
        </p:txBody>
      </p:sp>
      <p:sp>
        <p:nvSpPr>
          <p:cNvPr id="982024" name="Line 8"/>
          <p:cNvSpPr>
            <a:spLocks noChangeShapeType="1"/>
          </p:cNvSpPr>
          <p:nvPr/>
        </p:nvSpPr>
        <p:spPr bwMode="auto">
          <a:xfrm>
            <a:off x="1301751" y="3678238"/>
            <a:ext cx="3835702" cy="0"/>
          </a:xfrm>
          <a:prstGeom prst="line">
            <a:avLst/>
          </a:prstGeom>
          <a:noFill/>
          <a:ln w="57150">
            <a:solidFill>
              <a:srgbClr val="F92E0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nchor="ctr"/>
          <a:lstStyle/>
          <a:p>
            <a:endParaRPr lang="en-GB"/>
          </a:p>
        </p:txBody>
      </p:sp>
      <p:sp>
        <p:nvSpPr>
          <p:cNvPr id="982025" name="Rectangle 9"/>
          <p:cNvSpPr>
            <a:spLocks noChangeArrowheads="1"/>
          </p:cNvSpPr>
          <p:nvPr/>
        </p:nvSpPr>
        <p:spPr bwMode="auto">
          <a:xfrm>
            <a:off x="890512" y="2844801"/>
            <a:ext cx="391583" cy="164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228600" indent="-228600" algn="l" defTabSz="939800" eaLnBrk="1" hangingPunct="1">
              <a:spcBef>
                <a:spcPct val="60000"/>
              </a:spcBef>
              <a:buClr>
                <a:schemeClr val="tx1"/>
              </a:buClr>
              <a:buSzPct val="90000"/>
              <a:buFont typeface="Wingdings" pitchFamily="2" charset="2"/>
              <a:buNone/>
            </a:pPr>
            <a:r>
              <a:rPr lang="en-GB" sz="9600" b="0">
                <a:solidFill>
                  <a:srgbClr val="F92E05"/>
                </a:solidFill>
              </a:rPr>
              <a:t>( </a:t>
            </a:r>
          </a:p>
        </p:txBody>
      </p:sp>
      <p:sp>
        <p:nvSpPr>
          <p:cNvPr id="982026" name="Rectangle 10"/>
          <p:cNvSpPr>
            <a:spLocks noChangeArrowheads="1"/>
          </p:cNvSpPr>
          <p:nvPr/>
        </p:nvSpPr>
        <p:spPr bwMode="auto">
          <a:xfrm>
            <a:off x="5122334" y="2859088"/>
            <a:ext cx="391584" cy="168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228600" indent="-228600" algn="l" defTabSz="939800" eaLnBrk="1" hangingPunct="1">
              <a:spcBef>
                <a:spcPct val="60000"/>
              </a:spcBef>
              <a:buClr>
                <a:schemeClr val="tx1"/>
              </a:buClr>
              <a:buSzPct val="90000"/>
              <a:buFont typeface="Wingdings" pitchFamily="2" charset="2"/>
              <a:buNone/>
            </a:pPr>
            <a:r>
              <a:rPr lang="en-GB" sz="9600" b="0" dirty="0">
                <a:solidFill>
                  <a:srgbClr val="F92E05"/>
                </a:solidFill>
              </a:rPr>
              <a:t>) </a:t>
            </a:r>
          </a:p>
        </p:txBody>
      </p:sp>
      <p:sp>
        <p:nvSpPr>
          <p:cNvPr id="982027" name="Rectangle 11"/>
          <p:cNvSpPr>
            <a:spLocks noChangeArrowheads="1"/>
          </p:cNvSpPr>
          <p:nvPr/>
        </p:nvSpPr>
        <p:spPr bwMode="auto">
          <a:xfrm>
            <a:off x="5568346" y="3349626"/>
            <a:ext cx="391583" cy="102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228600" indent="-228600" algn="l" defTabSz="939800" eaLnBrk="1" hangingPunct="1">
              <a:spcBef>
                <a:spcPct val="60000"/>
              </a:spcBef>
              <a:buClr>
                <a:schemeClr val="tx1"/>
              </a:buClr>
              <a:buSzPct val="90000"/>
              <a:buFont typeface="Wingdings" pitchFamily="2" charset="2"/>
              <a:buNone/>
            </a:pPr>
            <a:r>
              <a:rPr lang="en-GB" sz="3600" b="0">
                <a:solidFill>
                  <a:srgbClr val="F92E05"/>
                </a:solidFill>
              </a:rPr>
              <a:t>x </a:t>
            </a:r>
          </a:p>
        </p:txBody>
      </p:sp>
      <p:sp>
        <p:nvSpPr>
          <p:cNvPr id="982028" name="Rectangle 12"/>
          <p:cNvSpPr>
            <a:spLocks noChangeArrowheads="1"/>
          </p:cNvSpPr>
          <p:nvPr/>
        </p:nvSpPr>
        <p:spPr bwMode="auto">
          <a:xfrm>
            <a:off x="5686274" y="3494088"/>
            <a:ext cx="3152926"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228600" indent="-228600" algn="ctr" defTabSz="939800" eaLnBrk="1" hangingPunct="1">
              <a:spcBef>
                <a:spcPct val="60000"/>
              </a:spcBef>
              <a:buClr>
                <a:schemeClr val="tx1"/>
              </a:buClr>
              <a:buSzPct val="90000"/>
              <a:buFont typeface="Wingdings" pitchFamily="2" charset="2"/>
              <a:buNone/>
            </a:pPr>
            <a:r>
              <a:rPr lang="en-GB" sz="2000" dirty="0">
                <a:solidFill>
                  <a:srgbClr val="F92E05"/>
                </a:solidFill>
              </a:rPr>
              <a:t>Amount of Insurance </a:t>
            </a:r>
          </a:p>
        </p:txBody>
      </p:sp>
      <p:sp>
        <p:nvSpPr>
          <p:cNvPr id="2" name="Footer Placeholder 1"/>
          <p:cNvSpPr>
            <a:spLocks noGrp="1"/>
          </p:cNvSpPr>
          <p:nvPr>
            <p:ph type="ftr" sz="quarter" idx="11"/>
          </p:nvPr>
        </p:nvSpPr>
        <p:spPr/>
        <p:txBody>
          <a:bodyPr/>
          <a:lstStyle/>
          <a:p>
            <a:r>
              <a:rPr lang="en-US" smtClean="0"/>
              <a:t>London Institute of Space Policy and Law</a:t>
            </a:r>
            <a:endParaRPr lang="en-US"/>
          </a:p>
        </p:txBody>
      </p:sp>
      <p:sp>
        <p:nvSpPr>
          <p:cNvPr id="3" name="Slide Number Placeholder 2"/>
          <p:cNvSpPr>
            <a:spLocks noGrp="1"/>
          </p:cNvSpPr>
          <p:nvPr>
            <p:ph type="sldNum" sz="quarter" idx="12"/>
          </p:nvPr>
        </p:nvSpPr>
        <p:spPr/>
        <p:txBody>
          <a:bodyPr/>
          <a:lstStyle/>
          <a:p>
            <a:fld id="{1DFACEE7-68F3-1F44-A809-63F2A92164E0}" type="slidenum">
              <a:rPr lang="en-US" smtClean="0"/>
              <a:t>36</a:t>
            </a:fld>
            <a:endParaRPr lang="en-US"/>
          </a:p>
        </p:txBody>
      </p:sp>
    </p:spTree>
    <p:extLst>
      <p:ext uri="{BB962C8B-B14F-4D97-AF65-F5344CB8AC3E}">
        <p14:creationId xmlns:p14="http://schemas.microsoft.com/office/powerpoint/2010/main" val="1987580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82019">
                                            <p:txEl>
                                              <p:pRg st="0" end="0"/>
                                            </p:txEl>
                                          </p:spTgt>
                                        </p:tgtEl>
                                        <p:attrNameLst>
                                          <p:attrName>style.visibility</p:attrName>
                                        </p:attrNameLst>
                                      </p:cBhvr>
                                      <p:to>
                                        <p:strVal val="visible"/>
                                      </p:to>
                                    </p:set>
                                    <p:anim calcmode="lin" valueType="num">
                                      <p:cBhvr additive="base">
                                        <p:cTn id="7" dur="2000" fill="hold"/>
                                        <p:tgtEl>
                                          <p:spTgt spid="982019">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982019">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000"/>
                            </p:stCondLst>
                            <p:childTnLst>
                              <p:par>
                                <p:cTn id="10" presetID="2" presetClass="entr" presetSubtype="8" fill="hold" nodeType="afterEffect">
                                  <p:stCondLst>
                                    <p:cond delay="0"/>
                                  </p:stCondLst>
                                  <p:childTnLst>
                                    <p:set>
                                      <p:cBhvr>
                                        <p:cTn id="11" dur="1" fill="hold">
                                          <p:stCondLst>
                                            <p:cond delay="0"/>
                                          </p:stCondLst>
                                        </p:cTn>
                                        <p:tgtEl>
                                          <p:spTgt spid="982019">
                                            <p:txEl>
                                              <p:pRg st="1" end="1"/>
                                            </p:txEl>
                                          </p:spTgt>
                                        </p:tgtEl>
                                        <p:attrNameLst>
                                          <p:attrName>style.visibility</p:attrName>
                                        </p:attrNameLst>
                                      </p:cBhvr>
                                      <p:to>
                                        <p:strVal val="visible"/>
                                      </p:to>
                                    </p:set>
                                    <p:anim calcmode="lin" valueType="num">
                                      <p:cBhvr additive="base">
                                        <p:cTn id="12" dur="2000" fill="hold"/>
                                        <p:tgtEl>
                                          <p:spTgt spid="982019">
                                            <p:txEl>
                                              <p:pRg st="1" end="1"/>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9820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982027"/>
                                        </p:tgtEl>
                                        <p:attrNameLst>
                                          <p:attrName>style.visibility</p:attrName>
                                        </p:attrNameLst>
                                      </p:cBhvr>
                                      <p:to>
                                        <p:strVal val="visible"/>
                                      </p:to>
                                    </p:set>
                                    <p:anim calcmode="lin" valueType="num">
                                      <p:cBhvr additive="base">
                                        <p:cTn id="18" dur="2000" fill="hold"/>
                                        <p:tgtEl>
                                          <p:spTgt spid="982027"/>
                                        </p:tgtEl>
                                        <p:attrNameLst>
                                          <p:attrName>ppt_x</p:attrName>
                                        </p:attrNameLst>
                                      </p:cBhvr>
                                      <p:tavLst>
                                        <p:tav tm="0">
                                          <p:val>
                                            <p:strVal val="0-#ppt_w/2"/>
                                          </p:val>
                                        </p:tav>
                                        <p:tav tm="100000">
                                          <p:val>
                                            <p:strVal val="#ppt_x"/>
                                          </p:val>
                                        </p:tav>
                                      </p:tavLst>
                                    </p:anim>
                                    <p:anim calcmode="lin" valueType="num">
                                      <p:cBhvr additive="base">
                                        <p:cTn id="19" dur="2000" fill="hold"/>
                                        <p:tgtEl>
                                          <p:spTgt spid="982027"/>
                                        </p:tgtEl>
                                        <p:attrNameLst>
                                          <p:attrName>ppt_y</p:attrName>
                                        </p:attrNameLst>
                                      </p:cBhvr>
                                      <p:tavLst>
                                        <p:tav tm="0">
                                          <p:val>
                                            <p:strVal val="#ppt_y"/>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982024"/>
                                        </p:tgtEl>
                                        <p:attrNameLst>
                                          <p:attrName>style.visibility</p:attrName>
                                        </p:attrNameLst>
                                      </p:cBhvr>
                                      <p:to>
                                        <p:strVal val="visible"/>
                                      </p:to>
                                    </p:set>
                                    <p:anim calcmode="lin" valueType="num">
                                      <p:cBhvr additive="base">
                                        <p:cTn id="22" dur="2000" fill="hold"/>
                                        <p:tgtEl>
                                          <p:spTgt spid="982024"/>
                                        </p:tgtEl>
                                        <p:attrNameLst>
                                          <p:attrName>ppt_x</p:attrName>
                                        </p:attrNameLst>
                                      </p:cBhvr>
                                      <p:tavLst>
                                        <p:tav tm="0">
                                          <p:val>
                                            <p:strVal val="#ppt_x"/>
                                          </p:val>
                                        </p:tav>
                                        <p:tav tm="100000">
                                          <p:val>
                                            <p:strVal val="#ppt_x"/>
                                          </p:val>
                                        </p:tav>
                                      </p:tavLst>
                                    </p:anim>
                                    <p:anim calcmode="lin" valueType="num">
                                      <p:cBhvr additive="base">
                                        <p:cTn id="23" dur="2000" fill="hold"/>
                                        <p:tgtEl>
                                          <p:spTgt spid="982024"/>
                                        </p:tgtEl>
                                        <p:attrNameLst>
                                          <p:attrName>ppt_y</p:attrName>
                                        </p:attrNameLst>
                                      </p:cBhvr>
                                      <p:tavLst>
                                        <p:tav tm="0">
                                          <p:val>
                                            <p:strVal val="1+#ppt_h/2"/>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982026"/>
                                        </p:tgtEl>
                                        <p:attrNameLst>
                                          <p:attrName>style.visibility</p:attrName>
                                        </p:attrNameLst>
                                      </p:cBhvr>
                                      <p:to>
                                        <p:strVal val="visible"/>
                                      </p:to>
                                    </p:set>
                                    <p:anim calcmode="lin" valueType="num">
                                      <p:cBhvr additive="base">
                                        <p:cTn id="26" dur="2000" fill="hold"/>
                                        <p:tgtEl>
                                          <p:spTgt spid="982026"/>
                                        </p:tgtEl>
                                        <p:attrNameLst>
                                          <p:attrName>ppt_x</p:attrName>
                                        </p:attrNameLst>
                                      </p:cBhvr>
                                      <p:tavLst>
                                        <p:tav tm="0">
                                          <p:val>
                                            <p:strVal val="1+#ppt_w/2"/>
                                          </p:val>
                                        </p:tav>
                                        <p:tav tm="100000">
                                          <p:val>
                                            <p:strVal val="#ppt_x"/>
                                          </p:val>
                                        </p:tav>
                                      </p:tavLst>
                                    </p:anim>
                                    <p:anim calcmode="lin" valueType="num">
                                      <p:cBhvr additive="base">
                                        <p:cTn id="27" dur="2000" fill="hold"/>
                                        <p:tgtEl>
                                          <p:spTgt spid="982026"/>
                                        </p:tgtEl>
                                        <p:attrNameLst>
                                          <p:attrName>ppt_y</p:attrName>
                                        </p:attrNameLst>
                                      </p:cBhvr>
                                      <p:tavLst>
                                        <p:tav tm="0">
                                          <p:val>
                                            <p:strVal val="#ppt_y"/>
                                          </p:val>
                                        </p:tav>
                                        <p:tav tm="100000">
                                          <p:val>
                                            <p:strVal val="#ppt_y"/>
                                          </p:val>
                                        </p:tav>
                                      </p:tavLst>
                                    </p:anim>
                                  </p:childTnLst>
                                </p:cTn>
                              </p:par>
                              <p:par>
                                <p:cTn id="28" presetID="2" presetClass="entr" presetSubtype="1" fill="hold" grpId="0" nodeType="withEffect">
                                  <p:stCondLst>
                                    <p:cond delay="0"/>
                                  </p:stCondLst>
                                  <p:childTnLst>
                                    <p:set>
                                      <p:cBhvr>
                                        <p:cTn id="29" dur="1" fill="hold">
                                          <p:stCondLst>
                                            <p:cond delay="0"/>
                                          </p:stCondLst>
                                        </p:cTn>
                                        <p:tgtEl>
                                          <p:spTgt spid="982023"/>
                                        </p:tgtEl>
                                        <p:attrNameLst>
                                          <p:attrName>style.visibility</p:attrName>
                                        </p:attrNameLst>
                                      </p:cBhvr>
                                      <p:to>
                                        <p:strVal val="visible"/>
                                      </p:to>
                                    </p:set>
                                    <p:anim calcmode="lin" valueType="num">
                                      <p:cBhvr additive="base">
                                        <p:cTn id="30" dur="2000" fill="hold"/>
                                        <p:tgtEl>
                                          <p:spTgt spid="982023"/>
                                        </p:tgtEl>
                                        <p:attrNameLst>
                                          <p:attrName>ppt_x</p:attrName>
                                        </p:attrNameLst>
                                      </p:cBhvr>
                                      <p:tavLst>
                                        <p:tav tm="0">
                                          <p:val>
                                            <p:strVal val="#ppt_x"/>
                                          </p:val>
                                        </p:tav>
                                        <p:tav tm="100000">
                                          <p:val>
                                            <p:strVal val="#ppt_x"/>
                                          </p:val>
                                        </p:tav>
                                      </p:tavLst>
                                    </p:anim>
                                    <p:anim calcmode="lin" valueType="num">
                                      <p:cBhvr additive="base">
                                        <p:cTn id="31" dur="2000" fill="hold"/>
                                        <p:tgtEl>
                                          <p:spTgt spid="982023"/>
                                        </p:tgtEl>
                                        <p:attrNameLst>
                                          <p:attrName>ppt_y</p:attrName>
                                        </p:attrNameLst>
                                      </p:cBhvr>
                                      <p:tavLst>
                                        <p:tav tm="0">
                                          <p:val>
                                            <p:strVal val="0-#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982022"/>
                                        </p:tgtEl>
                                        <p:attrNameLst>
                                          <p:attrName>style.visibility</p:attrName>
                                        </p:attrNameLst>
                                      </p:cBhvr>
                                      <p:to>
                                        <p:strVal val="visible"/>
                                      </p:to>
                                    </p:set>
                                    <p:anim calcmode="lin" valueType="num">
                                      <p:cBhvr additive="base">
                                        <p:cTn id="34" dur="2000" fill="hold"/>
                                        <p:tgtEl>
                                          <p:spTgt spid="982022"/>
                                        </p:tgtEl>
                                        <p:attrNameLst>
                                          <p:attrName>ppt_x</p:attrName>
                                        </p:attrNameLst>
                                      </p:cBhvr>
                                      <p:tavLst>
                                        <p:tav tm="0">
                                          <p:val>
                                            <p:strVal val="#ppt_x"/>
                                          </p:val>
                                        </p:tav>
                                        <p:tav tm="100000">
                                          <p:val>
                                            <p:strVal val="#ppt_x"/>
                                          </p:val>
                                        </p:tav>
                                      </p:tavLst>
                                    </p:anim>
                                    <p:anim calcmode="lin" valueType="num">
                                      <p:cBhvr additive="base">
                                        <p:cTn id="35" dur="2000" fill="hold"/>
                                        <p:tgtEl>
                                          <p:spTgt spid="982022"/>
                                        </p:tgtEl>
                                        <p:attrNameLst>
                                          <p:attrName>ppt_y</p:attrName>
                                        </p:attrNameLst>
                                      </p:cBhvr>
                                      <p:tavLst>
                                        <p:tav tm="0">
                                          <p:val>
                                            <p:strVal val="1+#ppt_h/2"/>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982025"/>
                                        </p:tgtEl>
                                        <p:attrNameLst>
                                          <p:attrName>style.visibility</p:attrName>
                                        </p:attrNameLst>
                                      </p:cBhvr>
                                      <p:to>
                                        <p:strVal val="visible"/>
                                      </p:to>
                                    </p:set>
                                    <p:anim calcmode="lin" valueType="num">
                                      <p:cBhvr additive="base">
                                        <p:cTn id="38" dur="2000" fill="hold"/>
                                        <p:tgtEl>
                                          <p:spTgt spid="982025"/>
                                        </p:tgtEl>
                                        <p:attrNameLst>
                                          <p:attrName>ppt_x</p:attrName>
                                        </p:attrNameLst>
                                      </p:cBhvr>
                                      <p:tavLst>
                                        <p:tav tm="0">
                                          <p:val>
                                            <p:strVal val="0-#ppt_w/2"/>
                                          </p:val>
                                        </p:tav>
                                        <p:tav tm="100000">
                                          <p:val>
                                            <p:strVal val="#ppt_x"/>
                                          </p:val>
                                        </p:tav>
                                      </p:tavLst>
                                    </p:anim>
                                    <p:anim calcmode="lin" valueType="num">
                                      <p:cBhvr additive="base">
                                        <p:cTn id="39" dur="2000" fill="hold"/>
                                        <p:tgtEl>
                                          <p:spTgt spid="982025"/>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982021"/>
                                        </p:tgtEl>
                                        <p:attrNameLst>
                                          <p:attrName>style.visibility</p:attrName>
                                        </p:attrNameLst>
                                      </p:cBhvr>
                                      <p:to>
                                        <p:strVal val="visible"/>
                                      </p:to>
                                    </p:set>
                                    <p:anim calcmode="lin" valueType="num">
                                      <p:cBhvr additive="base">
                                        <p:cTn id="42" dur="2000" fill="hold"/>
                                        <p:tgtEl>
                                          <p:spTgt spid="982021"/>
                                        </p:tgtEl>
                                        <p:attrNameLst>
                                          <p:attrName>ppt_x</p:attrName>
                                        </p:attrNameLst>
                                      </p:cBhvr>
                                      <p:tavLst>
                                        <p:tav tm="0">
                                          <p:val>
                                            <p:strVal val="1+#ppt_w/2"/>
                                          </p:val>
                                        </p:tav>
                                        <p:tav tm="100000">
                                          <p:val>
                                            <p:strVal val="#ppt_x"/>
                                          </p:val>
                                        </p:tav>
                                      </p:tavLst>
                                    </p:anim>
                                    <p:anim calcmode="lin" valueType="num">
                                      <p:cBhvr additive="base">
                                        <p:cTn id="43" dur="2000" fill="hold"/>
                                        <p:tgtEl>
                                          <p:spTgt spid="982021"/>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982028"/>
                                        </p:tgtEl>
                                        <p:attrNameLst>
                                          <p:attrName>style.visibility</p:attrName>
                                        </p:attrNameLst>
                                      </p:cBhvr>
                                      <p:to>
                                        <p:strVal val="visible"/>
                                      </p:to>
                                    </p:set>
                                    <p:anim calcmode="lin" valueType="num">
                                      <p:cBhvr additive="base">
                                        <p:cTn id="46" dur="2000" fill="hold"/>
                                        <p:tgtEl>
                                          <p:spTgt spid="982028"/>
                                        </p:tgtEl>
                                        <p:attrNameLst>
                                          <p:attrName>ppt_x</p:attrName>
                                        </p:attrNameLst>
                                      </p:cBhvr>
                                      <p:tavLst>
                                        <p:tav tm="0">
                                          <p:val>
                                            <p:strVal val="0-#ppt_w/2"/>
                                          </p:val>
                                        </p:tav>
                                        <p:tav tm="100000">
                                          <p:val>
                                            <p:strVal val="#ppt_x"/>
                                          </p:val>
                                        </p:tav>
                                      </p:tavLst>
                                    </p:anim>
                                    <p:anim calcmode="lin" valueType="num">
                                      <p:cBhvr additive="base">
                                        <p:cTn id="47" dur="2000" fill="hold"/>
                                        <p:tgtEl>
                                          <p:spTgt spid="982028"/>
                                        </p:tgtEl>
                                        <p:attrNameLst>
                                          <p:attrName>ppt_y</p:attrName>
                                        </p:attrNameLst>
                                      </p:cBhvr>
                                      <p:tavLst>
                                        <p:tav tm="0">
                                          <p:val>
                                            <p:strVal val="#ppt_y"/>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8" fill="hold" nodeType="clickEffect">
                                  <p:stCondLst>
                                    <p:cond delay="0"/>
                                  </p:stCondLst>
                                  <p:childTnLst>
                                    <p:set>
                                      <p:cBhvr>
                                        <p:cTn id="51" dur="1" fill="hold">
                                          <p:stCondLst>
                                            <p:cond delay="0"/>
                                          </p:stCondLst>
                                        </p:cTn>
                                        <p:tgtEl>
                                          <p:spTgt spid="982020">
                                            <p:txEl>
                                              <p:pRg st="0" end="0"/>
                                            </p:txEl>
                                          </p:spTgt>
                                        </p:tgtEl>
                                        <p:attrNameLst>
                                          <p:attrName>style.visibility</p:attrName>
                                        </p:attrNameLst>
                                      </p:cBhvr>
                                      <p:to>
                                        <p:strVal val="visible"/>
                                      </p:to>
                                    </p:set>
                                    <p:anim calcmode="lin" valueType="num">
                                      <p:cBhvr additive="base">
                                        <p:cTn id="52" dur="2000" fill="hold"/>
                                        <p:tgtEl>
                                          <p:spTgt spid="982020">
                                            <p:txEl>
                                              <p:pRg st="0" end="0"/>
                                            </p:txEl>
                                          </p:spTgt>
                                        </p:tgtEl>
                                        <p:attrNameLst>
                                          <p:attrName>ppt_x</p:attrName>
                                        </p:attrNameLst>
                                      </p:cBhvr>
                                      <p:tavLst>
                                        <p:tav tm="0">
                                          <p:val>
                                            <p:strVal val="0-#ppt_w/2"/>
                                          </p:val>
                                        </p:tav>
                                        <p:tav tm="100000">
                                          <p:val>
                                            <p:strVal val="#ppt_x"/>
                                          </p:val>
                                        </p:tav>
                                      </p:tavLst>
                                    </p:anim>
                                    <p:anim calcmode="lin" valueType="num">
                                      <p:cBhvr additive="base">
                                        <p:cTn id="53" dur="2000" fill="hold"/>
                                        <p:tgtEl>
                                          <p:spTgt spid="98202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8" fill="hold" nodeType="clickEffect">
                                  <p:stCondLst>
                                    <p:cond delay="0"/>
                                  </p:stCondLst>
                                  <p:childTnLst>
                                    <p:set>
                                      <p:cBhvr>
                                        <p:cTn id="57" dur="1" fill="hold">
                                          <p:stCondLst>
                                            <p:cond delay="0"/>
                                          </p:stCondLst>
                                        </p:cTn>
                                        <p:tgtEl>
                                          <p:spTgt spid="982020">
                                            <p:txEl>
                                              <p:pRg st="1" end="1"/>
                                            </p:txEl>
                                          </p:spTgt>
                                        </p:tgtEl>
                                        <p:attrNameLst>
                                          <p:attrName>style.visibility</p:attrName>
                                        </p:attrNameLst>
                                      </p:cBhvr>
                                      <p:to>
                                        <p:strVal val="visible"/>
                                      </p:to>
                                    </p:set>
                                    <p:anim calcmode="lin" valueType="num">
                                      <p:cBhvr additive="base">
                                        <p:cTn id="58" dur="2000" fill="hold"/>
                                        <p:tgtEl>
                                          <p:spTgt spid="982020">
                                            <p:txEl>
                                              <p:pRg st="1" end="1"/>
                                            </p:txEl>
                                          </p:spTgt>
                                        </p:tgtEl>
                                        <p:attrNameLst>
                                          <p:attrName>ppt_x</p:attrName>
                                        </p:attrNameLst>
                                      </p:cBhvr>
                                      <p:tavLst>
                                        <p:tav tm="0">
                                          <p:val>
                                            <p:strVal val="0-#ppt_w/2"/>
                                          </p:val>
                                        </p:tav>
                                        <p:tav tm="100000">
                                          <p:val>
                                            <p:strVal val="#ppt_x"/>
                                          </p:val>
                                        </p:tav>
                                      </p:tavLst>
                                    </p:anim>
                                    <p:anim calcmode="lin" valueType="num">
                                      <p:cBhvr additive="base">
                                        <p:cTn id="59" dur="2000" fill="hold"/>
                                        <p:tgtEl>
                                          <p:spTgt spid="982020">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2021" grpId="0"/>
      <p:bldP spid="982022" grpId="0"/>
      <p:bldP spid="982023" grpId="0"/>
      <p:bldP spid="982024" grpId="0" animBg="1"/>
      <p:bldP spid="982025" grpId="0"/>
      <p:bldP spid="982026" grpId="0"/>
      <p:bldP spid="982027" grpId="0"/>
      <p:bldP spid="98202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362" name="SectionDividerOutliner" hidden="1"/>
          <p:cNvSpPr>
            <a:spLocks noChangeArrowheads="1"/>
          </p:cNvSpPr>
          <p:nvPr>
            <p:custDataLst>
              <p:tags r:id="rId2"/>
            </p:custDataLst>
          </p:nvPr>
        </p:nvSpPr>
        <p:spPr bwMode="white">
          <a:xfrm>
            <a:off x="0" y="2014539"/>
            <a:ext cx="9144000" cy="28289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sz="1200" b="0"/>
          </a:p>
        </p:txBody>
      </p:sp>
      <p:sp>
        <p:nvSpPr>
          <p:cNvPr id="1039364" name="SectionDivider"/>
          <p:cNvSpPr>
            <a:spLocks noChangeArrowheads="1"/>
          </p:cNvSpPr>
          <p:nvPr>
            <p:custDataLst>
              <p:tags r:id="rId3"/>
            </p:custDataLst>
          </p:nvPr>
        </p:nvSpPr>
        <p:spPr bwMode="auto">
          <a:xfrm>
            <a:off x="1725084" y="3155950"/>
            <a:ext cx="569081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2351" rIns="84705" bIns="42351"/>
          <a:lstStyle/>
          <a:p>
            <a:pPr algn="ctr" defTabSz="939800" eaLnBrk="1" hangingPunct="1">
              <a:lnSpc>
                <a:spcPct val="90000"/>
              </a:lnSpc>
              <a:spcBef>
                <a:spcPct val="0"/>
              </a:spcBef>
            </a:pPr>
            <a:r>
              <a:rPr lang="en-GB" sz="3600" dirty="0">
                <a:solidFill>
                  <a:schemeClr val="accent1"/>
                </a:solidFill>
              </a:rPr>
              <a:t>Third Party Liability Insurance </a:t>
            </a:r>
          </a:p>
        </p:txBody>
      </p:sp>
      <p:sp>
        <p:nvSpPr>
          <p:cNvPr id="2" name="Footer Placeholder 1"/>
          <p:cNvSpPr>
            <a:spLocks noGrp="1"/>
          </p:cNvSpPr>
          <p:nvPr>
            <p:ph type="ftr" sz="quarter" idx="11"/>
          </p:nvPr>
        </p:nvSpPr>
        <p:spPr/>
        <p:txBody>
          <a:bodyPr/>
          <a:lstStyle/>
          <a:p>
            <a:r>
              <a:rPr lang="en-US" smtClean="0"/>
              <a:t>London Institute of Space Policy and Law</a:t>
            </a:r>
            <a:endParaRPr lang="en-US"/>
          </a:p>
        </p:txBody>
      </p:sp>
      <p:sp>
        <p:nvSpPr>
          <p:cNvPr id="3" name="Slide Number Placeholder 2"/>
          <p:cNvSpPr>
            <a:spLocks noGrp="1"/>
          </p:cNvSpPr>
          <p:nvPr>
            <p:ph type="sldNum" sz="quarter" idx="12"/>
          </p:nvPr>
        </p:nvSpPr>
        <p:spPr/>
        <p:txBody>
          <a:bodyPr/>
          <a:lstStyle/>
          <a:p>
            <a:fld id="{1DFACEE7-68F3-1F44-A809-63F2A92164E0}" type="slidenum">
              <a:rPr lang="en-US" smtClean="0"/>
              <a:t>37</a:t>
            </a:fld>
            <a:endParaRPr lang="en-US"/>
          </a:p>
        </p:txBody>
      </p:sp>
    </p:spTree>
    <p:custDataLst>
      <p:tags r:id="rId1"/>
    </p:custDataLst>
    <p:extLst>
      <p:ext uri="{BB962C8B-B14F-4D97-AF65-F5344CB8AC3E}">
        <p14:creationId xmlns:p14="http://schemas.microsoft.com/office/powerpoint/2010/main" val="3295634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5090" name="Rectangle 2"/>
          <p:cNvSpPr>
            <a:spLocks noGrp="1" noChangeArrowheads="1"/>
          </p:cNvSpPr>
          <p:nvPr>
            <p:ph type="title"/>
          </p:nvPr>
        </p:nvSpPr>
        <p:spPr/>
        <p:txBody>
          <a:bodyPr>
            <a:normAutofit/>
          </a:bodyPr>
          <a:lstStyle/>
          <a:p>
            <a:r>
              <a:rPr lang="en-GB" sz="3600" dirty="0">
                <a:solidFill>
                  <a:schemeClr val="bg2"/>
                </a:solidFill>
              </a:rPr>
              <a:t>Third Party Liability </a:t>
            </a:r>
            <a:r>
              <a:rPr lang="en-GB" sz="3600" dirty="0" smtClean="0">
                <a:solidFill>
                  <a:schemeClr val="bg2"/>
                </a:solidFill>
              </a:rPr>
              <a:t>Insurance</a:t>
            </a:r>
            <a:endParaRPr lang="en-GB" sz="3600" dirty="0">
              <a:solidFill>
                <a:schemeClr val="bg2"/>
              </a:solidFill>
            </a:endParaRPr>
          </a:p>
        </p:txBody>
      </p:sp>
      <p:sp>
        <p:nvSpPr>
          <p:cNvPr id="985091" name="Rectangle 3"/>
          <p:cNvSpPr>
            <a:spLocks noGrp="1" noChangeArrowheads="1"/>
          </p:cNvSpPr>
          <p:nvPr>
            <p:ph type="body" idx="1"/>
          </p:nvPr>
        </p:nvSpPr>
        <p:spPr>
          <a:xfrm>
            <a:off x="476250" y="1760538"/>
            <a:ext cx="8201025" cy="4859337"/>
          </a:xfrm>
        </p:spPr>
        <p:txBody>
          <a:bodyPr>
            <a:normAutofit/>
          </a:bodyPr>
          <a:lstStyle/>
          <a:p>
            <a:pPr>
              <a:lnSpc>
                <a:spcPct val="90000"/>
              </a:lnSpc>
            </a:pPr>
            <a:r>
              <a:rPr lang="en-GB" sz="1800" dirty="0"/>
              <a:t>Basis of cover is to protect insured parties from liability for damage caused by space related activities</a:t>
            </a:r>
          </a:p>
          <a:p>
            <a:pPr>
              <a:lnSpc>
                <a:spcPct val="90000"/>
              </a:lnSpc>
            </a:pPr>
            <a:r>
              <a:rPr lang="en-GB" sz="1800" dirty="0"/>
              <a:t>Risk of loss attaches at INTENTIONAL IGNITION and terminates after a specified period (usually 12 months)</a:t>
            </a:r>
          </a:p>
          <a:p>
            <a:pPr>
              <a:lnSpc>
                <a:spcPct val="90000"/>
              </a:lnSpc>
            </a:pPr>
            <a:r>
              <a:rPr lang="en-GB" sz="1800" dirty="0"/>
              <a:t>Cover is for the consequences of an occurrence, typically “to indemnify the Insured for all sums that it becomes legally obligated to pay due to an occurrence that causes personal injury or property damage to any third party”</a:t>
            </a:r>
          </a:p>
          <a:p>
            <a:pPr>
              <a:lnSpc>
                <a:spcPct val="90000"/>
              </a:lnSpc>
            </a:pPr>
            <a:r>
              <a:rPr lang="en-GB" sz="1800" dirty="0"/>
              <a:t>Cost is relatively cheap (0.1%) because there are relatively few accidents</a:t>
            </a:r>
          </a:p>
          <a:p>
            <a:pPr>
              <a:lnSpc>
                <a:spcPct val="90000"/>
              </a:lnSpc>
            </a:pPr>
            <a:r>
              <a:rPr lang="en-GB" sz="1800" dirty="0"/>
              <a:t>Launch service providers offer under the launch service agreement</a:t>
            </a:r>
          </a:p>
          <a:p>
            <a:pPr marL="0" indent="0">
              <a:lnSpc>
                <a:spcPct val="90000"/>
              </a:lnSpc>
              <a:buNone/>
            </a:pPr>
            <a:endParaRPr lang="en-GB" sz="1800" dirty="0"/>
          </a:p>
        </p:txBody>
      </p:sp>
      <p:sp>
        <p:nvSpPr>
          <p:cNvPr id="2" name="Footer Placeholder 1"/>
          <p:cNvSpPr>
            <a:spLocks noGrp="1"/>
          </p:cNvSpPr>
          <p:nvPr>
            <p:ph type="ftr" sz="quarter" idx="11"/>
          </p:nvPr>
        </p:nvSpPr>
        <p:spPr/>
        <p:txBody>
          <a:bodyPr/>
          <a:lstStyle/>
          <a:p>
            <a:r>
              <a:rPr lang="en-US" smtClean="0"/>
              <a:t>London Institute of Space Policy and Law</a:t>
            </a:r>
            <a:endParaRPr lang="en-US"/>
          </a:p>
        </p:txBody>
      </p:sp>
      <p:sp>
        <p:nvSpPr>
          <p:cNvPr id="3" name="Slide Number Placeholder 2"/>
          <p:cNvSpPr>
            <a:spLocks noGrp="1"/>
          </p:cNvSpPr>
          <p:nvPr>
            <p:ph type="sldNum" sz="quarter" idx="12"/>
          </p:nvPr>
        </p:nvSpPr>
        <p:spPr/>
        <p:txBody>
          <a:bodyPr/>
          <a:lstStyle/>
          <a:p>
            <a:fld id="{1DFACEE7-68F3-1F44-A809-63F2A92164E0}" type="slidenum">
              <a:rPr lang="en-US" smtClean="0"/>
              <a:t>38</a:t>
            </a:fld>
            <a:endParaRPr lang="en-US"/>
          </a:p>
        </p:txBody>
      </p:sp>
    </p:spTree>
    <p:extLst>
      <p:ext uri="{BB962C8B-B14F-4D97-AF65-F5344CB8AC3E}">
        <p14:creationId xmlns:p14="http://schemas.microsoft.com/office/powerpoint/2010/main" val="2165606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85091">
                                            <p:txEl>
                                              <p:pRg st="0" end="0"/>
                                            </p:txEl>
                                          </p:spTgt>
                                        </p:tgtEl>
                                        <p:attrNameLst>
                                          <p:attrName>style.visibility</p:attrName>
                                        </p:attrNameLst>
                                      </p:cBhvr>
                                      <p:to>
                                        <p:strVal val="visible"/>
                                      </p:to>
                                    </p:set>
                                    <p:anim calcmode="lin" valueType="num">
                                      <p:cBhvr additive="base">
                                        <p:cTn id="7" dur="2000" fill="hold"/>
                                        <p:tgtEl>
                                          <p:spTgt spid="985091">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985091">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000"/>
                            </p:stCondLst>
                            <p:childTnLst>
                              <p:par>
                                <p:cTn id="10" presetID="2" presetClass="entr" presetSubtype="8" fill="hold" nodeType="afterEffect">
                                  <p:stCondLst>
                                    <p:cond delay="0"/>
                                  </p:stCondLst>
                                  <p:childTnLst>
                                    <p:set>
                                      <p:cBhvr>
                                        <p:cTn id="11" dur="1" fill="hold">
                                          <p:stCondLst>
                                            <p:cond delay="0"/>
                                          </p:stCondLst>
                                        </p:cTn>
                                        <p:tgtEl>
                                          <p:spTgt spid="985091">
                                            <p:txEl>
                                              <p:pRg st="1" end="1"/>
                                            </p:txEl>
                                          </p:spTgt>
                                        </p:tgtEl>
                                        <p:attrNameLst>
                                          <p:attrName>style.visibility</p:attrName>
                                        </p:attrNameLst>
                                      </p:cBhvr>
                                      <p:to>
                                        <p:strVal val="visible"/>
                                      </p:to>
                                    </p:set>
                                    <p:anim calcmode="lin" valueType="num">
                                      <p:cBhvr additive="base">
                                        <p:cTn id="12" dur="2000" fill="hold"/>
                                        <p:tgtEl>
                                          <p:spTgt spid="985091">
                                            <p:txEl>
                                              <p:pRg st="1" end="1"/>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985091">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4000"/>
                            </p:stCondLst>
                            <p:childTnLst>
                              <p:par>
                                <p:cTn id="15" presetID="2" presetClass="entr" presetSubtype="8" fill="hold" nodeType="afterEffect">
                                  <p:stCondLst>
                                    <p:cond delay="0"/>
                                  </p:stCondLst>
                                  <p:childTnLst>
                                    <p:set>
                                      <p:cBhvr>
                                        <p:cTn id="16" dur="1" fill="hold">
                                          <p:stCondLst>
                                            <p:cond delay="0"/>
                                          </p:stCondLst>
                                        </p:cTn>
                                        <p:tgtEl>
                                          <p:spTgt spid="985091">
                                            <p:txEl>
                                              <p:pRg st="2" end="2"/>
                                            </p:txEl>
                                          </p:spTgt>
                                        </p:tgtEl>
                                        <p:attrNameLst>
                                          <p:attrName>style.visibility</p:attrName>
                                        </p:attrNameLst>
                                      </p:cBhvr>
                                      <p:to>
                                        <p:strVal val="visible"/>
                                      </p:to>
                                    </p:set>
                                    <p:anim calcmode="lin" valueType="num">
                                      <p:cBhvr additive="base">
                                        <p:cTn id="17" dur="2000" fill="hold"/>
                                        <p:tgtEl>
                                          <p:spTgt spid="985091">
                                            <p:txEl>
                                              <p:pRg st="2" end="2"/>
                                            </p:txEl>
                                          </p:spTgt>
                                        </p:tgtEl>
                                        <p:attrNameLst>
                                          <p:attrName>ppt_x</p:attrName>
                                        </p:attrNameLst>
                                      </p:cBhvr>
                                      <p:tavLst>
                                        <p:tav tm="0">
                                          <p:val>
                                            <p:strVal val="0-#ppt_w/2"/>
                                          </p:val>
                                        </p:tav>
                                        <p:tav tm="100000">
                                          <p:val>
                                            <p:strVal val="#ppt_x"/>
                                          </p:val>
                                        </p:tav>
                                      </p:tavLst>
                                    </p:anim>
                                    <p:anim calcmode="lin" valueType="num">
                                      <p:cBhvr additive="base">
                                        <p:cTn id="18" dur="2000" fill="hold"/>
                                        <p:tgtEl>
                                          <p:spTgt spid="985091">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6000"/>
                            </p:stCondLst>
                            <p:childTnLst>
                              <p:par>
                                <p:cTn id="20" presetID="2" presetClass="entr" presetSubtype="8" fill="hold" nodeType="afterEffect">
                                  <p:stCondLst>
                                    <p:cond delay="0"/>
                                  </p:stCondLst>
                                  <p:childTnLst>
                                    <p:set>
                                      <p:cBhvr>
                                        <p:cTn id="21" dur="1" fill="hold">
                                          <p:stCondLst>
                                            <p:cond delay="0"/>
                                          </p:stCondLst>
                                        </p:cTn>
                                        <p:tgtEl>
                                          <p:spTgt spid="985091">
                                            <p:txEl>
                                              <p:pRg st="3" end="3"/>
                                            </p:txEl>
                                          </p:spTgt>
                                        </p:tgtEl>
                                        <p:attrNameLst>
                                          <p:attrName>style.visibility</p:attrName>
                                        </p:attrNameLst>
                                      </p:cBhvr>
                                      <p:to>
                                        <p:strVal val="visible"/>
                                      </p:to>
                                    </p:set>
                                    <p:anim calcmode="lin" valueType="num">
                                      <p:cBhvr additive="base">
                                        <p:cTn id="22" dur="2000" fill="hold"/>
                                        <p:tgtEl>
                                          <p:spTgt spid="985091">
                                            <p:txEl>
                                              <p:pRg st="3" end="3"/>
                                            </p:txEl>
                                          </p:spTgt>
                                        </p:tgtEl>
                                        <p:attrNameLst>
                                          <p:attrName>ppt_x</p:attrName>
                                        </p:attrNameLst>
                                      </p:cBhvr>
                                      <p:tavLst>
                                        <p:tav tm="0">
                                          <p:val>
                                            <p:strVal val="0-#ppt_w/2"/>
                                          </p:val>
                                        </p:tav>
                                        <p:tav tm="100000">
                                          <p:val>
                                            <p:strVal val="#ppt_x"/>
                                          </p:val>
                                        </p:tav>
                                      </p:tavLst>
                                    </p:anim>
                                    <p:anim calcmode="lin" valueType="num">
                                      <p:cBhvr additive="base">
                                        <p:cTn id="23" dur="2000" fill="hold"/>
                                        <p:tgtEl>
                                          <p:spTgt spid="985091">
                                            <p:txEl>
                                              <p:pRg st="3" end="3"/>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8000"/>
                            </p:stCondLst>
                            <p:childTnLst>
                              <p:par>
                                <p:cTn id="25" presetID="2" presetClass="entr" presetSubtype="8" fill="hold" nodeType="afterEffect">
                                  <p:stCondLst>
                                    <p:cond delay="0"/>
                                  </p:stCondLst>
                                  <p:childTnLst>
                                    <p:set>
                                      <p:cBhvr>
                                        <p:cTn id="26" dur="1" fill="hold">
                                          <p:stCondLst>
                                            <p:cond delay="0"/>
                                          </p:stCondLst>
                                        </p:cTn>
                                        <p:tgtEl>
                                          <p:spTgt spid="985091">
                                            <p:txEl>
                                              <p:pRg st="4" end="4"/>
                                            </p:txEl>
                                          </p:spTgt>
                                        </p:tgtEl>
                                        <p:attrNameLst>
                                          <p:attrName>style.visibility</p:attrName>
                                        </p:attrNameLst>
                                      </p:cBhvr>
                                      <p:to>
                                        <p:strVal val="visible"/>
                                      </p:to>
                                    </p:set>
                                    <p:anim calcmode="lin" valueType="num">
                                      <p:cBhvr additive="base">
                                        <p:cTn id="27" dur="2000" fill="hold"/>
                                        <p:tgtEl>
                                          <p:spTgt spid="985091">
                                            <p:txEl>
                                              <p:pRg st="4" end="4"/>
                                            </p:txEl>
                                          </p:spTgt>
                                        </p:tgtEl>
                                        <p:attrNameLst>
                                          <p:attrName>ppt_x</p:attrName>
                                        </p:attrNameLst>
                                      </p:cBhvr>
                                      <p:tavLst>
                                        <p:tav tm="0">
                                          <p:val>
                                            <p:strVal val="0-#ppt_w/2"/>
                                          </p:val>
                                        </p:tav>
                                        <p:tav tm="100000">
                                          <p:val>
                                            <p:strVal val="#ppt_x"/>
                                          </p:val>
                                        </p:tav>
                                      </p:tavLst>
                                    </p:anim>
                                    <p:anim calcmode="lin" valueType="num">
                                      <p:cBhvr additive="base">
                                        <p:cTn id="28" dur="2000" fill="hold"/>
                                        <p:tgtEl>
                                          <p:spTgt spid="98509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Liability Convention 1972</a:t>
            </a:r>
          </a:p>
        </p:txBody>
      </p:sp>
      <p:sp>
        <p:nvSpPr>
          <p:cNvPr id="3" name="Content Placeholder 2"/>
          <p:cNvSpPr>
            <a:spLocks noGrp="1"/>
          </p:cNvSpPr>
          <p:nvPr>
            <p:ph idx="1"/>
          </p:nvPr>
        </p:nvSpPr>
        <p:spPr>
          <a:xfrm>
            <a:off x="900112" y="1644483"/>
            <a:ext cx="7345363" cy="3931920"/>
          </a:xfrm>
        </p:spPr>
        <p:txBody>
          <a:bodyPr>
            <a:noAutofit/>
          </a:bodyPr>
          <a:lstStyle/>
          <a:p>
            <a:pPr marL="0" indent="0" algn="just">
              <a:buNone/>
            </a:pPr>
            <a:r>
              <a:rPr lang="en-GB" sz="2000" b="1" dirty="0"/>
              <a:t>Article V</a:t>
            </a:r>
          </a:p>
          <a:p>
            <a:pPr lvl="1" algn="just"/>
            <a:r>
              <a:rPr lang="en-GB" sz="1200" dirty="0"/>
              <a:t>" Whenever two or more States jointly launch a space object , they shall be </a:t>
            </a:r>
            <a:r>
              <a:rPr lang="en-GB" sz="1200" b="1" dirty="0"/>
              <a:t>jointly and severally liable</a:t>
            </a:r>
            <a:r>
              <a:rPr lang="en-GB" sz="1200" dirty="0"/>
              <a:t> for any damage caused. </a:t>
            </a:r>
          </a:p>
          <a:p>
            <a:pPr lvl="1" algn="just"/>
            <a:r>
              <a:rPr lang="en-GB" sz="1200" dirty="0"/>
              <a:t>Note: Article IV extends this principle in case of damage caused in space to a space object of a third State and, without prejudice to the rights of the third State, the burden of compensation shall be apportioned between the first two States </a:t>
            </a:r>
            <a:r>
              <a:rPr lang="en-GB" sz="1200" dirty="0" err="1"/>
              <a:t>i.a.w</a:t>
            </a:r>
            <a:r>
              <a:rPr lang="en-GB" sz="1200" dirty="0"/>
              <a:t>. the extent to which they are at fault or, if this cannot be established, equally.</a:t>
            </a:r>
          </a:p>
          <a:p>
            <a:pPr marL="0" indent="0" algn="just">
              <a:buNone/>
            </a:pPr>
            <a:r>
              <a:rPr lang="en-GB" sz="2000" b="1" dirty="0" smtClean="0"/>
              <a:t>Article </a:t>
            </a:r>
            <a:r>
              <a:rPr lang="en-GB" sz="2000" b="1" dirty="0"/>
              <a:t>VIII</a:t>
            </a:r>
          </a:p>
          <a:p>
            <a:pPr lvl="1" algn="just"/>
            <a:r>
              <a:rPr lang="en-GB" sz="1200" dirty="0"/>
              <a:t>"  </a:t>
            </a:r>
            <a:r>
              <a:rPr lang="en-GB" sz="1200" b="1" dirty="0"/>
              <a:t>A State</a:t>
            </a:r>
            <a:r>
              <a:rPr lang="en-GB" sz="1200" dirty="0"/>
              <a:t> which suffers damage, or whose natural or juridical persons suffer damage, </a:t>
            </a:r>
            <a:r>
              <a:rPr lang="en-GB" sz="1200" b="1" dirty="0"/>
              <a:t>may</a:t>
            </a:r>
            <a:r>
              <a:rPr lang="en-GB" sz="1200" dirty="0"/>
              <a:t> present to a launching State a </a:t>
            </a:r>
            <a:r>
              <a:rPr lang="en-GB" sz="1200" b="1" dirty="0"/>
              <a:t>claim</a:t>
            </a:r>
            <a:r>
              <a:rPr lang="en-GB" sz="1200" dirty="0"/>
              <a:t> for compensation for such damage.. “</a:t>
            </a:r>
          </a:p>
          <a:p>
            <a:pPr lvl="1" algn="just"/>
            <a:r>
              <a:rPr lang="en-GB" sz="1200" dirty="0"/>
              <a:t>Any action under the Convention to seek compensation for damage must be pursued as between the States concerned.</a:t>
            </a:r>
          </a:p>
          <a:p>
            <a:pPr marL="0" indent="0" algn="just">
              <a:buNone/>
            </a:pPr>
            <a:r>
              <a:rPr lang="en-GB" sz="2000" b="1" dirty="0" smtClean="0"/>
              <a:t>Article </a:t>
            </a:r>
            <a:r>
              <a:rPr lang="en-GB" sz="2000" b="1" dirty="0"/>
              <a:t>X</a:t>
            </a:r>
          </a:p>
          <a:p>
            <a:pPr lvl="1" algn="just"/>
            <a:r>
              <a:rPr lang="en-GB" sz="1200" dirty="0"/>
              <a:t>"  A claim...may be </a:t>
            </a:r>
            <a:r>
              <a:rPr lang="en-GB" sz="1200" dirty="0" smtClean="0"/>
              <a:t>presented .. not </a:t>
            </a:r>
            <a:r>
              <a:rPr lang="en-GB" sz="1200" dirty="0"/>
              <a:t>later than </a:t>
            </a:r>
            <a:r>
              <a:rPr lang="en-GB" sz="1200" b="1" dirty="0"/>
              <a:t>one year</a:t>
            </a:r>
            <a:r>
              <a:rPr lang="en-GB" sz="1200" dirty="0"/>
              <a:t> following the date of the occurrence of the damage or the identification of the launching State which is liable. “</a:t>
            </a:r>
          </a:p>
          <a:p>
            <a:pPr lvl="1" algn="just"/>
            <a:r>
              <a:rPr lang="en-GB" sz="1200" dirty="0" smtClean="0"/>
              <a:t>There </a:t>
            </a:r>
            <a:r>
              <a:rPr lang="en-GB" sz="1200" dirty="0"/>
              <a:t>is a statute of limitation of one year.</a:t>
            </a:r>
          </a:p>
          <a:p>
            <a:endParaRPr lang="en-GB" sz="1200" dirty="0"/>
          </a:p>
        </p:txBody>
      </p:sp>
      <p:sp>
        <p:nvSpPr>
          <p:cNvPr id="4" name="Footer Placeholder 3"/>
          <p:cNvSpPr>
            <a:spLocks noGrp="1"/>
          </p:cNvSpPr>
          <p:nvPr>
            <p:ph type="ftr" sz="quarter" idx="11"/>
          </p:nvPr>
        </p:nvSpPr>
        <p:spPr/>
        <p:txBody>
          <a:bodyPr/>
          <a:lstStyle/>
          <a:p>
            <a:r>
              <a:rPr lang="en-US" smtClean="0"/>
              <a:t>London Institute of Space Policy and Law</a:t>
            </a:r>
            <a:endParaRPr lang="en-US"/>
          </a:p>
        </p:txBody>
      </p:sp>
      <p:sp>
        <p:nvSpPr>
          <p:cNvPr id="5" name="Slide Number Placeholder 4"/>
          <p:cNvSpPr>
            <a:spLocks noGrp="1"/>
          </p:cNvSpPr>
          <p:nvPr>
            <p:ph type="sldNum" sz="quarter" idx="12"/>
          </p:nvPr>
        </p:nvSpPr>
        <p:spPr/>
        <p:txBody>
          <a:bodyPr/>
          <a:lstStyle/>
          <a:p>
            <a:fld id="{1DFACEE7-68F3-1F44-A809-63F2A92164E0}" type="slidenum">
              <a:rPr lang="en-US" smtClean="0"/>
              <a:t>3</a:t>
            </a:fld>
            <a:endParaRPr lang="en-US"/>
          </a:p>
        </p:txBody>
      </p:sp>
    </p:spTree>
    <p:extLst>
      <p:ext uri="{BB962C8B-B14F-4D97-AF65-F5344CB8AC3E}">
        <p14:creationId xmlns:p14="http://schemas.microsoft.com/office/powerpoint/2010/main" val="37754526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410" name="Rectangle 2"/>
          <p:cNvSpPr>
            <a:spLocks noGrp="1" noChangeArrowheads="1"/>
          </p:cNvSpPr>
          <p:nvPr>
            <p:ph type="title"/>
          </p:nvPr>
        </p:nvSpPr>
        <p:spPr/>
        <p:txBody>
          <a:bodyPr>
            <a:normAutofit/>
          </a:bodyPr>
          <a:lstStyle/>
          <a:p>
            <a:r>
              <a:rPr lang="en-GB" sz="3600" dirty="0">
                <a:solidFill>
                  <a:schemeClr val="bg2"/>
                </a:solidFill>
              </a:rPr>
              <a:t>Third Party Liability Insurance</a:t>
            </a:r>
          </a:p>
        </p:txBody>
      </p:sp>
      <p:sp>
        <p:nvSpPr>
          <p:cNvPr id="1041411" name="Rectangle 3"/>
          <p:cNvSpPr>
            <a:spLocks noGrp="1" noChangeArrowheads="1"/>
          </p:cNvSpPr>
          <p:nvPr>
            <p:ph type="body" idx="1"/>
          </p:nvPr>
        </p:nvSpPr>
        <p:spPr/>
        <p:txBody>
          <a:bodyPr>
            <a:normAutofit fontScale="77500" lnSpcReduction="20000"/>
          </a:bodyPr>
          <a:lstStyle/>
          <a:p>
            <a:r>
              <a:rPr lang="en-GB"/>
              <a:t>Launch service providers need the cover in any event so offering it as an additional benefit under the launch services agreement serves 2 interests</a:t>
            </a:r>
          </a:p>
          <a:p>
            <a:pPr lvl="1"/>
            <a:r>
              <a:rPr lang="en-GB"/>
              <a:t>Launch service provider has control over the contract, which means it can tailor cover to suit its requirements</a:t>
            </a:r>
          </a:p>
          <a:p>
            <a:pPr lvl="1"/>
            <a:r>
              <a:rPr lang="en-GB"/>
              <a:t>Launch service provider gets a contribution towards the insurance costs through launch service price</a:t>
            </a:r>
          </a:p>
          <a:p>
            <a:r>
              <a:rPr lang="en-US" altLang="en-US"/>
              <a:t>Launch service providers provide different limits</a:t>
            </a:r>
          </a:p>
          <a:p>
            <a:pPr lvl="1"/>
            <a:r>
              <a:rPr lang="en-US" altLang="en-US"/>
              <a:t>Arianespace EUR64m</a:t>
            </a:r>
          </a:p>
          <a:p>
            <a:pPr lvl="1"/>
            <a:r>
              <a:rPr lang="en-US" altLang="en-US"/>
              <a:t>Proton USD100m</a:t>
            </a:r>
          </a:p>
          <a:p>
            <a:pPr lvl="1"/>
            <a:r>
              <a:rPr lang="en-US" altLang="en-US"/>
              <a:t>Sea Launch USD100m</a:t>
            </a:r>
          </a:p>
          <a:p>
            <a:r>
              <a:rPr lang="en-US" altLang="en-US"/>
              <a:t>Problem arises when state issuing the launch license requires a higher limit than launch service provider</a:t>
            </a:r>
          </a:p>
          <a:p>
            <a:endParaRPr lang="en-GB"/>
          </a:p>
        </p:txBody>
      </p:sp>
      <p:sp>
        <p:nvSpPr>
          <p:cNvPr id="2" name="Footer Placeholder 1"/>
          <p:cNvSpPr>
            <a:spLocks noGrp="1"/>
          </p:cNvSpPr>
          <p:nvPr>
            <p:ph type="ftr" sz="quarter" idx="11"/>
          </p:nvPr>
        </p:nvSpPr>
        <p:spPr/>
        <p:txBody>
          <a:bodyPr/>
          <a:lstStyle/>
          <a:p>
            <a:r>
              <a:rPr lang="en-US" smtClean="0"/>
              <a:t>London Institute of Space Policy and Law</a:t>
            </a:r>
            <a:endParaRPr lang="en-US"/>
          </a:p>
        </p:txBody>
      </p:sp>
      <p:sp>
        <p:nvSpPr>
          <p:cNvPr id="3" name="Slide Number Placeholder 2"/>
          <p:cNvSpPr>
            <a:spLocks noGrp="1"/>
          </p:cNvSpPr>
          <p:nvPr>
            <p:ph type="sldNum" sz="quarter" idx="12"/>
          </p:nvPr>
        </p:nvSpPr>
        <p:spPr/>
        <p:txBody>
          <a:bodyPr/>
          <a:lstStyle/>
          <a:p>
            <a:fld id="{1DFACEE7-68F3-1F44-A809-63F2A92164E0}" type="slidenum">
              <a:rPr lang="en-US" smtClean="0"/>
              <a:t>39</a:t>
            </a:fld>
            <a:endParaRPr lang="en-US"/>
          </a:p>
        </p:txBody>
      </p:sp>
    </p:spTree>
    <p:extLst>
      <p:ext uri="{BB962C8B-B14F-4D97-AF65-F5344CB8AC3E}">
        <p14:creationId xmlns:p14="http://schemas.microsoft.com/office/powerpoint/2010/main" val="2770125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362" name="SectionDividerOutliner" hidden="1"/>
          <p:cNvSpPr>
            <a:spLocks noChangeArrowheads="1"/>
          </p:cNvSpPr>
          <p:nvPr>
            <p:custDataLst>
              <p:tags r:id="rId2"/>
            </p:custDataLst>
          </p:nvPr>
        </p:nvSpPr>
        <p:spPr bwMode="white">
          <a:xfrm>
            <a:off x="0" y="2014539"/>
            <a:ext cx="9144000" cy="28289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sz="1200" b="0"/>
          </a:p>
        </p:txBody>
      </p:sp>
      <p:sp>
        <p:nvSpPr>
          <p:cNvPr id="1039364" name="SectionDivider"/>
          <p:cNvSpPr>
            <a:spLocks noChangeArrowheads="1"/>
          </p:cNvSpPr>
          <p:nvPr>
            <p:custDataLst>
              <p:tags r:id="rId3"/>
            </p:custDataLst>
          </p:nvPr>
        </p:nvSpPr>
        <p:spPr bwMode="auto">
          <a:xfrm>
            <a:off x="1725084" y="3155950"/>
            <a:ext cx="569081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2351" rIns="84705" bIns="42351"/>
          <a:lstStyle/>
          <a:p>
            <a:pPr algn="ctr" defTabSz="939800" eaLnBrk="1" hangingPunct="1">
              <a:lnSpc>
                <a:spcPct val="90000"/>
              </a:lnSpc>
              <a:spcBef>
                <a:spcPct val="0"/>
              </a:spcBef>
            </a:pPr>
            <a:r>
              <a:rPr lang="en-GB" sz="3600" dirty="0" smtClean="0">
                <a:solidFill>
                  <a:schemeClr val="accent1"/>
                </a:solidFill>
              </a:rPr>
              <a:t>Accidents</a:t>
            </a:r>
            <a:endParaRPr lang="en-GB" sz="3600" dirty="0">
              <a:solidFill>
                <a:schemeClr val="accent1"/>
              </a:solidFill>
            </a:endParaRPr>
          </a:p>
        </p:txBody>
      </p:sp>
      <p:sp>
        <p:nvSpPr>
          <p:cNvPr id="2" name="Footer Placeholder 1"/>
          <p:cNvSpPr>
            <a:spLocks noGrp="1"/>
          </p:cNvSpPr>
          <p:nvPr>
            <p:ph type="ftr" sz="quarter" idx="11"/>
          </p:nvPr>
        </p:nvSpPr>
        <p:spPr/>
        <p:txBody>
          <a:bodyPr/>
          <a:lstStyle/>
          <a:p>
            <a:r>
              <a:rPr lang="en-US" smtClean="0"/>
              <a:t>London Institute of Space Policy and Law</a:t>
            </a:r>
            <a:endParaRPr lang="en-US"/>
          </a:p>
        </p:txBody>
      </p:sp>
      <p:sp>
        <p:nvSpPr>
          <p:cNvPr id="3" name="Slide Number Placeholder 2"/>
          <p:cNvSpPr>
            <a:spLocks noGrp="1"/>
          </p:cNvSpPr>
          <p:nvPr>
            <p:ph type="sldNum" sz="quarter" idx="12"/>
          </p:nvPr>
        </p:nvSpPr>
        <p:spPr/>
        <p:txBody>
          <a:bodyPr/>
          <a:lstStyle/>
          <a:p>
            <a:fld id="{1DFACEE7-68F3-1F44-A809-63F2A92164E0}" type="slidenum">
              <a:rPr lang="en-US" smtClean="0"/>
              <a:t>40</a:t>
            </a:fld>
            <a:endParaRPr lang="en-US"/>
          </a:p>
        </p:txBody>
      </p:sp>
    </p:spTree>
    <p:custDataLst>
      <p:tags r:id="rId1"/>
    </p:custDataLst>
    <p:extLst>
      <p:ext uri="{BB962C8B-B14F-4D97-AF65-F5344CB8AC3E}">
        <p14:creationId xmlns:p14="http://schemas.microsoft.com/office/powerpoint/2010/main" val="316264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London Institute of Space Policy and Law</a:t>
            </a:r>
            <a:endParaRPr lang="en-US"/>
          </a:p>
        </p:txBody>
      </p:sp>
      <p:sp>
        <p:nvSpPr>
          <p:cNvPr id="3" name="Slide Number Placeholder 2"/>
          <p:cNvSpPr>
            <a:spLocks noGrp="1"/>
          </p:cNvSpPr>
          <p:nvPr>
            <p:ph type="sldNum" sz="quarter" idx="12"/>
          </p:nvPr>
        </p:nvSpPr>
        <p:spPr/>
        <p:txBody>
          <a:bodyPr/>
          <a:lstStyle/>
          <a:p>
            <a:fld id="{1DFACEE7-68F3-1F44-A809-63F2A92164E0}" type="slidenum">
              <a:rPr lang="en-US" smtClean="0"/>
              <a:t>41</a:t>
            </a:fld>
            <a:endParaRPr lang="en-US"/>
          </a:p>
        </p:txBody>
      </p:sp>
      <p:sp>
        <p:nvSpPr>
          <p:cNvPr id="5" name="Rectangle 3"/>
          <p:cNvSpPr>
            <a:spLocks noChangeArrowheads="1"/>
          </p:cNvSpPr>
          <p:nvPr/>
        </p:nvSpPr>
        <p:spPr bwMode="auto">
          <a:xfrm>
            <a:off x="724203" y="684213"/>
            <a:ext cx="7801429" cy="60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defTabSz="939800" eaLnBrk="1" hangingPunct="1">
              <a:lnSpc>
                <a:spcPct val="90000"/>
              </a:lnSpc>
              <a:spcBef>
                <a:spcPct val="0"/>
              </a:spcBef>
            </a:pPr>
            <a:r>
              <a:rPr lang="en-US" altLang="en-US" sz="3600" dirty="0" smtClean="0">
                <a:solidFill>
                  <a:schemeClr val="bg2"/>
                </a:solidFill>
              </a:rPr>
              <a:t>Space Weather and Radiation</a:t>
            </a:r>
            <a:endParaRPr lang="en-US" altLang="en-US" sz="3600" dirty="0">
              <a:solidFill>
                <a:schemeClr val="bg2"/>
              </a:solidFill>
            </a:endParaRPr>
          </a:p>
        </p:txBody>
      </p:sp>
      <p:sp>
        <p:nvSpPr>
          <p:cNvPr id="6" name="Rectangle 2"/>
          <p:cNvSpPr txBox="1">
            <a:spLocks noChangeArrowheads="1"/>
          </p:cNvSpPr>
          <p:nvPr/>
        </p:nvSpPr>
        <p:spPr>
          <a:xfrm>
            <a:off x="900112" y="1955777"/>
            <a:ext cx="7345363" cy="3931920"/>
          </a:xfrm>
          <a:prstGeom prst="rect">
            <a:avLst/>
          </a:prstGeom>
        </p:spPr>
        <p:txBody>
          <a:bodyPr>
            <a:normAutofit/>
          </a:bodyPr>
          <a:lst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a:lstStyle>
          <a:p>
            <a:r>
              <a:rPr lang="en-GB" dirty="0" smtClean="0"/>
              <a:t>Covered under a standard launch policy</a:t>
            </a:r>
          </a:p>
          <a:p>
            <a:r>
              <a:rPr lang="en-GB" dirty="0" smtClean="0"/>
              <a:t>Solar flares may affect components</a:t>
            </a:r>
          </a:p>
          <a:p>
            <a:pPr lvl="1"/>
            <a:r>
              <a:rPr lang="en-GB" dirty="0" smtClean="0"/>
              <a:t>Satellites are built to withstand</a:t>
            </a:r>
          </a:p>
          <a:p>
            <a:pPr lvl="1"/>
            <a:r>
              <a:rPr lang="en-GB" dirty="0" smtClean="0"/>
              <a:t>Galaxy 15 (‘</a:t>
            </a:r>
            <a:r>
              <a:rPr lang="en-GB" dirty="0" err="1" smtClean="0"/>
              <a:t>ZombieSat</a:t>
            </a:r>
            <a:r>
              <a:rPr lang="en-GB" dirty="0" smtClean="0"/>
              <a:t>’) affected by flare on 5 April 2015 </a:t>
            </a:r>
          </a:p>
          <a:p>
            <a:pPr lvl="1"/>
            <a:r>
              <a:rPr lang="en-GB" dirty="0" smtClean="0"/>
              <a:t>Came back on line 23 December 2015</a:t>
            </a:r>
          </a:p>
          <a:p>
            <a:pPr lvl="1"/>
            <a:endParaRPr lang="en-GB" dirty="0" smtClean="0"/>
          </a:p>
          <a:p>
            <a:pPr>
              <a:buFont typeface="Wingdings" pitchFamily="2" charset="2"/>
              <a:buNone/>
            </a:pPr>
            <a:endParaRPr lang="en-GB" dirty="0" smtClean="0"/>
          </a:p>
          <a:p>
            <a:endParaRPr lang="en-GB" dirty="0"/>
          </a:p>
        </p:txBody>
      </p:sp>
    </p:spTree>
    <p:extLst>
      <p:ext uri="{BB962C8B-B14F-4D97-AF65-F5344CB8AC3E}">
        <p14:creationId xmlns:p14="http://schemas.microsoft.com/office/powerpoint/2010/main" val="51278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2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20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20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20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20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32" dur="20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London Institute of Space Policy and Law</a:t>
            </a:r>
            <a:endParaRPr lang="en-US"/>
          </a:p>
        </p:txBody>
      </p:sp>
      <p:sp>
        <p:nvSpPr>
          <p:cNvPr id="3" name="Slide Number Placeholder 2"/>
          <p:cNvSpPr>
            <a:spLocks noGrp="1"/>
          </p:cNvSpPr>
          <p:nvPr>
            <p:ph type="sldNum" sz="quarter" idx="12"/>
          </p:nvPr>
        </p:nvSpPr>
        <p:spPr/>
        <p:txBody>
          <a:bodyPr/>
          <a:lstStyle/>
          <a:p>
            <a:fld id="{1DFACEE7-68F3-1F44-A809-63F2A92164E0}" type="slidenum">
              <a:rPr lang="en-US" smtClean="0"/>
              <a:t>42</a:t>
            </a:fld>
            <a:endParaRPr lang="en-US"/>
          </a:p>
        </p:txBody>
      </p:sp>
      <p:sp>
        <p:nvSpPr>
          <p:cNvPr id="5" name="Rectangle 3"/>
          <p:cNvSpPr>
            <a:spLocks noChangeArrowheads="1"/>
          </p:cNvSpPr>
          <p:nvPr/>
        </p:nvSpPr>
        <p:spPr bwMode="auto">
          <a:xfrm>
            <a:off x="724203" y="684213"/>
            <a:ext cx="7801429" cy="60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defTabSz="939800" eaLnBrk="1" hangingPunct="1">
              <a:lnSpc>
                <a:spcPct val="90000"/>
              </a:lnSpc>
              <a:spcBef>
                <a:spcPct val="0"/>
              </a:spcBef>
            </a:pPr>
            <a:r>
              <a:rPr lang="en-US" altLang="en-US" sz="3600" dirty="0" smtClean="0">
                <a:solidFill>
                  <a:schemeClr val="bg2"/>
                </a:solidFill>
              </a:rPr>
              <a:t>Collisions in Space</a:t>
            </a:r>
            <a:endParaRPr lang="en-US" altLang="en-US" sz="3600" dirty="0">
              <a:solidFill>
                <a:schemeClr val="bg2"/>
              </a:solidFill>
            </a:endParaRPr>
          </a:p>
        </p:txBody>
      </p:sp>
      <p:sp>
        <p:nvSpPr>
          <p:cNvPr id="6" name="Rectangle 2"/>
          <p:cNvSpPr txBox="1">
            <a:spLocks noChangeArrowheads="1"/>
          </p:cNvSpPr>
          <p:nvPr/>
        </p:nvSpPr>
        <p:spPr>
          <a:xfrm>
            <a:off x="900112" y="1955777"/>
            <a:ext cx="7345363" cy="3931920"/>
          </a:xfrm>
          <a:prstGeom prst="rect">
            <a:avLst/>
          </a:prstGeom>
        </p:spPr>
        <p:txBody>
          <a:bodyPr>
            <a:normAutofit/>
          </a:bodyPr>
          <a:lst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a:lstStyle>
          <a:p>
            <a:r>
              <a:rPr lang="en-GB" dirty="0" smtClean="0"/>
              <a:t>Geostationary orbit</a:t>
            </a:r>
          </a:p>
          <a:p>
            <a:pPr lvl="1"/>
            <a:r>
              <a:rPr lang="en-GB" dirty="0" smtClean="0"/>
              <a:t>All in the same direction</a:t>
            </a:r>
          </a:p>
          <a:p>
            <a:r>
              <a:rPr lang="en-GB" dirty="0" smtClean="0"/>
              <a:t>Low Earth Orbit</a:t>
            </a:r>
          </a:p>
          <a:p>
            <a:pPr lvl="1"/>
            <a:r>
              <a:rPr lang="en-GB" dirty="0" smtClean="0"/>
              <a:t>Iridium 33 / Cosmos 2251</a:t>
            </a:r>
          </a:p>
          <a:p>
            <a:pPr lvl="1"/>
            <a:r>
              <a:rPr lang="en-GB" dirty="0">
                <a:hlinkClick r:id="rId3"/>
              </a:rPr>
              <a:t>https://www.youtube.com/watch?v=</a:t>
            </a:r>
            <a:r>
              <a:rPr lang="en-GB" dirty="0" smtClean="0">
                <a:hlinkClick r:id="rId3"/>
              </a:rPr>
              <a:t>_o7EKlqCE20</a:t>
            </a:r>
            <a:endParaRPr lang="en-GB" dirty="0" smtClean="0"/>
          </a:p>
          <a:p>
            <a:pPr lvl="1"/>
            <a:endParaRPr lang="en-GB" dirty="0"/>
          </a:p>
          <a:p>
            <a:pPr lvl="1"/>
            <a:r>
              <a:rPr lang="en-GB" dirty="0" smtClean="0"/>
              <a:t>Collisions with foreign bodies</a:t>
            </a:r>
          </a:p>
          <a:p>
            <a:pPr lvl="1"/>
            <a:r>
              <a:rPr lang="en-GB" dirty="0" smtClean="0"/>
              <a:t>JAXA </a:t>
            </a:r>
            <a:r>
              <a:rPr lang="en-GB" dirty="0" err="1" smtClean="0"/>
              <a:t>Hitomi</a:t>
            </a:r>
            <a:r>
              <a:rPr lang="en-GB" dirty="0" smtClean="0"/>
              <a:t> satellite</a:t>
            </a:r>
          </a:p>
          <a:p>
            <a:pPr lvl="1"/>
            <a:endParaRPr lang="en-GB" dirty="0" smtClean="0"/>
          </a:p>
          <a:p>
            <a:pPr>
              <a:buFont typeface="Wingdings" pitchFamily="2" charset="2"/>
              <a:buNone/>
            </a:pPr>
            <a:endParaRPr lang="en-GB" dirty="0" smtClean="0"/>
          </a:p>
          <a:p>
            <a:endParaRPr lang="en-GB" dirty="0"/>
          </a:p>
        </p:txBody>
      </p:sp>
    </p:spTree>
    <p:extLst>
      <p:ext uri="{BB962C8B-B14F-4D97-AF65-F5344CB8AC3E}">
        <p14:creationId xmlns:p14="http://schemas.microsoft.com/office/powerpoint/2010/main" val="87115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2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20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20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20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20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32" dur="20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20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38" dur="20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6">
                                            <p:txEl>
                                              <p:pRg st="7" end="7"/>
                                            </p:txEl>
                                          </p:spTgt>
                                        </p:tgtEl>
                                        <p:attrNameLst>
                                          <p:attrName>style.visibility</p:attrName>
                                        </p:attrNameLst>
                                      </p:cBhvr>
                                      <p:to>
                                        <p:strVal val="visible"/>
                                      </p:to>
                                    </p:set>
                                    <p:anim calcmode="lin" valueType="num">
                                      <p:cBhvr additive="base">
                                        <p:cTn id="43" dur="2000" fill="hold"/>
                                        <p:tgtEl>
                                          <p:spTgt spid="6">
                                            <p:txEl>
                                              <p:pRg st="7" end="7"/>
                                            </p:txEl>
                                          </p:spTgt>
                                        </p:tgtEl>
                                        <p:attrNameLst>
                                          <p:attrName>ppt_x</p:attrName>
                                        </p:attrNameLst>
                                      </p:cBhvr>
                                      <p:tavLst>
                                        <p:tav tm="0">
                                          <p:val>
                                            <p:strVal val="0-#ppt_w/2"/>
                                          </p:val>
                                        </p:tav>
                                        <p:tav tm="100000">
                                          <p:val>
                                            <p:strVal val="#ppt_x"/>
                                          </p:val>
                                        </p:tav>
                                      </p:tavLst>
                                    </p:anim>
                                    <p:anim calcmode="lin" valueType="num">
                                      <p:cBhvr additive="base">
                                        <p:cTn id="44" dur="2000" fill="hold"/>
                                        <p:tgtEl>
                                          <p:spTgt spid="6">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London Institute of Space Policy and Law</a:t>
            </a:r>
            <a:endParaRPr lang="en-US"/>
          </a:p>
        </p:txBody>
      </p:sp>
      <p:sp>
        <p:nvSpPr>
          <p:cNvPr id="3" name="Slide Number Placeholder 2"/>
          <p:cNvSpPr>
            <a:spLocks noGrp="1"/>
          </p:cNvSpPr>
          <p:nvPr>
            <p:ph type="sldNum" sz="quarter" idx="12"/>
          </p:nvPr>
        </p:nvSpPr>
        <p:spPr/>
        <p:txBody>
          <a:bodyPr/>
          <a:lstStyle/>
          <a:p>
            <a:fld id="{1DFACEE7-68F3-1F44-A809-63F2A92164E0}" type="slidenum">
              <a:rPr lang="en-US" smtClean="0"/>
              <a:t>43</a:t>
            </a:fld>
            <a:endParaRPr lang="en-US"/>
          </a:p>
        </p:txBody>
      </p:sp>
      <p:sp>
        <p:nvSpPr>
          <p:cNvPr id="5" name="Rectangle 3"/>
          <p:cNvSpPr>
            <a:spLocks noChangeArrowheads="1"/>
          </p:cNvSpPr>
          <p:nvPr/>
        </p:nvSpPr>
        <p:spPr bwMode="auto">
          <a:xfrm>
            <a:off x="724203" y="684213"/>
            <a:ext cx="7801429" cy="60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defTabSz="939800" eaLnBrk="1" hangingPunct="1">
              <a:lnSpc>
                <a:spcPct val="90000"/>
              </a:lnSpc>
              <a:spcBef>
                <a:spcPct val="0"/>
              </a:spcBef>
            </a:pPr>
            <a:r>
              <a:rPr lang="en-US" altLang="en-US" sz="3600" dirty="0" smtClean="0">
                <a:solidFill>
                  <a:schemeClr val="bg2"/>
                </a:solidFill>
              </a:rPr>
              <a:t>Debris</a:t>
            </a:r>
            <a:endParaRPr lang="en-US" altLang="en-US" sz="3600" dirty="0">
              <a:solidFill>
                <a:schemeClr val="bg2"/>
              </a:solidFill>
            </a:endParaRPr>
          </a:p>
        </p:txBody>
      </p:sp>
      <p:sp>
        <p:nvSpPr>
          <p:cNvPr id="6" name="Rectangle 2"/>
          <p:cNvSpPr txBox="1">
            <a:spLocks noChangeArrowheads="1"/>
          </p:cNvSpPr>
          <p:nvPr/>
        </p:nvSpPr>
        <p:spPr>
          <a:xfrm>
            <a:off x="900112" y="1955777"/>
            <a:ext cx="7345363" cy="3931920"/>
          </a:xfrm>
          <a:prstGeom prst="rect">
            <a:avLst/>
          </a:prstGeom>
        </p:spPr>
        <p:txBody>
          <a:bodyPr>
            <a:normAutofit/>
          </a:bodyPr>
          <a:lst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a:lstStyle>
          <a:p>
            <a:r>
              <a:rPr lang="en-GB" dirty="0" smtClean="0"/>
              <a:t>Ongoing problem</a:t>
            </a:r>
          </a:p>
          <a:p>
            <a:pPr lvl="1"/>
            <a:r>
              <a:rPr lang="en-GB" dirty="0" smtClean="0"/>
              <a:t>Bigger problem in LEO</a:t>
            </a:r>
          </a:p>
          <a:p>
            <a:pPr lvl="1"/>
            <a:r>
              <a:rPr lang="en-GB" dirty="0" smtClean="0"/>
              <a:t>Cascading effect</a:t>
            </a:r>
          </a:p>
          <a:p>
            <a:pPr lvl="2"/>
            <a:r>
              <a:rPr lang="en-GB" dirty="0" smtClean="0"/>
              <a:t>Prevent all launch activity</a:t>
            </a:r>
          </a:p>
          <a:p>
            <a:r>
              <a:rPr lang="en-GB" dirty="0" smtClean="0"/>
              <a:t>What to do?</a:t>
            </a:r>
          </a:p>
          <a:p>
            <a:pPr lvl="1"/>
            <a:r>
              <a:rPr lang="en-GB" dirty="0" smtClean="0"/>
              <a:t>Capture and de-orbit</a:t>
            </a:r>
          </a:p>
          <a:p>
            <a:pPr lvl="1"/>
            <a:r>
              <a:rPr lang="en-GB" dirty="0" smtClean="0"/>
              <a:t>Vaporise</a:t>
            </a:r>
          </a:p>
          <a:p>
            <a:pPr lvl="1"/>
            <a:r>
              <a:rPr lang="en-GB" dirty="0" smtClean="0"/>
              <a:t>More control?</a:t>
            </a:r>
          </a:p>
          <a:p>
            <a:pPr lvl="1"/>
            <a:r>
              <a:rPr lang="en-GB" dirty="0">
                <a:hlinkClick r:id="rId3"/>
              </a:rPr>
              <a:t>https://www.youtube.com/watch?v=</a:t>
            </a:r>
            <a:r>
              <a:rPr lang="en-GB" dirty="0" smtClean="0">
                <a:hlinkClick r:id="rId3"/>
              </a:rPr>
              <a:t>tN_CvGJKMOs</a:t>
            </a:r>
            <a:endParaRPr lang="en-GB" dirty="0" smtClean="0"/>
          </a:p>
          <a:p>
            <a:pPr lvl="1"/>
            <a:endParaRPr lang="en-GB" dirty="0"/>
          </a:p>
          <a:p>
            <a:pPr lvl="1"/>
            <a:endParaRPr lang="en-GB" dirty="0" smtClean="0"/>
          </a:p>
          <a:p>
            <a:pPr marL="350838" lvl="1" indent="0">
              <a:buNone/>
            </a:pPr>
            <a:endParaRPr lang="en-GB" dirty="0" smtClean="0"/>
          </a:p>
          <a:p>
            <a:pPr>
              <a:buFont typeface="Wingdings" pitchFamily="2" charset="2"/>
              <a:buNone/>
            </a:pPr>
            <a:endParaRPr lang="en-GB" dirty="0" smtClean="0"/>
          </a:p>
          <a:p>
            <a:endParaRPr lang="en-GB" dirty="0"/>
          </a:p>
        </p:txBody>
      </p:sp>
    </p:spTree>
    <p:extLst>
      <p:ext uri="{BB962C8B-B14F-4D97-AF65-F5344CB8AC3E}">
        <p14:creationId xmlns:p14="http://schemas.microsoft.com/office/powerpoint/2010/main" val="31572444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London Institute of Space Policy and Law</a:t>
            </a:r>
            <a:endParaRPr lang="en-US"/>
          </a:p>
        </p:txBody>
      </p:sp>
      <p:sp>
        <p:nvSpPr>
          <p:cNvPr id="3" name="Slide Number Placeholder 2"/>
          <p:cNvSpPr>
            <a:spLocks noGrp="1"/>
          </p:cNvSpPr>
          <p:nvPr>
            <p:ph type="sldNum" sz="quarter" idx="12"/>
          </p:nvPr>
        </p:nvSpPr>
        <p:spPr/>
        <p:txBody>
          <a:bodyPr/>
          <a:lstStyle/>
          <a:p>
            <a:fld id="{1DFACEE7-68F3-1F44-A809-63F2A92164E0}" type="slidenum">
              <a:rPr lang="en-US" smtClean="0"/>
              <a:t>44</a:t>
            </a:fld>
            <a:endParaRPr lang="en-US"/>
          </a:p>
        </p:txBody>
      </p:sp>
      <p:sp>
        <p:nvSpPr>
          <p:cNvPr id="5" name="Rectangle 4"/>
          <p:cNvSpPr/>
          <p:nvPr/>
        </p:nvSpPr>
        <p:spPr>
          <a:xfrm>
            <a:off x="1526428" y="670801"/>
            <a:ext cx="6315447" cy="1200329"/>
          </a:xfrm>
          <a:prstGeom prst="rect">
            <a:avLst/>
          </a:prstGeom>
        </p:spPr>
        <p:txBody>
          <a:bodyPr wrap="square">
            <a:spAutoFit/>
          </a:bodyPr>
          <a:lstStyle/>
          <a:p>
            <a:pPr algn="ctr"/>
            <a:r>
              <a:rPr lang="en-GB" sz="3600" dirty="0">
                <a:solidFill>
                  <a:schemeClr val="bg2"/>
                </a:solidFill>
              </a:rPr>
              <a:t>Accidents </a:t>
            </a:r>
            <a:r>
              <a:rPr lang="en-GB" sz="3600" dirty="0" smtClean="0">
                <a:solidFill>
                  <a:schemeClr val="bg2"/>
                </a:solidFill>
              </a:rPr>
              <a:t>Involving Expendable Launch </a:t>
            </a:r>
            <a:r>
              <a:rPr lang="en-GB" sz="3600" dirty="0">
                <a:solidFill>
                  <a:schemeClr val="bg2"/>
                </a:solidFill>
              </a:rPr>
              <a:t>V</a:t>
            </a:r>
            <a:r>
              <a:rPr lang="en-GB" sz="3600" dirty="0" smtClean="0">
                <a:solidFill>
                  <a:schemeClr val="bg2"/>
                </a:solidFill>
              </a:rPr>
              <a:t>ehicles </a:t>
            </a:r>
            <a:endParaRPr lang="en-US" sz="3600" dirty="0">
              <a:solidFill>
                <a:schemeClr val="bg2"/>
              </a:solidFill>
            </a:endParaRPr>
          </a:p>
        </p:txBody>
      </p:sp>
      <p:sp>
        <p:nvSpPr>
          <p:cNvPr id="6" name="Rectangle 2"/>
          <p:cNvSpPr txBox="1">
            <a:spLocks noChangeArrowheads="1"/>
          </p:cNvSpPr>
          <p:nvPr/>
        </p:nvSpPr>
        <p:spPr>
          <a:xfrm>
            <a:off x="900112" y="1955777"/>
            <a:ext cx="7345363" cy="3931920"/>
          </a:xfrm>
          <a:prstGeom prst="rect">
            <a:avLst/>
          </a:prstGeom>
        </p:spPr>
        <p:txBody>
          <a:bodyPr>
            <a:normAutofit/>
          </a:bodyPr>
          <a:lst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a:lstStyle>
          <a:p>
            <a:r>
              <a:rPr lang="en-GB" dirty="0" smtClean="0"/>
              <a:t>Re-contact events are covered</a:t>
            </a:r>
          </a:p>
          <a:p>
            <a:pPr lvl="1"/>
            <a:r>
              <a:rPr lang="en-GB" dirty="0" smtClean="0"/>
              <a:t>Should be limited to immediate events</a:t>
            </a:r>
          </a:p>
          <a:p>
            <a:pPr lvl="1"/>
            <a:r>
              <a:rPr lang="en-GB" dirty="0" smtClean="0"/>
              <a:t>Cover for damage to the satellite</a:t>
            </a:r>
          </a:p>
          <a:p>
            <a:r>
              <a:rPr lang="en-GB" dirty="0" smtClean="0"/>
              <a:t>Most incidents are on the ground</a:t>
            </a:r>
          </a:p>
          <a:p>
            <a:pPr lvl="1"/>
            <a:r>
              <a:rPr lang="en-GB" dirty="0" smtClean="0"/>
              <a:t>Cover for damage caused by the launch vehicle</a:t>
            </a:r>
          </a:p>
          <a:p>
            <a:pPr marL="350838" lvl="1" indent="0">
              <a:buNone/>
            </a:pPr>
            <a:endParaRPr lang="en-GB" dirty="0" smtClean="0"/>
          </a:p>
          <a:p>
            <a:pPr>
              <a:buFont typeface="Wingdings" pitchFamily="2" charset="2"/>
              <a:buNone/>
            </a:pPr>
            <a:endParaRPr lang="en-GB" dirty="0" smtClean="0"/>
          </a:p>
          <a:p>
            <a:endParaRPr lang="en-GB" dirty="0"/>
          </a:p>
        </p:txBody>
      </p:sp>
    </p:spTree>
    <p:extLst>
      <p:ext uri="{BB962C8B-B14F-4D97-AF65-F5344CB8AC3E}">
        <p14:creationId xmlns:p14="http://schemas.microsoft.com/office/powerpoint/2010/main" val="161188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2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20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20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20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20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32" dur="20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London Institute of Space Policy and Law</a:t>
            </a:r>
            <a:endParaRPr lang="en-US"/>
          </a:p>
        </p:txBody>
      </p:sp>
      <p:sp>
        <p:nvSpPr>
          <p:cNvPr id="3" name="Slide Number Placeholder 2"/>
          <p:cNvSpPr>
            <a:spLocks noGrp="1"/>
          </p:cNvSpPr>
          <p:nvPr>
            <p:ph type="sldNum" sz="quarter" idx="12"/>
          </p:nvPr>
        </p:nvSpPr>
        <p:spPr/>
        <p:txBody>
          <a:bodyPr/>
          <a:lstStyle/>
          <a:p>
            <a:fld id="{1DFACEE7-68F3-1F44-A809-63F2A92164E0}" type="slidenum">
              <a:rPr lang="en-US" smtClean="0"/>
              <a:t>45</a:t>
            </a:fld>
            <a:endParaRPr lang="en-US"/>
          </a:p>
        </p:txBody>
      </p:sp>
      <p:sp>
        <p:nvSpPr>
          <p:cNvPr id="4" name="Rectangle 3"/>
          <p:cNvSpPr/>
          <p:nvPr/>
        </p:nvSpPr>
        <p:spPr>
          <a:xfrm>
            <a:off x="885561" y="858523"/>
            <a:ext cx="7608834" cy="646331"/>
          </a:xfrm>
          <a:prstGeom prst="rect">
            <a:avLst/>
          </a:prstGeom>
        </p:spPr>
        <p:txBody>
          <a:bodyPr wrap="square">
            <a:spAutoFit/>
          </a:bodyPr>
          <a:lstStyle/>
          <a:p>
            <a:pPr algn="ctr"/>
            <a:r>
              <a:rPr lang="en-GB" sz="3600" dirty="0" smtClean="0">
                <a:solidFill>
                  <a:srgbClr val="7C8F97"/>
                </a:solidFill>
              </a:rPr>
              <a:t>Interference with Satellite Signals</a:t>
            </a:r>
          </a:p>
        </p:txBody>
      </p:sp>
      <p:sp>
        <p:nvSpPr>
          <p:cNvPr id="5" name="Rectangle 2"/>
          <p:cNvSpPr txBox="1">
            <a:spLocks noChangeArrowheads="1"/>
          </p:cNvSpPr>
          <p:nvPr/>
        </p:nvSpPr>
        <p:spPr>
          <a:xfrm>
            <a:off x="900112" y="1794237"/>
            <a:ext cx="7345363" cy="4275874"/>
          </a:xfrm>
          <a:prstGeom prst="rect">
            <a:avLst/>
          </a:prstGeom>
        </p:spPr>
        <p:txBody>
          <a:bodyPr>
            <a:normAutofit/>
          </a:bodyPr>
          <a:lst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a:lstStyle>
          <a:p>
            <a:r>
              <a:rPr lang="en-GB" dirty="0" smtClean="0"/>
              <a:t>Jamming </a:t>
            </a:r>
          </a:p>
          <a:p>
            <a:pPr lvl="1"/>
            <a:r>
              <a:rPr lang="en-GB" dirty="0" smtClean="0"/>
              <a:t>Not covered under asset policy</a:t>
            </a:r>
          </a:p>
          <a:p>
            <a:pPr lvl="1"/>
            <a:r>
              <a:rPr lang="en-GB" dirty="0" smtClean="0"/>
              <a:t>Covered under a loss of revenue policy</a:t>
            </a:r>
          </a:p>
          <a:p>
            <a:r>
              <a:rPr lang="en-GB" dirty="0" smtClean="0"/>
              <a:t>Cyber attack is a grey area </a:t>
            </a:r>
          </a:p>
          <a:p>
            <a:pPr lvl="1"/>
            <a:r>
              <a:rPr lang="en-GB" dirty="0" smtClean="0"/>
              <a:t>Damage could be covered</a:t>
            </a:r>
          </a:p>
          <a:p>
            <a:pPr lvl="2"/>
            <a:r>
              <a:rPr lang="en-GB" dirty="0" smtClean="0"/>
              <a:t>Terrorist attack would be excluded</a:t>
            </a:r>
          </a:p>
          <a:p>
            <a:pPr lvl="2"/>
            <a:r>
              <a:rPr lang="en-GB" dirty="0" smtClean="0"/>
              <a:t>State attack probably excluded</a:t>
            </a:r>
          </a:p>
          <a:p>
            <a:pPr lvl="2"/>
            <a:r>
              <a:rPr lang="en-GB" dirty="0" smtClean="0"/>
              <a:t>Hacker not specifically excluded </a:t>
            </a:r>
          </a:p>
          <a:p>
            <a:pPr lvl="1"/>
            <a:endParaRPr lang="en-GB" dirty="0" smtClean="0"/>
          </a:p>
          <a:p>
            <a:endParaRPr lang="en-GB" dirty="0" smtClean="0"/>
          </a:p>
          <a:p>
            <a:endParaRPr lang="en-GB" dirty="0" smtClean="0"/>
          </a:p>
          <a:p>
            <a:pPr lvl="1"/>
            <a:endParaRPr lang="en-GB" dirty="0" smtClean="0"/>
          </a:p>
        </p:txBody>
      </p:sp>
    </p:spTree>
    <p:extLst>
      <p:ext uri="{BB962C8B-B14F-4D97-AF65-F5344CB8AC3E}">
        <p14:creationId xmlns:p14="http://schemas.microsoft.com/office/powerpoint/2010/main" val="20652112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London Institute of Space Policy and Law</a:t>
            </a:r>
            <a:endParaRPr lang="en-US"/>
          </a:p>
        </p:txBody>
      </p:sp>
      <p:sp>
        <p:nvSpPr>
          <p:cNvPr id="3" name="Slide Number Placeholder 2"/>
          <p:cNvSpPr>
            <a:spLocks noGrp="1"/>
          </p:cNvSpPr>
          <p:nvPr>
            <p:ph type="sldNum" sz="quarter" idx="12"/>
          </p:nvPr>
        </p:nvSpPr>
        <p:spPr/>
        <p:txBody>
          <a:bodyPr/>
          <a:lstStyle/>
          <a:p>
            <a:fld id="{1DFACEE7-68F3-1F44-A809-63F2A92164E0}" type="slidenum">
              <a:rPr lang="en-US" smtClean="0"/>
              <a:t>46</a:t>
            </a:fld>
            <a:endParaRPr lang="en-US"/>
          </a:p>
        </p:txBody>
      </p:sp>
      <p:sp>
        <p:nvSpPr>
          <p:cNvPr id="4" name="Rectangle 3"/>
          <p:cNvSpPr/>
          <p:nvPr/>
        </p:nvSpPr>
        <p:spPr>
          <a:xfrm>
            <a:off x="885561" y="858523"/>
            <a:ext cx="7608834" cy="646331"/>
          </a:xfrm>
          <a:prstGeom prst="rect">
            <a:avLst/>
          </a:prstGeom>
        </p:spPr>
        <p:txBody>
          <a:bodyPr wrap="square">
            <a:spAutoFit/>
          </a:bodyPr>
          <a:lstStyle/>
          <a:p>
            <a:pPr algn="ctr"/>
            <a:r>
              <a:rPr lang="en-GB" sz="3600" dirty="0" smtClean="0">
                <a:solidFill>
                  <a:srgbClr val="7C8F97"/>
                </a:solidFill>
              </a:rPr>
              <a:t>Human Space Travel</a:t>
            </a:r>
          </a:p>
        </p:txBody>
      </p:sp>
      <p:sp>
        <p:nvSpPr>
          <p:cNvPr id="5" name="Rectangle 2"/>
          <p:cNvSpPr txBox="1">
            <a:spLocks noChangeArrowheads="1"/>
          </p:cNvSpPr>
          <p:nvPr/>
        </p:nvSpPr>
        <p:spPr>
          <a:xfrm>
            <a:off x="900112" y="1794237"/>
            <a:ext cx="7345363" cy="4275874"/>
          </a:xfrm>
          <a:prstGeom prst="rect">
            <a:avLst/>
          </a:prstGeom>
        </p:spPr>
        <p:txBody>
          <a:bodyPr>
            <a:normAutofit/>
          </a:bodyPr>
          <a:lst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a:lstStyle>
          <a:p>
            <a:r>
              <a:rPr lang="en-GB" dirty="0" smtClean="0"/>
              <a:t>Distinction between orbital and sub-orbital travel</a:t>
            </a:r>
          </a:p>
          <a:p>
            <a:pPr lvl="1"/>
            <a:r>
              <a:rPr lang="en-GB" dirty="0" smtClean="0"/>
              <a:t>Orbital = Space</a:t>
            </a:r>
          </a:p>
          <a:p>
            <a:pPr lvl="1"/>
            <a:r>
              <a:rPr lang="en-GB" dirty="0" smtClean="0"/>
              <a:t>Sub-orbital = aviation</a:t>
            </a:r>
          </a:p>
          <a:p>
            <a:r>
              <a:rPr lang="en-GB" dirty="0" smtClean="0"/>
              <a:t>Formerly the domain of governments but now moving into commercialisation</a:t>
            </a:r>
          </a:p>
          <a:p>
            <a:pPr lvl="1"/>
            <a:r>
              <a:rPr lang="en-GB" dirty="0" smtClean="0"/>
              <a:t>Sub-orbital flights</a:t>
            </a:r>
          </a:p>
          <a:p>
            <a:pPr lvl="2"/>
            <a:r>
              <a:rPr lang="en-GB" dirty="0" smtClean="0"/>
              <a:t>Virgin Galactic</a:t>
            </a:r>
          </a:p>
          <a:p>
            <a:pPr lvl="2"/>
            <a:r>
              <a:rPr lang="en-GB" dirty="0" smtClean="0"/>
              <a:t>Passenger or Participant</a:t>
            </a:r>
          </a:p>
          <a:p>
            <a:pPr lvl="2"/>
            <a:r>
              <a:rPr lang="en-GB" dirty="0" smtClean="0"/>
              <a:t>Liability for death or injury	</a:t>
            </a:r>
          </a:p>
          <a:p>
            <a:endParaRPr lang="en-GB" dirty="0" smtClean="0"/>
          </a:p>
          <a:p>
            <a:endParaRPr lang="en-GB" dirty="0" smtClean="0"/>
          </a:p>
          <a:p>
            <a:pPr lvl="1"/>
            <a:endParaRPr lang="en-GB" dirty="0" smtClean="0"/>
          </a:p>
        </p:txBody>
      </p:sp>
    </p:spTree>
    <p:extLst>
      <p:ext uri="{BB962C8B-B14F-4D97-AF65-F5344CB8AC3E}">
        <p14:creationId xmlns:p14="http://schemas.microsoft.com/office/powerpoint/2010/main" val="39742660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London Institute of Space Policy and Law</a:t>
            </a:r>
            <a:endParaRPr lang="en-US"/>
          </a:p>
        </p:txBody>
      </p:sp>
      <p:sp>
        <p:nvSpPr>
          <p:cNvPr id="3" name="Slide Number Placeholder 2"/>
          <p:cNvSpPr>
            <a:spLocks noGrp="1"/>
          </p:cNvSpPr>
          <p:nvPr>
            <p:ph type="sldNum" sz="quarter" idx="12"/>
          </p:nvPr>
        </p:nvSpPr>
        <p:spPr/>
        <p:txBody>
          <a:bodyPr/>
          <a:lstStyle/>
          <a:p>
            <a:fld id="{1DFACEE7-68F3-1F44-A809-63F2A92164E0}" type="slidenum">
              <a:rPr lang="en-US" smtClean="0"/>
              <a:t>47</a:t>
            </a:fld>
            <a:endParaRPr lang="en-US"/>
          </a:p>
        </p:txBody>
      </p:sp>
      <p:sp>
        <p:nvSpPr>
          <p:cNvPr id="4" name="Rectangle 3"/>
          <p:cNvSpPr/>
          <p:nvPr/>
        </p:nvSpPr>
        <p:spPr>
          <a:xfrm>
            <a:off x="885561" y="858523"/>
            <a:ext cx="7608834" cy="646331"/>
          </a:xfrm>
          <a:prstGeom prst="rect">
            <a:avLst/>
          </a:prstGeom>
        </p:spPr>
        <p:txBody>
          <a:bodyPr wrap="square">
            <a:spAutoFit/>
          </a:bodyPr>
          <a:lstStyle/>
          <a:p>
            <a:pPr algn="ctr"/>
            <a:r>
              <a:rPr lang="en-GB" sz="3600" dirty="0" smtClean="0">
                <a:solidFill>
                  <a:srgbClr val="7C8F97"/>
                </a:solidFill>
              </a:rPr>
              <a:t>Human Space Travel</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576" y="1521150"/>
            <a:ext cx="5959080" cy="3388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6102" y="3898494"/>
            <a:ext cx="5705475" cy="231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72127" y="4917552"/>
            <a:ext cx="2339163" cy="276999"/>
          </a:xfrm>
          <a:prstGeom prst="rect">
            <a:avLst/>
          </a:prstGeom>
          <a:noFill/>
        </p:spPr>
        <p:txBody>
          <a:bodyPr wrap="square" rtlCol="0">
            <a:spAutoFit/>
          </a:bodyPr>
          <a:lstStyle/>
          <a:p>
            <a:r>
              <a:rPr lang="en-GB" sz="1200" dirty="0" smtClean="0"/>
              <a:t>Courtesy Sky News</a:t>
            </a:r>
            <a:endParaRPr lang="en-GB" sz="1200" dirty="0"/>
          </a:p>
        </p:txBody>
      </p:sp>
    </p:spTree>
    <p:extLst>
      <p:ext uri="{BB962C8B-B14F-4D97-AF65-F5344CB8AC3E}">
        <p14:creationId xmlns:p14="http://schemas.microsoft.com/office/powerpoint/2010/main" val="24492815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London Institute of Space Policy and Law</a:t>
            </a:r>
            <a:endParaRPr lang="en-US"/>
          </a:p>
        </p:txBody>
      </p:sp>
      <p:sp>
        <p:nvSpPr>
          <p:cNvPr id="3" name="Slide Number Placeholder 2"/>
          <p:cNvSpPr>
            <a:spLocks noGrp="1"/>
          </p:cNvSpPr>
          <p:nvPr>
            <p:ph type="sldNum" sz="quarter" idx="12"/>
          </p:nvPr>
        </p:nvSpPr>
        <p:spPr/>
        <p:txBody>
          <a:bodyPr/>
          <a:lstStyle/>
          <a:p>
            <a:fld id="{1DFACEE7-68F3-1F44-A809-63F2A92164E0}" type="slidenum">
              <a:rPr lang="en-US" smtClean="0"/>
              <a:t>48</a:t>
            </a:fld>
            <a:endParaRPr lang="en-US"/>
          </a:p>
        </p:txBody>
      </p:sp>
      <p:sp>
        <p:nvSpPr>
          <p:cNvPr id="5" name="Rectangle 4"/>
          <p:cNvSpPr/>
          <p:nvPr/>
        </p:nvSpPr>
        <p:spPr>
          <a:xfrm>
            <a:off x="885561" y="858523"/>
            <a:ext cx="7608834" cy="646331"/>
          </a:xfrm>
          <a:prstGeom prst="rect">
            <a:avLst/>
          </a:prstGeom>
        </p:spPr>
        <p:txBody>
          <a:bodyPr wrap="square">
            <a:spAutoFit/>
          </a:bodyPr>
          <a:lstStyle/>
          <a:p>
            <a:pPr algn="ctr"/>
            <a:r>
              <a:rPr lang="en-GB" sz="3600" dirty="0" smtClean="0">
                <a:solidFill>
                  <a:srgbClr val="7C8F97"/>
                </a:solidFill>
              </a:rPr>
              <a:t>Human Space Travel</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9848" y="2321268"/>
            <a:ext cx="5645889"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p:cNvSpPr txBox="1">
            <a:spLocks noChangeArrowheads="1"/>
          </p:cNvSpPr>
          <p:nvPr/>
        </p:nvSpPr>
        <p:spPr>
          <a:xfrm>
            <a:off x="563526" y="1581577"/>
            <a:ext cx="4933507" cy="1395530"/>
          </a:xfrm>
          <a:prstGeom prst="rect">
            <a:avLst/>
          </a:prstGeom>
          <a:solidFill>
            <a:schemeClr val="bg1"/>
          </a:solidFill>
        </p:spPr>
        <p:txBody>
          <a:bodyPr>
            <a:noAutofit/>
          </a:bodyPr>
          <a:lst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a:lstStyle>
          <a:p>
            <a:r>
              <a:rPr lang="en-GB" sz="2000" dirty="0" smtClean="0"/>
              <a:t>Can you insure?</a:t>
            </a:r>
          </a:p>
          <a:p>
            <a:pPr lvl="1"/>
            <a:r>
              <a:rPr lang="en-GB" sz="2000" dirty="0" smtClean="0"/>
              <a:t>If not excluded = Insured?</a:t>
            </a:r>
          </a:p>
          <a:p>
            <a:pPr lvl="1"/>
            <a:r>
              <a:rPr lang="en-GB" sz="2000" dirty="0" smtClean="0"/>
              <a:t>Seriously material change to the risk</a:t>
            </a:r>
          </a:p>
          <a:p>
            <a:pPr lvl="1"/>
            <a:endParaRPr lang="en-GB" sz="2000" dirty="0" smtClean="0"/>
          </a:p>
          <a:p>
            <a:endParaRPr lang="en-GB" sz="2000" dirty="0" smtClean="0"/>
          </a:p>
          <a:p>
            <a:endParaRPr lang="en-GB" sz="2000" dirty="0" smtClean="0"/>
          </a:p>
          <a:p>
            <a:pPr lvl="1"/>
            <a:endParaRPr lang="en-GB" sz="2000" dirty="0" smtClean="0"/>
          </a:p>
        </p:txBody>
      </p:sp>
      <p:sp>
        <p:nvSpPr>
          <p:cNvPr id="4" name="Rectangle 3"/>
          <p:cNvSpPr/>
          <p:nvPr/>
        </p:nvSpPr>
        <p:spPr>
          <a:xfrm>
            <a:off x="4708441" y="5089440"/>
            <a:ext cx="3723167" cy="769441"/>
          </a:xfrm>
          <a:prstGeom prst="rect">
            <a:avLst/>
          </a:prstGeom>
          <a:solidFill>
            <a:schemeClr val="bg1"/>
          </a:solidFill>
        </p:spPr>
        <p:txBody>
          <a:bodyPr wrap="square">
            <a:spAutoFit/>
          </a:bodyPr>
          <a:lstStyle/>
          <a:p>
            <a:r>
              <a:rPr lang="en-GB" sz="1100" dirty="0" smtClean="0"/>
              <a:t>“</a:t>
            </a:r>
            <a:r>
              <a:rPr lang="en-GB" sz="1100" dirty="0"/>
              <a:t>Getting on a space flight is a material change in risk,” he said, akin to strapping rocket boosters onto a car and asking for a new policy. “Put yourself in the place of the insurer. Would you charge the same premium?” </a:t>
            </a:r>
          </a:p>
        </p:txBody>
      </p:sp>
      <p:sp>
        <p:nvSpPr>
          <p:cNvPr id="9" name="Oval Callout 8"/>
          <p:cNvSpPr/>
          <p:nvPr/>
        </p:nvSpPr>
        <p:spPr>
          <a:xfrm>
            <a:off x="1626782" y="5037892"/>
            <a:ext cx="2413590" cy="850605"/>
          </a:xfrm>
          <a:prstGeom prst="wedgeEllipseCallout">
            <a:avLst>
              <a:gd name="adj1" fmla="val -58074"/>
              <a:gd name="adj2" fmla="val 72500"/>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TextBox 9"/>
          <p:cNvSpPr txBox="1"/>
          <p:nvPr/>
        </p:nvSpPr>
        <p:spPr>
          <a:xfrm>
            <a:off x="1988288" y="5153238"/>
            <a:ext cx="1850065" cy="646331"/>
          </a:xfrm>
          <a:prstGeom prst="rect">
            <a:avLst/>
          </a:prstGeom>
          <a:noFill/>
        </p:spPr>
        <p:txBody>
          <a:bodyPr wrap="square" rtlCol="0">
            <a:spAutoFit/>
          </a:bodyPr>
          <a:lstStyle/>
          <a:p>
            <a:r>
              <a:rPr lang="en-GB" sz="1200" dirty="0" smtClean="0"/>
              <a:t>Oh no …! his Insured Consent Form is in his back pocket</a:t>
            </a:r>
            <a:endParaRPr lang="en-GB" sz="1200" dirty="0"/>
          </a:p>
        </p:txBody>
      </p:sp>
    </p:spTree>
    <p:extLst>
      <p:ext uri="{BB962C8B-B14F-4D97-AF65-F5344CB8AC3E}">
        <p14:creationId xmlns:p14="http://schemas.microsoft.com/office/powerpoint/2010/main" val="3142945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Liability Convention 1972</a:t>
            </a:r>
          </a:p>
        </p:txBody>
      </p:sp>
      <p:sp>
        <p:nvSpPr>
          <p:cNvPr id="3" name="Content Placeholder 2"/>
          <p:cNvSpPr>
            <a:spLocks noGrp="1"/>
          </p:cNvSpPr>
          <p:nvPr>
            <p:ph idx="1"/>
          </p:nvPr>
        </p:nvSpPr>
        <p:spPr>
          <a:xfrm>
            <a:off x="900113" y="1761461"/>
            <a:ext cx="7345363" cy="3931920"/>
          </a:xfrm>
        </p:spPr>
        <p:txBody>
          <a:bodyPr>
            <a:noAutofit/>
          </a:bodyPr>
          <a:lstStyle/>
          <a:p>
            <a:pPr marL="0" lvl="2" indent="0" algn="just">
              <a:buNone/>
            </a:pPr>
            <a:r>
              <a:rPr lang="en-GB" b="1" dirty="0">
                <a:solidFill>
                  <a:schemeClr val="tx2"/>
                </a:solidFill>
              </a:rPr>
              <a:t>Articles X-XV </a:t>
            </a:r>
            <a:endParaRPr lang="en-GB" b="1" dirty="0" smtClean="0">
              <a:solidFill>
                <a:schemeClr val="tx2"/>
              </a:solidFill>
            </a:endParaRPr>
          </a:p>
          <a:p>
            <a:pPr marL="0" lvl="2" indent="0" algn="just">
              <a:buNone/>
            </a:pPr>
            <a:r>
              <a:rPr lang="en-GB" sz="1400" dirty="0" smtClean="0">
                <a:solidFill>
                  <a:schemeClr val="tx2"/>
                </a:solidFill>
              </a:rPr>
              <a:t>address </a:t>
            </a:r>
            <a:r>
              <a:rPr lang="en-GB" sz="1400" dirty="0">
                <a:solidFill>
                  <a:schemeClr val="tx2"/>
                </a:solidFill>
              </a:rPr>
              <a:t>the procedures to be followed to file a claim under the Convention.</a:t>
            </a:r>
          </a:p>
          <a:p>
            <a:pPr marL="0" lvl="2" indent="0" algn="just">
              <a:buNone/>
            </a:pPr>
            <a:r>
              <a:rPr lang="en-GB" sz="1400" dirty="0">
                <a:solidFill>
                  <a:schemeClr val="tx2"/>
                </a:solidFill>
              </a:rPr>
              <a:t>Note that whilst a State may pursue a claim under the Liability Convention it may alternatively seek redress by application to the courts of the launching State but it cannot do both.</a:t>
            </a:r>
          </a:p>
          <a:p>
            <a:pPr marL="171450" lvl="2" indent="-171450" algn="just">
              <a:buFont typeface="Wingdings" panose="05000000000000000000" pitchFamily="2" charset="2"/>
              <a:buChar char="§"/>
            </a:pPr>
            <a:r>
              <a:rPr lang="en-GB" sz="1400" dirty="0">
                <a:solidFill>
                  <a:schemeClr val="tx2"/>
                </a:solidFill>
              </a:rPr>
              <a:t>Whom may claim ?</a:t>
            </a:r>
          </a:p>
          <a:p>
            <a:pPr marL="171450" lvl="3" indent="-171450" algn="just">
              <a:buFont typeface="Wingdings" panose="05000000000000000000" pitchFamily="2" charset="2"/>
              <a:buChar char="§"/>
            </a:pPr>
            <a:r>
              <a:rPr lang="en-GB" sz="1400" dirty="0"/>
              <a:t>This is a Convention to facilitate the payment of compensation. </a:t>
            </a:r>
            <a:endParaRPr lang="en-GB" sz="1400" dirty="0" smtClean="0"/>
          </a:p>
          <a:p>
            <a:pPr marL="171450" lvl="3" indent="-171450" algn="just">
              <a:buFont typeface="Wingdings" panose="05000000000000000000" pitchFamily="2" charset="2"/>
              <a:buChar char="§"/>
            </a:pPr>
            <a:r>
              <a:rPr lang="en-GB" sz="1400" dirty="0" smtClean="0"/>
              <a:t>State </a:t>
            </a:r>
            <a:r>
              <a:rPr lang="en-GB" sz="1400" dirty="0"/>
              <a:t>to present claims </a:t>
            </a:r>
            <a:r>
              <a:rPr lang="en-GB" sz="1400" dirty="0" smtClean="0"/>
              <a:t>sustained </a:t>
            </a:r>
            <a:r>
              <a:rPr lang="en-GB" sz="1400" dirty="0"/>
              <a:t>by itself and by its nationals </a:t>
            </a:r>
            <a:r>
              <a:rPr lang="en-GB" sz="1400" dirty="0" smtClean="0"/>
              <a:t>/person </a:t>
            </a:r>
            <a:r>
              <a:rPr lang="en-GB" sz="1400" dirty="0"/>
              <a:t>in its territory </a:t>
            </a:r>
            <a:r>
              <a:rPr lang="en-GB" sz="1400" dirty="0" smtClean="0"/>
              <a:t>/ </a:t>
            </a:r>
            <a:r>
              <a:rPr lang="en-GB" sz="1400" dirty="0"/>
              <a:t>permanent </a:t>
            </a:r>
            <a:r>
              <a:rPr lang="en-GB" sz="1400" dirty="0" smtClean="0"/>
              <a:t>residents.</a:t>
            </a:r>
          </a:p>
          <a:p>
            <a:pPr marL="171450" lvl="3" indent="-171450" algn="just">
              <a:buFont typeface="Wingdings" panose="05000000000000000000" pitchFamily="2" charset="2"/>
              <a:buChar char="§"/>
            </a:pPr>
            <a:r>
              <a:rPr lang="en-GB" sz="1400" dirty="0" smtClean="0">
                <a:solidFill>
                  <a:schemeClr val="tx1"/>
                </a:solidFill>
              </a:rPr>
              <a:t>Claims </a:t>
            </a:r>
            <a:r>
              <a:rPr lang="en-GB" sz="1400" dirty="0">
                <a:solidFill>
                  <a:schemeClr val="tx1"/>
                </a:solidFill>
              </a:rPr>
              <a:t>to be presented through 'diplomatic </a:t>
            </a:r>
            <a:r>
              <a:rPr lang="en-GB" sz="1400" dirty="0" smtClean="0">
                <a:solidFill>
                  <a:schemeClr val="tx1"/>
                </a:solidFill>
              </a:rPr>
              <a:t>channels'</a:t>
            </a:r>
            <a:endParaRPr lang="en-GB" sz="1400" dirty="0">
              <a:solidFill>
                <a:schemeClr val="tx1"/>
              </a:solidFill>
            </a:endParaRPr>
          </a:p>
        </p:txBody>
      </p:sp>
      <p:sp>
        <p:nvSpPr>
          <p:cNvPr id="4" name="Footer Placeholder 3"/>
          <p:cNvSpPr>
            <a:spLocks noGrp="1"/>
          </p:cNvSpPr>
          <p:nvPr>
            <p:ph type="ftr" sz="quarter" idx="11"/>
          </p:nvPr>
        </p:nvSpPr>
        <p:spPr/>
        <p:txBody>
          <a:bodyPr/>
          <a:lstStyle/>
          <a:p>
            <a:r>
              <a:rPr lang="en-US" smtClean="0"/>
              <a:t>London Institute of Space Policy and Law</a:t>
            </a:r>
            <a:endParaRPr lang="en-US"/>
          </a:p>
        </p:txBody>
      </p:sp>
      <p:sp>
        <p:nvSpPr>
          <p:cNvPr id="5" name="Slide Number Placeholder 4"/>
          <p:cNvSpPr>
            <a:spLocks noGrp="1"/>
          </p:cNvSpPr>
          <p:nvPr>
            <p:ph type="sldNum" sz="quarter" idx="12"/>
          </p:nvPr>
        </p:nvSpPr>
        <p:spPr/>
        <p:txBody>
          <a:bodyPr/>
          <a:lstStyle/>
          <a:p>
            <a:fld id="{1DFACEE7-68F3-1F44-A809-63F2A92164E0}" type="slidenum">
              <a:rPr lang="en-US" smtClean="0"/>
              <a:t>4</a:t>
            </a:fld>
            <a:endParaRPr lang="en-US"/>
          </a:p>
        </p:txBody>
      </p:sp>
    </p:spTree>
    <p:extLst>
      <p:ext uri="{BB962C8B-B14F-4D97-AF65-F5344CB8AC3E}">
        <p14:creationId xmlns:p14="http://schemas.microsoft.com/office/powerpoint/2010/main" val="791419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Liability Convention 1972</a:t>
            </a:r>
          </a:p>
        </p:txBody>
      </p:sp>
      <p:sp>
        <p:nvSpPr>
          <p:cNvPr id="3" name="Content Placeholder 2"/>
          <p:cNvSpPr>
            <a:spLocks noGrp="1"/>
          </p:cNvSpPr>
          <p:nvPr>
            <p:ph idx="1"/>
          </p:nvPr>
        </p:nvSpPr>
        <p:spPr>
          <a:xfrm>
            <a:off x="900112" y="1729547"/>
            <a:ext cx="7345363" cy="3931920"/>
          </a:xfrm>
        </p:spPr>
        <p:txBody>
          <a:bodyPr>
            <a:noAutofit/>
          </a:bodyPr>
          <a:lstStyle/>
          <a:p>
            <a:pPr marL="0" lvl="0" indent="0" algn="just">
              <a:buNone/>
            </a:pPr>
            <a:r>
              <a:rPr lang="en-GB" sz="1400" b="1" dirty="0" smtClean="0"/>
              <a:t>DEFINITIONS</a:t>
            </a:r>
          </a:p>
          <a:p>
            <a:pPr marL="0" lvl="0" indent="0" algn="just">
              <a:buNone/>
            </a:pPr>
            <a:r>
              <a:rPr lang="en-GB" sz="1400" dirty="0" smtClean="0"/>
              <a:t>‘</a:t>
            </a:r>
            <a:r>
              <a:rPr lang="en-GB" sz="1400" b="1" dirty="0" smtClean="0"/>
              <a:t>Launching </a:t>
            </a:r>
            <a:r>
              <a:rPr lang="en-GB" sz="1400" b="1" dirty="0"/>
              <a:t>State</a:t>
            </a:r>
            <a:r>
              <a:rPr lang="en-GB" sz="1400" dirty="0"/>
              <a:t>' means:</a:t>
            </a:r>
          </a:p>
          <a:p>
            <a:pPr marL="0" indent="0" algn="just">
              <a:spcBef>
                <a:spcPts val="0"/>
              </a:spcBef>
              <a:buNone/>
              <a:tabLst>
                <a:tab pos="714375" algn="l"/>
              </a:tabLst>
            </a:pPr>
            <a:r>
              <a:rPr lang="en-GB" sz="1400" dirty="0" smtClean="0"/>
              <a:t>(</a:t>
            </a:r>
            <a:r>
              <a:rPr lang="en-GB" sz="1400" dirty="0"/>
              <a:t>i)	A State which launches or procures the launching of a space object ;</a:t>
            </a:r>
          </a:p>
          <a:p>
            <a:pPr marL="0" indent="0" algn="just">
              <a:spcBef>
                <a:spcPts val="0"/>
              </a:spcBef>
              <a:buNone/>
              <a:tabLst>
                <a:tab pos="714375" algn="l"/>
              </a:tabLst>
            </a:pPr>
            <a:r>
              <a:rPr lang="en-GB" sz="1400" dirty="0"/>
              <a:t>(ii)	A State from whose territory or facility a space object is launched ; </a:t>
            </a:r>
          </a:p>
          <a:p>
            <a:pPr marL="0" indent="0" algn="just">
              <a:spcBef>
                <a:spcPts val="0"/>
              </a:spcBef>
              <a:buNone/>
              <a:tabLst>
                <a:tab pos="714375" algn="l"/>
              </a:tabLst>
            </a:pPr>
            <a:r>
              <a:rPr lang="en-GB" sz="1400" dirty="0"/>
              <a:t>		(Thereby there are four categories of State, each treated on the same footing.)</a:t>
            </a:r>
          </a:p>
          <a:p>
            <a:pPr marL="0" lvl="0" indent="0" algn="just">
              <a:buNone/>
            </a:pPr>
            <a:r>
              <a:rPr lang="en-GB" sz="1400" b="1" dirty="0" smtClean="0"/>
              <a:t>Space Object</a:t>
            </a:r>
            <a:r>
              <a:rPr lang="en-GB" sz="1400" dirty="0" smtClean="0"/>
              <a:t> </a:t>
            </a:r>
            <a:r>
              <a:rPr lang="en-GB" sz="1400" dirty="0"/>
              <a:t>means: </a:t>
            </a:r>
          </a:p>
          <a:p>
            <a:pPr marL="0" lvl="3" indent="0" algn="just">
              <a:spcBef>
                <a:spcPts val="0"/>
              </a:spcBef>
              <a:buNone/>
              <a:tabLst>
                <a:tab pos="714375" algn="l"/>
              </a:tabLst>
            </a:pPr>
            <a:r>
              <a:rPr lang="en-GB" sz="1400" dirty="0"/>
              <a:t>(i)	Component parts of a space object; and</a:t>
            </a:r>
          </a:p>
          <a:p>
            <a:pPr marL="0" lvl="3" indent="0" algn="just">
              <a:spcBef>
                <a:spcPts val="0"/>
              </a:spcBef>
              <a:buNone/>
              <a:tabLst>
                <a:tab pos="714375" algn="l"/>
              </a:tabLst>
            </a:pPr>
            <a:r>
              <a:rPr lang="en-GB" sz="1400" dirty="0"/>
              <a:t>(ii)	Its launch vehicle and parts thereof.</a:t>
            </a:r>
          </a:p>
          <a:p>
            <a:pPr marL="0" lvl="3" indent="0">
              <a:spcBef>
                <a:spcPts val="0"/>
              </a:spcBef>
              <a:buNone/>
              <a:tabLst>
                <a:tab pos="714375" algn="l"/>
              </a:tabLst>
            </a:pPr>
            <a:r>
              <a:rPr lang="en-GB" sz="1400" dirty="0" smtClean="0"/>
              <a:t>(</a:t>
            </a:r>
            <a:r>
              <a:rPr lang="en-GB" sz="1400" dirty="0"/>
              <a:t>Thereby the phrase, found in OST 67, of "launching ..into outer space" is avoided.)	</a:t>
            </a:r>
          </a:p>
          <a:p>
            <a:pPr lvl="3" indent="-1036638">
              <a:buNone/>
              <a:tabLst>
                <a:tab pos="714375" algn="l"/>
              </a:tabLst>
            </a:pPr>
            <a:r>
              <a:rPr lang="en-GB" sz="1400" b="1" dirty="0" smtClean="0"/>
              <a:t>Damage</a:t>
            </a:r>
            <a:r>
              <a:rPr lang="en-GB" sz="1400" dirty="0" smtClean="0"/>
              <a:t> </a:t>
            </a:r>
            <a:r>
              <a:rPr lang="en-GB" sz="1400" dirty="0"/>
              <a:t>means:</a:t>
            </a:r>
          </a:p>
          <a:p>
            <a:pPr marL="0" lvl="3" indent="0" algn="just">
              <a:buNone/>
              <a:tabLst>
                <a:tab pos="714375" algn="l"/>
              </a:tabLst>
            </a:pPr>
            <a:r>
              <a:rPr lang="en-GB" sz="1400" dirty="0"/>
              <a:t>(i)	Loss of life, personal injury or other impairment of health;</a:t>
            </a:r>
          </a:p>
          <a:p>
            <a:pPr marL="0" lvl="3" indent="0" algn="just">
              <a:buNone/>
              <a:tabLst>
                <a:tab pos="714375" algn="l"/>
              </a:tabLst>
            </a:pPr>
            <a:r>
              <a:rPr lang="en-GB" sz="1400" dirty="0"/>
              <a:t>(ii)	Loss of or damage to property of States, of persons or of IGOs. </a:t>
            </a:r>
          </a:p>
          <a:p>
            <a:pPr lvl="3" algn="just">
              <a:buNone/>
              <a:tabLst>
                <a:tab pos="714375" algn="l"/>
              </a:tabLst>
            </a:pPr>
            <a:r>
              <a:rPr lang="en-GB" sz="1400" dirty="0"/>
              <a:t>	</a:t>
            </a:r>
          </a:p>
          <a:p>
            <a:pPr marL="0" lvl="3" indent="0" algn="just">
              <a:buNone/>
              <a:tabLst>
                <a:tab pos="714375" algn="l"/>
              </a:tabLst>
            </a:pPr>
            <a:r>
              <a:rPr lang="en-GB" sz="1400" dirty="0" smtClean="0"/>
              <a:t>Unlike other liability based conventions The </a:t>
            </a:r>
            <a:r>
              <a:rPr lang="en-GB" sz="1400" dirty="0"/>
              <a:t>Convention does not </a:t>
            </a:r>
            <a:endParaRPr lang="en-GB" sz="1400" dirty="0" smtClean="0"/>
          </a:p>
          <a:p>
            <a:pPr marL="514350" lvl="4" indent="-285750" algn="just">
              <a:tabLst>
                <a:tab pos="714375" algn="l"/>
              </a:tabLst>
            </a:pPr>
            <a:r>
              <a:rPr lang="en-GB" sz="1400" dirty="0" smtClean="0"/>
              <a:t>contain </a:t>
            </a:r>
            <a:r>
              <a:rPr lang="en-GB" sz="1400" dirty="0"/>
              <a:t>any limitation of </a:t>
            </a:r>
            <a:r>
              <a:rPr lang="en-GB" sz="1400" dirty="0" smtClean="0"/>
              <a:t>liability</a:t>
            </a:r>
          </a:p>
          <a:p>
            <a:pPr marL="514350" lvl="4" indent="-285750" algn="just">
              <a:tabLst>
                <a:tab pos="714375" algn="l"/>
              </a:tabLst>
            </a:pPr>
            <a:r>
              <a:rPr lang="en-GB" sz="1400" dirty="0" smtClean="0"/>
              <a:t>set </a:t>
            </a:r>
            <a:r>
              <a:rPr lang="en-GB" sz="1400" dirty="0"/>
              <a:t>out the law applicable to the heads and amount of </a:t>
            </a:r>
            <a:r>
              <a:rPr lang="en-GB" sz="1400" dirty="0" smtClean="0"/>
              <a:t>compensation</a:t>
            </a:r>
            <a:endParaRPr lang="en-GB" sz="1400" dirty="0"/>
          </a:p>
        </p:txBody>
      </p:sp>
      <p:sp>
        <p:nvSpPr>
          <p:cNvPr id="4" name="Footer Placeholder 3"/>
          <p:cNvSpPr>
            <a:spLocks noGrp="1"/>
          </p:cNvSpPr>
          <p:nvPr>
            <p:ph type="ftr" sz="quarter" idx="11"/>
          </p:nvPr>
        </p:nvSpPr>
        <p:spPr/>
        <p:txBody>
          <a:bodyPr/>
          <a:lstStyle/>
          <a:p>
            <a:r>
              <a:rPr lang="en-US" smtClean="0"/>
              <a:t>London Institute of Space Policy and Law</a:t>
            </a:r>
            <a:endParaRPr lang="en-US"/>
          </a:p>
        </p:txBody>
      </p:sp>
      <p:sp>
        <p:nvSpPr>
          <p:cNvPr id="5" name="Slide Number Placeholder 4"/>
          <p:cNvSpPr>
            <a:spLocks noGrp="1"/>
          </p:cNvSpPr>
          <p:nvPr>
            <p:ph type="sldNum" sz="quarter" idx="12"/>
          </p:nvPr>
        </p:nvSpPr>
        <p:spPr/>
        <p:txBody>
          <a:bodyPr/>
          <a:lstStyle/>
          <a:p>
            <a:fld id="{1DFACEE7-68F3-1F44-A809-63F2A92164E0}" type="slidenum">
              <a:rPr lang="en-US" smtClean="0"/>
              <a:t>5</a:t>
            </a:fld>
            <a:endParaRPr lang="en-US"/>
          </a:p>
        </p:txBody>
      </p:sp>
    </p:spTree>
    <p:extLst>
      <p:ext uri="{BB962C8B-B14F-4D97-AF65-F5344CB8AC3E}">
        <p14:creationId xmlns:p14="http://schemas.microsoft.com/office/powerpoint/2010/main" val="3119786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Liability Convention 1972</a:t>
            </a:r>
          </a:p>
        </p:txBody>
      </p:sp>
      <p:sp>
        <p:nvSpPr>
          <p:cNvPr id="3" name="Content Placeholder 2"/>
          <p:cNvSpPr>
            <a:spLocks noGrp="1"/>
          </p:cNvSpPr>
          <p:nvPr>
            <p:ph idx="1"/>
          </p:nvPr>
        </p:nvSpPr>
        <p:spPr>
          <a:xfrm>
            <a:off x="489098" y="1633850"/>
            <a:ext cx="8176437" cy="3931920"/>
          </a:xfrm>
        </p:spPr>
        <p:txBody>
          <a:bodyPr>
            <a:noAutofit/>
          </a:bodyPr>
          <a:lstStyle/>
          <a:p>
            <a:pPr marL="85725" lvl="3" indent="0" algn="just">
              <a:buNone/>
            </a:pPr>
            <a:r>
              <a:rPr lang="en-GB" sz="1400" b="1" dirty="0" smtClean="0"/>
              <a:t>ADDITIONAL INFORMATION</a:t>
            </a:r>
          </a:p>
          <a:p>
            <a:pPr marL="361950" lvl="3" indent="-276225" algn="just"/>
            <a:r>
              <a:rPr lang="en-GB" sz="1400" dirty="0" smtClean="0"/>
              <a:t>The </a:t>
            </a:r>
            <a:r>
              <a:rPr lang="en-GB" sz="1400" dirty="0"/>
              <a:t>third of the five International Treaties with the third highest number of ratifications (89) and signatories (22), include most, if not all, of the space-faring nations.</a:t>
            </a:r>
          </a:p>
          <a:p>
            <a:pPr marL="361950" lvl="3" indent="-276225" algn="just"/>
            <a:r>
              <a:rPr lang="en-GB" sz="1400" dirty="0" smtClean="0"/>
              <a:t>The </a:t>
            </a:r>
            <a:r>
              <a:rPr lang="en-GB" sz="1400" dirty="0"/>
              <a:t>OST and the Liability convention are the most important treaties.</a:t>
            </a:r>
          </a:p>
          <a:p>
            <a:pPr marL="361950" lvl="3" indent="-276225" algn="just"/>
            <a:r>
              <a:rPr lang="en-GB" sz="1400" dirty="0" smtClean="0"/>
              <a:t>Introduces </a:t>
            </a:r>
            <a:r>
              <a:rPr lang="en-GB" sz="1400" dirty="0"/>
              <a:t>a comprehensive Third Party Liability (TPL) regime in respect of damage caused in air, space and on the ground.</a:t>
            </a:r>
          </a:p>
          <a:p>
            <a:pPr marL="361950" lvl="3" indent="-276225" algn="just"/>
            <a:endParaRPr lang="en-GB" sz="1400" dirty="0"/>
          </a:p>
          <a:p>
            <a:pPr marL="85725" lvl="3" indent="0" algn="just">
              <a:buNone/>
            </a:pPr>
            <a:r>
              <a:rPr lang="en-GB" sz="1400" dirty="0"/>
              <a:t>Some potential problems with definitions e.g. </a:t>
            </a:r>
          </a:p>
          <a:p>
            <a:pPr marL="361950" lvl="4" indent="-276225" algn="just"/>
            <a:r>
              <a:rPr lang="en-GB" sz="1400" dirty="0"/>
              <a:t>in certain circumstances which State is deemed to be the “launching state”?</a:t>
            </a:r>
          </a:p>
          <a:p>
            <a:pPr marL="361950" lvl="4" indent="-276225" algn="just"/>
            <a:r>
              <a:rPr lang="en-GB" sz="1400" dirty="0"/>
              <a:t>what constitutes a “space object”?</a:t>
            </a:r>
          </a:p>
          <a:p>
            <a:pPr marL="361950" lvl="4" indent="-276225" algn="just"/>
            <a:r>
              <a:rPr lang="en-GB" sz="1400" dirty="0"/>
              <a:t>to what extent can space debris be considered a space object?</a:t>
            </a:r>
          </a:p>
          <a:p>
            <a:pPr marL="361950" lvl="4" indent="-276225" algn="just"/>
            <a:r>
              <a:rPr lang="en-GB" sz="1400" dirty="0"/>
              <a:t>what is meant by “fault” and “negligence” (both terms being used)?</a:t>
            </a:r>
          </a:p>
          <a:p>
            <a:pPr marL="361950" lvl="4" indent="-276225" algn="just"/>
            <a:r>
              <a:rPr lang="en-GB" sz="1400" dirty="0"/>
              <a:t>is indirect damage covered as well as direct damage?</a:t>
            </a:r>
          </a:p>
          <a:p>
            <a:pPr marL="361950" lvl="4" indent="-276225" algn="just"/>
            <a:r>
              <a:rPr lang="en-GB" sz="1400" dirty="0"/>
              <a:t>does not cover “domestic” damage.</a:t>
            </a:r>
          </a:p>
          <a:p>
            <a:pPr marL="361950" lvl="3" indent="-276225" algn="just"/>
            <a:r>
              <a:rPr lang="en-GB" sz="1400" dirty="0" smtClean="0"/>
              <a:t>There </a:t>
            </a:r>
            <a:r>
              <a:rPr lang="en-GB" sz="1400" dirty="0"/>
              <a:t>are likely to be some different interpretations under different national legal systems</a:t>
            </a:r>
          </a:p>
          <a:p>
            <a:endParaRPr lang="en-GB" sz="1400" dirty="0"/>
          </a:p>
        </p:txBody>
      </p:sp>
      <p:sp>
        <p:nvSpPr>
          <p:cNvPr id="4" name="Footer Placeholder 3"/>
          <p:cNvSpPr>
            <a:spLocks noGrp="1"/>
          </p:cNvSpPr>
          <p:nvPr>
            <p:ph type="ftr" sz="quarter" idx="11"/>
          </p:nvPr>
        </p:nvSpPr>
        <p:spPr/>
        <p:txBody>
          <a:bodyPr/>
          <a:lstStyle/>
          <a:p>
            <a:r>
              <a:rPr lang="en-US" smtClean="0"/>
              <a:t>London Institute of Space Policy and Law</a:t>
            </a:r>
            <a:endParaRPr lang="en-US"/>
          </a:p>
        </p:txBody>
      </p:sp>
      <p:sp>
        <p:nvSpPr>
          <p:cNvPr id="5" name="Slide Number Placeholder 4"/>
          <p:cNvSpPr>
            <a:spLocks noGrp="1"/>
          </p:cNvSpPr>
          <p:nvPr>
            <p:ph type="sldNum" sz="quarter" idx="12"/>
          </p:nvPr>
        </p:nvSpPr>
        <p:spPr/>
        <p:txBody>
          <a:bodyPr/>
          <a:lstStyle/>
          <a:p>
            <a:fld id="{1DFACEE7-68F3-1F44-A809-63F2A92164E0}" type="slidenum">
              <a:rPr lang="en-US" smtClean="0"/>
              <a:t>6</a:t>
            </a:fld>
            <a:endParaRPr lang="en-US"/>
          </a:p>
        </p:txBody>
      </p:sp>
    </p:spTree>
    <p:extLst>
      <p:ext uri="{BB962C8B-B14F-4D97-AF65-F5344CB8AC3E}">
        <p14:creationId xmlns:p14="http://schemas.microsoft.com/office/powerpoint/2010/main" val="3853196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Liability Convention 1972</a:t>
            </a:r>
          </a:p>
        </p:txBody>
      </p:sp>
      <p:sp>
        <p:nvSpPr>
          <p:cNvPr id="3" name="Content Placeholder 2"/>
          <p:cNvSpPr>
            <a:spLocks noGrp="1"/>
          </p:cNvSpPr>
          <p:nvPr>
            <p:ph idx="1"/>
          </p:nvPr>
        </p:nvSpPr>
        <p:spPr>
          <a:xfrm>
            <a:off x="878846" y="1846510"/>
            <a:ext cx="7754790" cy="3931920"/>
          </a:xfrm>
        </p:spPr>
        <p:txBody>
          <a:bodyPr>
            <a:normAutofit/>
          </a:bodyPr>
          <a:lstStyle/>
          <a:p>
            <a:pPr marL="85725" lvl="3" indent="0" algn="just">
              <a:buNone/>
            </a:pPr>
            <a:r>
              <a:rPr lang="en-GB" sz="1400" b="1" dirty="0"/>
              <a:t>ADDITIONAL INFORMATION</a:t>
            </a:r>
          </a:p>
          <a:p>
            <a:pPr marL="361950" lvl="3" indent="-276225" algn="just"/>
            <a:r>
              <a:rPr lang="en-GB" sz="1400" dirty="0" smtClean="0"/>
              <a:t>Where </a:t>
            </a:r>
            <a:r>
              <a:rPr lang="en-GB" sz="1400" dirty="0"/>
              <a:t>damage has been caused to persons or </a:t>
            </a:r>
            <a:r>
              <a:rPr lang="en-GB" sz="1400" b="1" dirty="0"/>
              <a:t>property that is insured, insurers would normally look to exercise subrogation rights against the persons responsible for the cause of the damage</a:t>
            </a:r>
            <a:r>
              <a:rPr lang="en-GB" sz="1400" dirty="0"/>
              <a:t>. The insurer could only invoke the provisions of the Convention through the intervention of the relevant State (not necessarily the State of the insurers).</a:t>
            </a:r>
          </a:p>
          <a:p>
            <a:pPr marL="361950" lvl="3" indent="-276225" algn="just"/>
            <a:endParaRPr lang="en-GB" sz="1400" dirty="0"/>
          </a:p>
          <a:p>
            <a:pPr marL="361950" lvl="3" indent="-276225" algn="just"/>
            <a:r>
              <a:rPr lang="en-GB" sz="1400" dirty="0"/>
              <a:t>If </a:t>
            </a:r>
            <a:r>
              <a:rPr lang="en-GB" sz="1400" b="1" dirty="0"/>
              <a:t>space debris </a:t>
            </a:r>
            <a:r>
              <a:rPr lang="en-GB" sz="1400" dirty="0"/>
              <a:t>is considered to be a space object, in circumstances where debris causes damage, it </a:t>
            </a:r>
            <a:r>
              <a:rPr lang="en-GB" sz="1400" b="1" dirty="0"/>
              <a:t>may not be possible to trace it to a particular launching </a:t>
            </a:r>
            <a:r>
              <a:rPr lang="en-GB" sz="1400" b="1" dirty="0" smtClean="0"/>
              <a:t>State</a:t>
            </a:r>
            <a:endParaRPr lang="en-GB" sz="1400" b="1" dirty="0"/>
          </a:p>
          <a:p>
            <a:pPr marL="361950" lvl="3" indent="-276225" algn="just"/>
            <a:endParaRPr lang="en-GB" sz="1400" dirty="0"/>
          </a:p>
          <a:p>
            <a:pPr marL="361950" lvl="3" indent="-276225" algn="just"/>
            <a:r>
              <a:rPr lang="en-GB" sz="1400" b="1" dirty="0"/>
              <a:t>Only one instance where the Liability Convention was invoked </a:t>
            </a:r>
            <a:r>
              <a:rPr lang="en-GB" sz="1400" dirty="0"/>
              <a:t>(under article 2 -  strict liability in respect of damage on earth): In 1978 Soviet Spacecraft RORSAT Cosmos 954, in part survived re-entry and left a scattering of radio-active debris on Canadian territory. Canadian Gov. lodged a $6M claim to clean up. Was settled for $3M on diplomatic basis (without recourse to a Commission established for the specific purpose as envisaged in the Convention)</a:t>
            </a:r>
          </a:p>
        </p:txBody>
      </p:sp>
      <p:sp>
        <p:nvSpPr>
          <p:cNvPr id="4" name="Footer Placeholder 3"/>
          <p:cNvSpPr>
            <a:spLocks noGrp="1"/>
          </p:cNvSpPr>
          <p:nvPr>
            <p:ph type="ftr" sz="quarter" idx="11"/>
          </p:nvPr>
        </p:nvSpPr>
        <p:spPr/>
        <p:txBody>
          <a:bodyPr/>
          <a:lstStyle/>
          <a:p>
            <a:r>
              <a:rPr lang="en-US" smtClean="0"/>
              <a:t>London Institute of Space Policy and Law</a:t>
            </a:r>
            <a:endParaRPr lang="en-US"/>
          </a:p>
        </p:txBody>
      </p:sp>
      <p:sp>
        <p:nvSpPr>
          <p:cNvPr id="5" name="Slide Number Placeholder 4"/>
          <p:cNvSpPr>
            <a:spLocks noGrp="1"/>
          </p:cNvSpPr>
          <p:nvPr>
            <p:ph type="sldNum" sz="quarter" idx="12"/>
          </p:nvPr>
        </p:nvSpPr>
        <p:spPr/>
        <p:txBody>
          <a:bodyPr/>
          <a:lstStyle/>
          <a:p>
            <a:fld id="{1DFACEE7-68F3-1F44-A809-63F2A92164E0}" type="slidenum">
              <a:rPr lang="en-US" smtClean="0"/>
              <a:t>7</a:t>
            </a:fld>
            <a:endParaRPr lang="en-US"/>
          </a:p>
        </p:txBody>
      </p:sp>
    </p:spTree>
    <p:extLst>
      <p:ext uri="{BB962C8B-B14F-4D97-AF65-F5344CB8AC3E}">
        <p14:creationId xmlns:p14="http://schemas.microsoft.com/office/powerpoint/2010/main" val="919281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Liability Convention 1972</a:t>
            </a:r>
          </a:p>
        </p:txBody>
      </p:sp>
      <p:sp>
        <p:nvSpPr>
          <p:cNvPr id="3" name="Content Placeholder 2"/>
          <p:cNvSpPr>
            <a:spLocks noGrp="1"/>
          </p:cNvSpPr>
          <p:nvPr>
            <p:ph idx="1"/>
          </p:nvPr>
        </p:nvSpPr>
        <p:spPr>
          <a:xfrm>
            <a:off x="584791" y="1697648"/>
            <a:ext cx="8027581" cy="4214054"/>
          </a:xfrm>
        </p:spPr>
        <p:txBody>
          <a:bodyPr>
            <a:normAutofit fontScale="92500" lnSpcReduction="10000"/>
          </a:bodyPr>
          <a:lstStyle/>
          <a:p>
            <a:pPr marL="0" lvl="3" indent="0" algn="just">
              <a:buNone/>
            </a:pPr>
            <a:r>
              <a:rPr lang="en-GB" sz="1400" b="1" dirty="0"/>
              <a:t>ADDITIONAL INFORMATION</a:t>
            </a:r>
          </a:p>
          <a:p>
            <a:pPr marL="361950" lvl="3" indent="-361950" algn="just"/>
            <a:endParaRPr lang="en-GB" sz="1400" dirty="0" smtClean="0"/>
          </a:p>
          <a:p>
            <a:pPr marL="361950" lvl="3" indent="-361950" algn="just"/>
            <a:r>
              <a:rPr lang="en-GB" sz="1400" dirty="0" smtClean="0"/>
              <a:t>Has </a:t>
            </a:r>
            <a:r>
              <a:rPr lang="en-GB" sz="1400" b="1" dirty="0"/>
              <a:t>never been a claim made under Article 3 of Liability Convention relating to damage in orbit </a:t>
            </a:r>
            <a:r>
              <a:rPr lang="en-GB" sz="1400" dirty="0"/>
              <a:t>(where proof of fault is required). </a:t>
            </a:r>
          </a:p>
          <a:p>
            <a:pPr marL="361950" lvl="3" indent="-361950" algn="just"/>
            <a:endParaRPr lang="en-GB" sz="1400" dirty="0"/>
          </a:p>
          <a:p>
            <a:pPr marL="361950" lvl="3" indent="-361950" algn="just"/>
            <a:r>
              <a:rPr lang="en-GB" sz="1400" dirty="0"/>
              <a:t>However, this would have been possible in 2009, when the Iridium-33 civil communication satellite was in collision with </a:t>
            </a:r>
            <a:r>
              <a:rPr lang="en-GB" sz="1400" b="1" dirty="0"/>
              <a:t>COSMOS 2251 </a:t>
            </a:r>
            <a:r>
              <a:rPr lang="en-GB" sz="1400" dirty="0"/>
              <a:t>(a derelict Russian military satellite). Some speculation as to why </a:t>
            </a:r>
            <a:r>
              <a:rPr lang="en-GB" sz="1400" b="1" dirty="0"/>
              <a:t>Iridium LLC, </a:t>
            </a:r>
            <a:r>
              <a:rPr lang="en-GB" sz="1400" dirty="0"/>
              <a:t>the operator, did not seek to invoke the Convention through the intervention of US Gov.(difficulty to prove Russian fault, Iridium satellite at end of life and relatively low value.</a:t>
            </a:r>
          </a:p>
          <a:p>
            <a:pPr marL="361950" lvl="3" indent="-361950" algn="just"/>
            <a:endParaRPr lang="en-GB" sz="1400" dirty="0"/>
          </a:p>
          <a:p>
            <a:pPr marL="361950" lvl="3" indent="-361950" algn="just"/>
            <a:r>
              <a:rPr lang="en-GB" sz="1400" dirty="0"/>
              <a:t>(If Iridium-33 was insured under an “all risks first party” insurance, the insurer(s) (not necessarily a US entity) would ordinarily have been entitled to invoke a subrogation clause in the event of payment of an insurance claim but would need to invoke the Convention provisions through the intervention of the US Government.)</a:t>
            </a:r>
          </a:p>
          <a:p>
            <a:pPr marL="361950" lvl="3" indent="-361950" algn="just"/>
            <a:endParaRPr lang="en-GB" sz="1400" dirty="0"/>
          </a:p>
          <a:p>
            <a:pPr marL="361950" lvl="3" indent="-361950" algn="just"/>
            <a:r>
              <a:rPr lang="en-GB" sz="1400" dirty="0"/>
              <a:t>A further possible complication is the determination of the “launching State”. Iridium is a US Corporation which procured the satellite and its launch but the launch itself was undertaken by the Russian Space Agency on a Proton vehicle from </a:t>
            </a:r>
            <a:r>
              <a:rPr lang="en-GB" sz="1400" dirty="0" err="1"/>
              <a:t>Baikonour</a:t>
            </a:r>
            <a:r>
              <a:rPr lang="en-GB" sz="1400" dirty="0"/>
              <a:t> in Kazakhstan. Therefore Russia or Kazakhstan could be considered to be the launching state.</a:t>
            </a:r>
          </a:p>
          <a:p>
            <a:endParaRPr lang="en-GB" dirty="0"/>
          </a:p>
        </p:txBody>
      </p:sp>
      <p:sp>
        <p:nvSpPr>
          <p:cNvPr id="4" name="Footer Placeholder 3"/>
          <p:cNvSpPr>
            <a:spLocks noGrp="1"/>
          </p:cNvSpPr>
          <p:nvPr>
            <p:ph type="ftr" sz="quarter" idx="11"/>
          </p:nvPr>
        </p:nvSpPr>
        <p:spPr/>
        <p:txBody>
          <a:bodyPr/>
          <a:lstStyle/>
          <a:p>
            <a:r>
              <a:rPr lang="en-US" smtClean="0"/>
              <a:t>London Institute of Space Policy and Law</a:t>
            </a:r>
            <a:endParaRPr lang="en-US"/>
          </a:p>
        </p:txBody>
      </p:sp>
      <p:sp>
        <p:nvSpPr>
          <p:cNvPr id="5" name="Slide Number Placeholder 4"/>
          <p:cNvSpPr>
            <a:spLocks noGrp="1"/>
          </p:cNvSpPr>
          <p:nvPr>
            <p:ph type="sldNum" sz="quarter" idx="12"/>
          </p:nvPr>
        </p:nvSpPr>
        <p:spPr/>
        <p:txBody>
          <a:bodyPr/>
          <a:lstStyle/>
          <a:p>
            <a:fld id="{1DFACEE7-68F3-1F44-A809-63F2A92164E0}" type="slidenum">
              <a:rPr lang="en-US" smtClean="0"/>
              <a:t>8</a:t>
            </a:fld>
            <a:endParaRPr lang="en-US"/>
          </a:p>
        </p:txBody>
      </p:sp>
    </p:spTree>
    <p:extLst>
      <p:ext uri="{BB962C8B-B14F-4D97-AF65-F5344CB8AC3E}">
        <p14:creationId xmlns:p14="http://schemas.microsoft.com/office/powerpoint/2010/main" val="23852089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COA_DISPLAYMASTERSHAPES" val="N"/>
  <p:tag name="MMCOA_FOLLOWMASTERBACKGROUND" val="Y"/>
  <p:tag name="MMCOA_FORCESCHEME" val="N"/>
  <p:tag name="MMCOA_SLIDECOLOURSCHEME" val=""/>
</p:tagLst>
</file>

<file path=ppt/tags/tag10.xml><?xml version="1.0" encoding="utf-8"?>
<p:tagLst xmlns:a="http://schemas.openxmlformats.org/drawingml/2006/main" xmlns:r="http://schemas.openxmlformats.org/officeDocument/2006/relationships" xmlns:p="http://schemas.openxmlformats.org/presentationml/2006/main">
  <p:tag name="MMCOA_DISPLAYMASTERSHAPES" val="N"/>
  <p:tag name="MMCOA_FOLLOWMASTERBACKGROUND" val="Y"/>
  <p:tag name="MMCOA_FORCESCHEME" val="N"/>
  <p:tag name="MMCOA_SLIDECOLOURSCHEME" val=""/>
</p:tagLst>
</file>

<file path=ppt/tags/tag11.xml><?xml version="1.0" encoding="utf-8"?>
<p:tagLst xmlns:a="http://schemas.openxmlformats.org/drawingml/2006/main" xmlns:r="http://schemas.openxmlformats.org/officeDocument/2006/relationships" xmlns:p="http://schemas.openxmlformats.org/presentationml/2006/main">
  <p:tag name="MMCOA_SMARTSHAPE" val="Y"/>
  <p:tag name="MMCOA_FONTSIZE_L" val="12"/>
  <p:tag name="MMCOA_FONTSIZE_M" val="12"/>
  <p:tag name="MMCOA_FONTSIZE_S" val="12"/>
  <p:tag name="MMCOA_POSITION_L" val="0;158.625;222.75;756"/>
  <p:tag name="MMCOA_POSITION_M" val="0;158.625;222.75;756"/>
  <p:tag name="MMCOA_POSITION_S" val="0;158.625;222.75;756"/>
  <p:tag name="MMCOA_HIDEONCOLOUR" val="N"/>
  <p:tag name="MMCOA_HIDEONWHITE" val="Y"/>
</p:tagLst>
</file>

<file path=ppt/tags/tag12.xml><?xml version="1.0" encoding="utf-8"?>
<p:tagLst xmlns:a="http://schemas.openxmlformats.org/drawingml/2006/main" xmlns:r="http://schemas.openxmlformats.org/officeDocument/2006/relationships" xmlns:p="http://schemas.openxmlformats.org/presentationml/2006/main">
  <p:tag name="MMCOA_SMARTSHAPE" val="Y"/>
  <p:tag name="MMCOA_FONTSIZE_L" val="32"/>
  <p:tag name="MMCOA_FONTSIZE_M" val="32"/>
  <p:tag name="MMCOA_FONTSIZE_S" val="32"/>
  <p:tag name="MMCOA_POSITION_L" val="248.75;238.75;136.125;466.125"/>
  <p:tag name="MMCOA_POSITION_M" val="248.75;238.75;136.125;466.125"/>
  <p:tag name="MMCOA_POSITION_S" val="248.75;238.75;136.125;466.125"/>
  <p:tag name="MMCOA_HIDEONCOLOUR" val="N"/>
  <p:tag name="MMCOA_HIDEONWHITE" val="N"/>
</p:tagLst>
</file>

<file path=ppt/tags/tag13.xml><?xml version="1.0" encoding="utf-8"?>
<p:tagLst xmlns:a="http://schemas.openxmlformats.org/drawingml/2006/main" xmlns:r="http://schemas.openxmlformats.org/officeDocument/2006/relationships" xmlns:p="http://schemas.openxmlformats.org/presentationml/2006/main">
  <p:tag name="MMCOA_DISPLAYMASTERSHAPES" val="N"/>
  <p:tag name="MMCOA_FOLLOWMASTERBACKGROUND" val="Y"/>
  <p:tag name="MMCOA_FORCESCHEME" val="N"/>
  <p:tag name="MMCOA_SLIDECOLOURSCHEME" val=""/>
</p:tagLst>
</file>

<file path=ppt/tags/tag14.xml><?xml version="1.0" encoding="utf-8"?>
<p:tagLst xmlns:a="http://schemas.openxmlformats.org/drawingml/2006/main" xmlns:r="http://schemas.openxmlformats.org/officeDocument/2006/relationships" xmlns:p="http://schemas.openxmlformats.org/presentationml/2006/main">
  <p:tag name="MMCOA_SMARTSHAPE" val="Y"/>
  <p:tag name="MMCOA_FONTSIZE_L" val="12"/>
  <p:tag name="MMCOA_FONTSIZE_M" val="12"/>
  <p:tag name="MMCOA_FONTSIZE_S" val="12"/>
  <p:tag name="MMCOA_POSITION_L" val="0;158.625;222.75;756"/>
  <p:tag name="MMCOA_POSITION_M" val="0;158.625;222.75;756"/>
  <p:tag name="MMCOA_POSITION_S" val="0;158.625;222.75;756"/>
  <p:tag name="MMCOA_HIDEONCOLOUR" val="N"/>
  <p:tag name="MMCOA_HIDEONWHITE" val="Y"/>
</p:tagLst>
</file>

<file path=ppt/tags/tag15.xml><?xml version="1.0" encoding="utf-8"?>
<p:tagLst xmlns:a="http://schemas.openxmlformats.org/drawingml/2006/main" xmlns:r="http://schemas.openxmlformats.org/officeDocument/2006/relationships" xmlns:p="http://schemas.openxmlformats.org/presentationml/2006/main">
  <p:tag name="MMCOA_SMARTSHAPE" val="Y"/>
  <p:tag name="MMCOA_FONTSIZE_L" val="32"/>
  <p:tag name="MMCOA_FONTSIZE_M" val="32"/>
  <p:tag name="MMCOA_FONTSIZE_S" val="32"/>
  <p:tag name="MMCOA_POSITION_L" val="248.75;238.75;136.125;466.125"/>
  <p:tag name="MMCOA_POSITION_M" val="248.75;238.75;136.125;466.125"/>
  <p:tag name="MMCOA_POSITION_S" val="248.75;238.75;136.125;466.125"/>
  <p:tag name="MMCOA_HIDEONCOLOUR" val="N"/>
  <p:tag name="MMCOA_HIDEONWHITE" val="N"/>
</p:tagLst>
</file>

<file path=ppt/tags/tag2.xml><?xml version="1.0" encoding="utf-8"?>
<p:tagLst xmlns:a="http://schemas.openxmlformats.org/drawingml/2006/main" xmlns:r="http://schemas.openxmlformats.org/officeDocument/2006/relationships" xmlns:p="http://schemas.openxmlformats.org/presentationml/2006/main">
  <p:tag name="MMCOA_SMARTSHAPE" val="Y"/>
  <p:tag name="MMCOA_FONTSIZE_L" val="12"/>
  <p:tag name="MMCOA_FONTSIZE_M" val="12"/>
  <p:tag name="MMCOA_FONTSIZE_S" val="12"/>
  <p:tag name="MMCOA_POSITION_L" val="0;158.625;222.75;756"/>
  <p:tag name="MMCOA_POSITION_M" val="0;158.625;222.75;756"/>
  <p:tag name="MMCOA_POSITION_S" val="0;158.625;222.75;756"/>
  <p:tag name="MMCOA_HIDEONCOLOUR" val="N"/>
  <p:tag name="MMCOA_HIDEONWHITE" val="Y"/>
</p:tagLst>
</file>

<file path=ppt/tags/tag3.xml><?xml version="1.0" encoding="utf-8"?>
<p:tagLst xmlns:a="http://schemas.openxmlformats.org/drawingml/2006/main" xmlns:r="http://schemas.openxmlformats.org/officeDocument/2006/relationships" xmlns:p="http://schemas.openxmlformats.org/presentationml/2006/main">
  <p:tag name="MMCOA_SMARTSHAPE" val="Y"/>
  <p:tag name="MMCOA_FONTSIZE_L" val="32"/>
  <p:tag name="MMCOA_FONTSIZE_M" val="32"/>
  <p:tag name="MMCOA_FONTSIZE_S" val="32"/>
  <p:tag name="MMCOA_POSITION_L" val="248.75;238.75;136.125;466.125"/>
  <p:tag name="MMCOA_POSITION_M" val="248.75;238.75;136.125;466.125"/>
  <p:tag name="MMCOA_POSITION_S" val="248.75;238.75;136.125;466.125"/>
  <p:tag name="MMCOA_HIDEONCOLOUR" val="N"/>
  <p:tag name="MMCOA_HIDEONWHITE" val="N"/>
</p:tagLst>
</file>

<file path=ppt/tags/tag4.xml><?xml version="1.0" encoding="utf-8"?>
<p:tagLst xmlns:a="http://schemas.openxmlformats.org/drawingml/2006/main" xmlns:r="http://schemas.openxmlformats.org/officeDocument/2006/relationships" xmlns:p="http://schemas.openxmlformats.org/presentationml/2006/main">
  <p:tag name="MMCOA_DISPLAYMASTERSHAPES" val="N"/>
  <p:tag name="MMCOA_FOLLOWMASTERBACKGROUND" val="Y"/>
  <p:tag name="MMCOA_FORCESCHEME" val="N"/>
  <p:tag name="MMCOA_SLIDECOLOURSCHEME" val=""/>
</p:tagLst>
</file>

<file path=ppt/tags/tag5.xml><?xml version="1.0" encoding="utf-8"?>
<p:tagLst xmlns:a="http://schemas.openxmlformats.org/drawingml/2006/main" xmlns:r="http://schemas.openxmlformats.org/officeDocument/2006/relationships" xmlns:p="http://schemas.openxmlformats.org/presentationml/2006/main">
  <p:tag name="MMCOA_SMARTSHAPE" val="Y"/>
  <p:tag name="MMCOA_FONTSIZE_L" val="12"/>
  <p:tag name="MMCOA_FONTSIZE_M" val="12"/>
  <p:tag name="MMCOA_FONTSIZE_S" val="12"/>
  <p:tag name="MMCOA_POSITION_L" val="0;158.625;222.75;756"/>
  <p:tag name="MMCOA_POSITION_M" val="0;158.625;222.75;756"/>
  <p:tag name="MMCOA_POSITION_S" val="0;158.625;222.75;756"/>
  <p:tag name="MMCOA_HIDEONCOLOUR" val="N"/>
  <p:tag name="MMCOA_HIDEONWHITE" val="Y"/>
</p:tagLst>
</file>

<file path=ppt/tags/tag6.xml><?xml version="1.0" encoding="utf-8"?>
<p:tagLst xmlns:a="http://schemas.openxmlformats.org/drawingml/2006/main" xmlns:r="http://schemas.openxmlformats.org/officeDocument/2006/relationships" xmlns:p="http://schemas.openxmlformats.org/presentationml/2006/main">
  <p:tag name="MMCOA_SMARTSHAPE" val="Y"/>
  <p:tag name="MMCOA_FONTSIZE_L" val="32"/>
  <p:tag name="MMCOA_FONTSIZE_M" val="32"/>
  <p:tag name="MMCOA_FONTSIZE_S" val="32"/>
  <p:tag name="MMCOA_POSITION_L" val="248.75;238.75;136.125;466.125"/>
  <p:tag name="MMCOA_POSITION_M" val="248.75;238.75;136.125;466.125"/>
  <p:tag name="MMCOA_POSITION_S" val="248.75;238.75;136.125;466.125"/>
  <p:tag name="MMCOA_HIDEONCOLOUR" val="N"/>
  <p:tag name="MMCOA_HIDEONWHITE" val="N"/>
</p:tagLst>
</file>

<file path=ppt/tags/tag7.xml><?xml version="1.0" encoding="utf-8"?>
<p:tagLst xmlns:a="http://schemas.openxmlformats.org/drawingml/2006/main" xmlns:r="http://schemas.openxmlformats.org/officeDocument/2006/relationships" xmlns:p="http://schemas.openxmlformats.org/presentationml/2006/main">
  <p:tag name="MMCOA_DISPLAYMASTERSHAPES" val="N"/>
  <p:tag name="MMCOA_FOLLOWMASTERBACKGROUND" val="Y"/>
  <p:tag name="MMCOA_FORCESCHEME" val="N"/>
  <p:tag name="MMCOA_SLIDECOLOURSCHEME" val=""/>
</p:tagLst>
</file>

<file path=ppt/tags/tag8.xml><?xml version="1.0" encoding="utf-8"?>
<p:tagLst xmlns:a="http://schemas.openxmlformats.org/drawingml/2006/main" xmlns:r="http://schemas.openxmlformats.org/officeDocument/2006/relationships" xmlns:p="http://schemas.openxmlformats.org/presentationml/2006/main">
  <p:tag name="MMCOA_SMARTSHAPE" val="Y"/>
  <p:tag name="MMCOA_FONTSIZE_L" val="12"/>
  <p:tag name="MMCOA_FONTSIZE_M" val="12"/>
  <p:tag name="MMCOA_FONTSIZE_S" val="12"/>
  <p:tag name="MMCOA_POSITION_L" val="0;158.625;222.75;756"/>
  <p:tag name="MMCOA_POSITION_M" val="0;158.625;222.75;756"/>
  <p:tag name="MMCOA_POSITION_S" val="0;158.625;222.75;756"/>
  <p:tag name="MMCOA_HIDEONCOLOUR" val="N"/>
  <p:tag name="MMCOA_HIDEONWHITE" val="Y"/>
</p:tagLst>
</file>

<file path=ppt/tags/tag9.xml><?xml version="1.0" encoding="utf-8"?>
<p:tagLst xmlns:a="http://schemas.openxmlformats.org/drawingml/2006/main" xmlns:r="http://schemas.openxmlformats.org/officeDocument/2006/relationships" xmlns:p="http://schemas.openxmlformats.org/presentationml/2006/main">
  <p:tag name="MMCOA_SMARTSHAPE" val="Y"/>
  <p:tag name="MMCOA_FONTSIZE_L" val="32"/>
  <p:tag name="MMCOA_FONTSIZE_M" val="32"/>
  <p:tag name="MMCOA_FONTSIZE_S" val="32"/>
  <p:tag name="MMCOA_POSITION_L" val="248.75;238.75;136.125;466.125"/>
  <p:tag name="MMCOA_POSITION_M" val="248.75;238.75;136.125;466.125"/>
  <p:tag name="MMCOA_POSITION_S" val="248.75;238.75;136.125;466.125"/>
  <p:tag name="MMCOA_HIDEONCOLOUR" val="N"/>
  <p:tag name="MMCOA_HIDEONWHITE" val="N"/>
</p:tagLst>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2275</TotalTime>
  <Words>4469</Words>
  <Application>Microsoft Office PowerPoint</Application>
  <PresentationFormat>On-screen Show (4:3)</PresentationFormat>
  <Paragraphs>505</Paragraphs>
  <Slides>49</Slides>
  <Notes>9</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Capital</vt:lpstr>
      <vt:lpstr>Risk, Liability &amp; Insurance Considerations</vt:lpstr>
      <vt:lpstr>International Conventions</vt:lpstr>
      <vt:lpstr>Liability Convention 1972</vt:lpstr>
      <vt:lpstr>Liability Convention 1972</vt:lpstr>
      <vt:lpstr>Liability Convention 1972</vt:lpstr>
      <vt:lpstr>Liability Convention 1972</vt:lpstr>
      <vt:lpstr>Liability Convention 1972</vt:lpstr>
      <vt:lpstr>Liability Convention 1972</vt:lpstr>
      <vt:lpstr>Liability Convention 1972</vt:lpstr>
      <vt:lpstr>Liability Convention 1972</vt:lpstr>
      <vt:lpstr>Do the Treaties Work?</vt:lpstr>
      <vt:lpstr>Benefits of the Treaties</vt:lpstr>
      <vt:lpstr>Current Risk Environment</vt:lpstr>
      <vt:lpstr>Current Risk Environment</vt:lpstr>
      <vt:lpstr>The Future</vt:lpstr>
      <vt:lpstr>The Future</vt:lpstr>
      <vt:lpstr>National Space Legislation</vt:lpstr>
      <vt:lpstr>National Space Legislation</vt:lpstr>
      <vt:lpstr>UK Outer Space Act 1986</vt:lpstr>
      <vt:lpstr>UK Outer Space Act 1986</vt:lpstr>
      <vt:lpstr>UK Outer Space Act 1986</vt:lpstr>
      <vt:lpstr>UK Outer Space Act 1986</vt:lpstr>
      <vt:lpstr>UK Outer Space Act 1986</vt:lpstr>
      <vt:lpstr>Space Industry Act 2018</vt:lpstr>
      <vt:lpstr>S.17 Informed consent</vt:lpstr>
      <vt:lpstr>S.34-38 Liabilities, indemnities and insurance</vt:lpstr>
      <vt:lpstr>Space Risk</vt:lpstr>
      <vt:lpstr>PowerPoint Presentation</vt:lpstr>
      <vt:lpstr>What is Capacity?</vt:lpstr>
      <vt:lpstr>Relationship Between Capacity, Losses and Premium Rates</vt:lpstr>
      <vt:lpstr>PowerPoint Presentation</vt:lpstr>
      <vt:lpstr>Launch Sequence</vt:lpstr>
      <vt:lpstr>Launch Insurance</vt:lpstr>
      <vt:lpstr>Launchers </vt:lpstr>
      <vt:lpstr>PowerPoint Presentation</vt:lpstr>
      <vt:lpstr>In-Orbit Cover</vt:lpstr>
      <vt:lpstr>In-Orbit Cover Drafting Considerations</vt:lpstr>
      <vt:lpstr>PowerPoint Presentation</vt:lpstr>
      <vt:lpstr>Third Party Liability Insurance</vt:lpstr>
      <vt:lpstr>Third Party Liability Insurance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Chambers of Sa'id Mosteshar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Heading</dc:title>
  <dc:creator>Sa'id Mosteshar</dc:creator>
  <cp:lastModifiedBy>Neil Stevens</cp:lastModifiedBy>
  <cp:revision>67</cp:revision>
  <dcterms:created xsi:type="dcterms:W3CDTF">2014-04-29T18:10:39Z</dcterms:created>
  <dcterms:modified xsi:type="dcterms:W3CDTF">2019-10-14T09:11:07Z</dcterms:modified>
</cp:coreProperties>
</file>