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78" r:id="rId2"/>
    <p:sldId id="280" r:id="rId3"/>
    <p:sldId id="279" r:id="rId4"/>
    <p:sldId id="258" r:id="rId5"/>
    <p:sldId id="262" r:id="rId6"/>
    <p:sldId id="257" r:id="rId7"/>
    <p:sldId id="266" r:id="rId8"/>
    <p:sldId id="265" r:id="rId9"/>
    <p:sldId id="269" r:id="rId10"/>
    <p:sldId id="271" r:id="rId11"/>
    <p:sldId id="276" r:id="rId12"/>
    <p:sldId id="263" r:id="rId13"/>
    <p:sldId id="275" r:id="rId14"/>
    <p:sldId id="277" r:id="rId15"/>
    <p:sldId id="270" r:id="rId16"/>
    <p:sldId id="272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7880"/>
    <p:restoredTop sz="94676"/>
  </p:normalViewPr>
  <p:slideViewPr>
    <p:cSldViewPr snapToGrid="0" snapToObjects="1">
      <p:cViewPr>
        <p:scale>
          <a:sx n="119" d="100"/>
          <a:sy n="119" d="100"/>
        </p:scale>
        <p:origin x="-80" y="-8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viewProps" Target="viewProps.xml"/><Relationship Id="rId21" Type="http://schemas.openxmlformats.org/officeDocument/2006/relationships/theme" Target="theme/theme1.xml"/><Relationship Id="rId2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printerSettings" Target="printerSettings/printerSettings1.bin"/><Relationship Id="rId1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D089955-7DDF-3F4C-82AF-5E182709D9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4F499F50-A505-914C-8104-3FF1DB00A9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081444E-5A4A-6249-B5B9-8882C87804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E8BF5E-980B-7E4C-B95E-A4BB2F89C07C}" type="datetimeFigureOut">
              <a:rPr lang="en-US" smtClean="0"/>
              <a:t>24/10/19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5CB60E9-621B-8B49-925C-786E0AB69B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0C20665-80E2-DF40-9DAC-0F5DC570CE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0C6778-A3D4-3F48-AFE0-73A6854FB0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9790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D173D95-CE0A-E342-8FE2-51D1DFA339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A922F140-44F6-A04E-9B7F-5C8DF12634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359A9B7-1D07-5A45-BD21-8E63593BF8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E8BF5E-980B-7E4C-B95E-A4BB2F89C07C}" type="datetimeFigureOut">
              <a:rPr lang="en-US" smtClean="0"/>
              <a:t>24/10/19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EAD6C36-2801-2F40-BDEC-B51985760D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0CDAE56-5FE5-8D4B-93B5-30F3F24A9E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0C6778-A3D4-3F48-AFE0-73A6854FB0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1076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1C62E95D-6FEC-DA49-912A-6ED75D3E1F0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653BA1C7-00BB-FD4D-A8B3-1100A69836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32B06DE-5B32-1546-A39F-C122B24340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E8BF5E-980B-7E4C-B95E-A4BB2F89C07C}" type="datetimeFigureOut">
              <a:rPr lang="en-US" smtClean="0"/>
              <a:t>24/10/19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0418060-33FB-994F-8EB7-E6D6456DD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94E844B-B592-734E-974D-3F87DBC17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0C6778-A3D4-3F48-AFE0-73A6854FB0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5741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D42E397-FE66-FA4E-AFAC-0799D75E24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AADC6F5-A954-3C40-9EED-8157B6AB77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706FB38-67D3-7E46-85EE-37A0E19041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E8BF5E-980B-7E4C-B95E-A4BB2F89C07C}" type="datetimeFigureOut">
              <a:rPr lang="en-US" smtClean="0"/>
              <a:t>24/10/19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BBE66E2-3FEB-4D4A-B0AF-9D9E2BDE49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E526B94-A2D7-5D42-BDAA-F9EB684809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0C6778-A3D4-3F48-AFE0-73A6854FB0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1049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876503E-C0AB-254F-BE39-B66BF3B2C1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231CB5D9-DE9E-0146-AD3E-A19C617EAF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241BF45-4613-1344-BCDD-0309551DEE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E8BF5E-980B-7E4C-B95E-A4BB2F89C07C}" type="datetimeFigureOut">
              <a:rPr lang="en-US" smtClean="0"/>
              <a:t>24/10/19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1732C6D-793B-9143-89A6-65E64AE54C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D25E3A1-41E8-D249-BE1D-A02032662F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0C6778-A3D4-3F48-AFE0-73A6854FB0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5481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DC61D69-BF3C-B34C-8CCE-AAE6460BA7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2503FAFF-5BAD-9B4D-B22E-60FE6074717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504FD9F2-AA40-2047-8BEC-CC5909EB8C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AD32A40B-6EDE-0A4D-91AC-2EAD63DEC5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E8BF5E-980B-7E4C-B95E-A4BB2F89C07C}" type="datetimeFigureOut">
              <a:rPr lang="en-US" smtClean="0"/>
              <a:t>24/10/19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09B2F551-8938-684C-AA5A-BC7A100084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E014687D-6057-254B-A523-C8668AF893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0C6778-A3D4-3F48-AFE0-73A6854FB0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4710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4F1FA10-B41D-1D45-BC15-35043637F4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79C3FF4E-9752-3C4F-898D-DEE9EED3C3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57992A7F-56F4-C940-AAEB-B8B10E4041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633E9CB8-AEBD-FD41-AF61-99EA332B8C2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5C8BEE17-B4B0-A343-A862-7EB589AD491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D6D40A5C-1182-324C-93C0-E121747B65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E8BF5E-980B-7E4C-B95E-A4BB2F89C07C}" type="datetimeFigureOut">
              <a:rPr lang="en-US" smtClean="0"/>
              <a:t>24/10/19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0A7B4407-FB34-004D-BA41-855AA75C8B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2FC5A6C3-E0D8-F94C-A3A1-E2E12CD594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0C6778-A3D4-3F48-AFE0-73A6854FB0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2234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35AB6D9-4BD4-DE49-9F74-739BBDF9D6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0DEB0241-326D-2C42-A06B-FD29CFC82E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E8BF5E-980B-7E4C-B95E-A4BB2F89C07C}" type="datetimeFigureOut">
              <a:rPr lang="en-US" smtClean="0"/>
              <a:t>24/10/19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2784A1A9-5F74-0348-88FE-42333E79F5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F8C09E57-BD37-8046-9590-D729295D50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0C6778-A3D4-3F48-AFE0-73A6854FB0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2841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43D8A23B-465A-C34B-96DC-701C2C2DC6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E8BF5E-980B-7E4C-B95E-A4BB2F89C07C}" type="datetimeFigureOut">
              <a:rPr lang="en-US" smtClean="0"/>
              <a:t>24/10/19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7103BC34-D354-294D-923B-1DC6A35EE4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6F448132-5318-664F-B90A-AE18C77B24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0C6778-A3D4-3F48-AFE0-73A6854FB0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6250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6153596-6E31-C445-B0E8-6A911A6F8C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C98AC965-40C5-D644-8A28-F7A28EF547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565E273D-EA45-4B4B-AEA3-0DA923C555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4CA6F337-EDD8-5748-9757-5F8E6B543A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E8BF5E-980B-7E4C-B95E-A4BB2F89C07C}" type="datetimeFigureOut">
              <a:rPr lang="en-US" smtClean="0"/>
              <a:t>24/10/19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E3B4675D-2500-E34C-9973-CBF3A9CD8D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945FF319-E606-1B4E-92AB-C425DAC2A0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0C6778-A3D4-3F48-AFE0-73A6854FB0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3034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CA04DBA-B9D7-904E-AF19-1B3F1D6BB9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3307D658-B427-9148-8DFB-5C20D7D703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5E155285-3D00-4C46-90ED-983C7E3C1A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D8961F49-1857-EB47-B591-324C1AC86D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E8BF5E-980B-7E4C-B95E-A4BB2F89C07C}" type="datetimeFigureOut">
              <a:rPr lang="en-US" smtClean="0"/>
              <a:t>24/10/19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FA3CC6B9-2468-B447-91C3-82947C2469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7CF9A37A-F46C-1041-8693-5869CF6639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0C6778-A3D4-3F48-AFE0-73A6854FB0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78597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3FC4EE18-9E41-7142-8652-22FE81E56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A31DEE48-1120-0348-B809-59043D69C0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FA62763-E81E-A54E-87D0-9F844D0CEDF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E8BF5E-980B-7E4C-B95E-A4BB2F89C07C}" type="datetimeFigureOut">
              <a:rPr lang="en-US" smtClean="0"/>
              <a:t>24/10/19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BACD185-F119-2B4B-BFFF-C744451017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AE7EE8F-A05B-1641-870A-D289D1F8E2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0C6778-A3D4-3F48-AFE0-73A6854FB0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05465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4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Relationship Id="rId3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4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2.jpg"/><Relationship Id="rId12" Type="http://schemas.openxmlformats.org/officeDocument/2006/relationships/image" Target="../media/image43.jpeg"/><Relationship Id="rId13" Type="http://schemas.openxmlformats.org/officeDocument/2006/relationships/image" Target="../media/image33.jpg"/><Relationship Id="rId14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Relationship Id="rId3" Type="http://schemas.openxmlformats.org/officeDocument/2006/relationships/image" Target="../media/image31.png"/><Relationship Id="rId4" Type="http://schemas.openxmlformats.org/officeDocument/2006/relationships/image" Target="../media/image35.jpeg"/><Relationship Id="rId5" Type="http://schemas.openxmlformats.org/officeDocument/2006/relationships/image" Target="../media/image36.jpg"/><Relationship Id="rId6" Type="http://schemas.openxmlformats.org/officeDocument/2006/relationships/image" Target="../media/image37.jpg"/><Relationship Id="rId7" Type="http://schemas.openxmlformats.org/officeDocument/2006/relationships/image" Target="../media/image38.jpeg"/><Relationship Id="rId8" Type="http://schemas.openxmlformats.org/officeDocument/2006/relationships/image" Target="../media/image39.jpg"/><Relationship Id="rId9" Type="http://schemas.openxmlformats.org/officeDocument/2006/relationships/image" Target="../media/image40.jpg"/><Relationship Id="rId10" Type="http://schemas.openxmlformats.org/officeDocument/2006/relationships/image" Target="../media/image41.jpeg"/></Relationships>
</file>

<file path=ppt/slides/_rels/slide1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2.jpg"/><Relationship Id="rId12" Type="http://schemas.openxmlformats.org/officeDocument/2006/relationships/image" Target="../media/image43.jpeg"/><Relationship Id="rId13" Type="http://schemas.openxmlformats.org/officeDocument/2006/relationships/image" Target="../media/image33.jpg"/><Relationship Id="rId14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Relationship Id="rId3" Type="http://schemas.openxmlformats.org/officeDocument/2006/relationships/image" Target="../media/image31.png"/><Relationship Id="rId4" Type="http://schemas.openxmlformats.org/officeDocument/2006/relationships/image" Target="../media/image35.jpeg"/><Relationship Id="rId5" Type="http://schemas.openxmlformats.org/officeDocument/2006/relationships/image" Target="../media/image36.jpg"/><Relationship Id="rId6" Type="http://schemas.openxmlformats.org/officeDocument/2006/relationships/image" Target="../media/image37.jpg"/><Relationship Id="rId7" Type="http://schemas.openxmlformats.org/officeDocument/2006/relationships/image" Target="../media/image38.jpeg"/><Relationship Id="rId8" Type="http://schemas.openxmlformats.org/officeDocument/2006/relationships/image" Target="../media/image39.jpg"/><Relationship Id="rId9" Type="http://schemas.openxmlformats.org/officeDocument/2006/relationships/image" Target="../media/image40.jpg"/><Relationship Id="rId10" Type="http://schemas.openxmlformats.org/officeDocument/2006/relationships/image" Target="../media/image41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emf"/><Relationship Id="rId3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8.jpg"/><Relationship Id="rId5" Type="http://schemas.openxmlformats.org/officeDocument/2006/relationships/image" Target="../media/image9.jpeg"/><Relationship Id="rId6" Type="http://schemas.openxmlformats.org/officeDocument/2006/relationships/image" Target="../media/image10.jpg"/><Relationship Id="rId7" Type="http://schemas.openxmlformats.org/officeDocument/2006/relationships/image" Target="../media/image11.jpeg"/><Relationship Id="rId8" Type="http://schemas.openxmlformats.org/officeDocument/2006/relationships/image" Target="../media/image12.jpg"/><Relationship Id="rId9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6" Type="http://schemas.openxmlformats.org/officeDocument/2006/relationships/image" Target="../media/image19.jpg"/><Relationship Id="rId7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4" Type="http://schemas.openxmlformats.org/officeDocument/2006/relationships/image" Target="../media/image23.gif"/><Relationship Id="rId5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4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5DC5731E-AD28-3942-99A8-DF5458A2FD2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2174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856B2BE8-52C1-B549-87F6-3EA5498C1B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3861" y="493714"/>
            <a:ext cx="9144000" cy="2387600"/>
          </a:xfrm>
        </p:spPr>
        <p:txBody>
          <a:bodyPr>
            <a:normAutofit/>
          </a:bodyPr>
          <a:lstStyle/>
          <a:p>
            <a:pPr algn="l"/>
            <a:r>
              <a:rPr lang="en-GB" sz="3200" dirty="0">
                <a:solidFill>
                  <a:schemeClr val="bg1"/>
                </a:solidFill>
              </a:rPr>
              <a:t>MILITARY AND SECURITY USES OF SPACE</a:t>
            </a:r>
            <a:r>
              <a:rPr lang="en-GB" sz="3100" dirty="0">
                <a:solidFill>
                  <a:schemeClr val="bg1"/>
                </a:solidFill>
              </a:rPr>
              <a:t/>
            </a:r>
            <a:br>
              <a:rPr lang="en-GB" sz="3100" dirty="0">
                <a:solidFill>
                  <a:schemeClr val="bg1"/>
                </a:solidFill>
              </a:rPr>
            </a:br>
            <a:r>
              <a:rPr lang="en-GB" sz="3100" dirty="0">
                <a:solidFill>
                  <a:schemeClr val="bg1"/>
                </a:solidFill>
              </a:rPr>
              <a:t/>
            </a:r>
            <a:br>
              <a:rPr lang="en-GB" sz="3100" dirty="0">
                <a:solidFill>
                  <a:schemeClr val="bg1"/>
                </a:solidFill>
              </a:rPr>
            </a:br>
            <a:r>
              <a:rPr lang="en-GB" sz="3100" dirty="0">
                <a:solidFill>
                  <a:schemeClr val="bg1"/>
                </a:solidFill>
              </a:rPr>
              <a:t>Mark Roberts</a:t>
            </a:r>
            <a:br>
              <a:rPr lang="en-GB" sz="3100" dirty="0">
                <a:solidFill>
                  <a:schemeClr val="bg1"/>
                </a:solidFill>
              </a:rPr>
            </a:br>
            <a:r>
              <a:rPr lang="en-GB" sz="3100" dirty="0">
                <a:solidFill>
                  <a:schemeClr val="bg1"/>
                </a:solidFill>
              </a:rPr>
              <a:t/>
            </a:r>
            <a:br>
              <a:rPr lang="en-GB" sz="3100" dirty="0">
                <a:solidFill>
                  <a:schemeClr val="bg1"/>
                </a:solidFill>
              </a:rPr>
            </a:br>
            <a:r>
              <a:rPr lang="en-GB" sz="2000" dirty="0">
                <a:solidFill>
                  <a:schemeClr val="bg1"/>
                </a:solidFill>
              </a:rPr>
              <a:t>15 October 2019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80062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006E83C-658C-3845-9A9C-C1182E6DA8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8312" y="590039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Humanitarian</a:t>
            </a:r>
          </a:p>
          <a:p>
            <a:r>
              <a:rPr lang="en-GB" sz="2000" dirty="0"/>
              <a:t>Remotely sensed data </a:t>
            </a:r>
          </a:p>
          <a:p>
            <a:r>
              <a:rPr lang="en-GB" sz="2000" dirty="0"/>
              <a:t>Communications</a:t>
            </a:r>
          </a:p>
          <a:p>
            <a:r>
              <a:rPr lang="en-GB" sz="2000" dirty="0"/>
              <a:t>Logistical planning</a:t>
            </a:r>
          </a:p>
          <a:p>
            <a:r>
              <a:rPr lang="en-GB" sz="2000" dirty="0"/>
              <a:t>Rapid decision-making</a:t>
            </a:r>
          </a:p>
          <a:p>
            <a:r>
              <a:rPr lang="en-GB" sz="2000" dirty="0"/>
              <a:t>Resource allocation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617C67A9-247E-AF4E-BF20-2311537D47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0311" y="515190"/>
            <a:ext cx="4050409" cy="270027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F55222A3-ABE3-C04F-8A3F-452503AB1CB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5606" y="3429000"/>
            <a:ext cx="4050409" cy="2700273"/>
          </a:xfrm>
          <a:prstGeom prst="rect">
            <a:avLst/>
          </a:prstGeom>
          <a:ln w="0"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D8041DFC-2F79-2044-8EBB-6F1A821B273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95516" y="3404677"/>
            <a:ext cx="4390878" cy="2724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684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D578F1E-8A0A-DB40-83D5-8AFD76F7C5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39216"/>
          </a:xfrm>
        </p:spPr>
        <p:txBody>
          <a:bodyPr>
            <a:normAutofit/>
          </a:bodyPr>
          <a:lstStyle/>
          <a:p>
            <a:r>
              <a:rPr lang="en-US" sz="3200" dirty="0"/>
              <a:t>Military Use of Space – A Story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="" xmlns:a16="http://schemas.microsoft.com/office/drawing/2014/main" id="{0807E28A-BCCC-BA4C-8F6C-C832AB250ADD}"/>
              </a:ext>
            </a:extLst>
          </p:cNvPr>
          <p:cNvGrpSpPr/>
          <p:nvPr/>
        </p:nvGrpSpPr>
        <p:grpSpPr>
          <a:xfrm>
            <a:off x="6567073" y="2473759"/>
            <a:ext cx="5023262" cy="4155534"/>
            <a:chOff x="6449101" y="1735112"/>
            <a:chExt cx="3754603" cy="3188524"/>
          </a:xfrm>
        </p:grpSpPr>
        <p:pic>
          <p:nvPicPr>
            <p:cNvPr id="15" name="Picture 14">
              <a:extLst>
                <a:ext uri="{FF2B5EF4-FFF2-40B4-BE49-F238E27FC236}">
                  <a16:creationId xmlns="" xmlns:a16="http://schemas.microsoft.com/office/drawing/2014/main" id="{19A437F5-1AAC-444A-B357-56CB39E244A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49101" y="1735112"/>
              <a:ext cx="3754603" cy="318852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6" name="Oval 15">
              <a:extLst>
                <a:ext uri="{FF2B5EF4-FFF2-40B4-BE49-F238E27FC236}">
                  <a16:creationId xmlns="" xmlns:a16="http://schemas.microsoft.com/office/drawing/2014/main" id="{10F7585D-07A2-964A-897F-41399F6FBFA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890897" y="4091926"/>
              <a:ext cx="134540" cy="138370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9" name="Oval 38">
            <a:extLst>
              <a:ext uri="{FF2B5EF4-FFF2-40B4-BE49-F238E27FC236}">
                <a16:creationId xmlns="" xmlns:a16="http://schemas.microsoft.com/office/drawing/2014/main" id="{0D3BB49D-8FCD-954A-A54E-10919A0C73DB}"/>
              </a:ext>
            </a:extLst>
          </p:cNvPr>
          <p:cNvSpPr>
            <a:spLocks noChangeAspect="1"/>
          </p:cNvSpPr>
          <p:nvPr/>
        </p:nvSpPr>
        <p:spPr>
          <a:xfrm>
            <a:off x="7978906" y="5295371"/>
            <a:ext cx="179999" cy="18000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0" name="Straight Connector 49">
            <a:extLst>
              <a:ext uri="{FF2B5EF4-FFF2-40B4-BE49-F238E27FC236}">
                <a16:creationId xmlns="" xmlns:a16="http://schemas.microsoft.com/office/drawing/2014/main" id="{3B900DA6-47AD-3B45-9896-2BA81EBC9C1A}"/>
              </a:ext>
            </a:extLst>
          </p:cNvPr>
          <p:cNvCxnSpPr>
            <a:cxnSpLocks/>
          </p:cNvCxnSpPr>
          <p:nvPr/>
        </p:nvCxnSpPr>
        <p:spPr>
          <a:xfrm flipV="1">
            <a:off x="7992859" y="5475371"/>
            <a:ext cx="76047" cy="347012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" name="Picture 50">
            <a:extLst>
              <a:ext uri="{FF2B5EF4-FFF2-40B4-BE49-F238E27FC236}">
                <a16:creationId xmlns="" xmlns:a16="http://schemas.microsoft.com/office/drawing/2014/main" id="{B09D8C42-FD6B-6143-AC76-BBA77FADA0E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71766" y="5825259"/>
            <a:ext cx="1484996" cy="80189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A537B847-B4F5-1249-950B-EF9671EB481E}"/>
              </a:ext>
            </a:extLst>
          </p:cNvPr>
          <p:cNvSpPr txBox="1"/>
          <p:nvPr/>
        </p:nvSpPr>
        <p:spPr>
          <a:xfrm>
            <a:off x="7067774" y="516367"/>
            <a:ext cx="16082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Preparation: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SatCom</a:t>
            </a:r>
          </a:p>
        </p:txBody>
      </p:sp>
    </p:spTree>
    <p:extLst>
      <p:ext uri="{BB962C8B-B14F-4D97-AF65-F5344CB8AC3E}">
        <p14:creationId xmlns:p14="http://schemas.microsoft.com/office/powerpoint/2010/main" val="566929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D578F1E-8A0A-DB40-83D5-8AFD76F7C5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39216"/>
          </a:xfrm>
        </p:spPr>
        <p:txBody>
          <a:bodyPr>
            <a:normAutofit/>
          </a:bodyPr>
          <a:lstStyle/>
          <a:p>
            <a:r>
              <a:rPr lang="en-US" sz="3200" dirty="0"/>
              <a:t>Military Use of Space – A Story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="" xmlns:a16="http://schemas.microsoft.com/office/drawing/2014/main" id="{0807E28A-BCCC-BA4C-8F6C-C832AB250ADD}"/>
              </a:ext>
            </a:extLst>
          </p:cNvPr>
          <p:cNvGrpSpPr/>
          <p:nvPr/>
        </p:nvGrpSpPr>
        <p:grpSpPr>
          <a:xfrm>
            <a:off x="6567073" y="2473759"/>
            <a:ext cx="5023262" cy="4155534"/>
            <a:chOff x="6449101" y="1735112"/>
            <a:chExt cx="3754603" cy="3188524"/>
          </a:xfrm>
        </p:grpSpPr>
        <p:pic>
          <p:nvPicPr>
            <p:cNvPr id="15" name="Picture 14">
              <a:extLst>
                <a:ext uri="{FF2B5EF4-FFF2-40B4-BE49-F238E27FC236}">
                  <a16:creationId xmlns="" xmlns:a16="http://schemas.microsoft.com/office/drawing/2014/main" id="{19A437F5-1AAC-444A-B357-56CB39E244A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49101" y="1735112"/>
              <a:ext cx="3754603" cy="318852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6" name="Oval 15">
              <a:extLst>
                <a:ext uri="{FF2B5EF4-FFF2-40B4-BE49-F238E27FC236}">
                  <a16:creationId xmlns="" xmlns:a16="http://schemas.microsoft.com/office/drawing/2014/main" id="{10F7585D-07A2-964A-897F-41399F6FBFA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890897" y="4091926"/>
              <a:ext cx="134540" cy="138370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9" name="Oval 38">
            <a:extLst>
              <a:ext uri="{FF2B5EF4-FFF2-40B4-BE49-F238E27FC236}">
                <a16:creationId xmlns="" xmlns:a16="http://schemas.microsoft.com/office/drawing/2014/main" id="{0D3BB49D-8FCD-954A-A54E-10919A0C73DB}"/>
              </a:ext>
            </a:extLst>
          </p:cNvPr>
          <p:cNvSpPr>
            <a:spLocks noChangeAspect="1"/>
          </p:cNvSpPr>
          <p:nvPr/>
        </p:nvSpPr>
        <p:spPr>
          <a:xfrm>
            <a:off x="7978906" y="5295371"/>
            <a:ext cx="179999" cy="18000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reeform 28">
            <a:extLst>
              <a:ext uri="{FF2B5EF4-FFF2-40B4-BE49-F238E27FC236}">
                <a16:creationId xmlns="" xmlns:a16="http://schemas.microsoft.com/office/drawing/2014/main" id="{0E0B4FE0-03DC-FA45-8DE2-F3503B945F53}"/>
              </a:ext>
            </a:extLst>
          </p:cNvPr>
          <p:cNvSpPr/>
          <p:nvPr/>
        </p:nvSpPr>
        <p:spPr>
          <a:xfrm>
            <a:off x="8062284" y="5388634"/>
            <a:ext cx="546878" cy="247291"/>
          </a:xfrm>
          <a:custGeom>
            <a:avLst/>
            <a:gdLst>
              <a:gd name="connsiteX0" fmla="*/ 546878 w 546878"/>
              <a:gd name="connsiteY0" fmla="*/ 247291 h 247291"/>
              <a:gd name="connsiteX1" fmla="*/ 518124 w 546878"/>
              <a:gd name="connsiteY1" fmla="*/ 201283 h 247291"/>
              <a:gd name="connsiteX2" fmla="*/ 449112 w 546878"/>
              <a:gd name="connsiteY2" fmla="*/ 161026 h 247291"/>
              <a:gd name="connsiteX3" fmla="*/ 391603 w 546878"/>
              <a:gd name="connsiteY3" fmla="*/ 161026 h 247291"/>
              <a:gd name="connsiteX4" fmla="*/ 311090 w 546878"/>
              <a:gd name="connsiteY4" fmla="*/ 178279 h 247291"/>
              <a:gd name="connsiteX5" fmla="*/ 213324 w 546878"/>
              <a:gd name="connsiteY5" fmla="*/ 149524 h 247291"/>
              <a:gd name="connsiteX6" fmla="*/ 115558 w 546878"/>
              <a:gd name="connsiteY6" fmla="*/ 103517 h 247291"/>
              <a:gd name="connsiteX7" fmla="*/ 12041 w 546878"/>
              <a:gd name="connsiteY7" fmla="*/ 46008 h 247291"/>
              <a:gd name="connsiteX8" fmla="*/ 6290 w 546878"/>
              <a:gd name="connsiteY8" fmla="*/ 0 h 2472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46878" h="247291">
                <a:moveTo>
                  <a:pt x="546878" y="247291"/>
                </a:moveTo>
                <a:cubicBezTo>
                  <a:pt x="540648" y="231476"/>
                  <a:pt x="534418" y="215661"/>
                  <a:pt x="518124" y="201283"/>
                </a:cubicBezTo>
                <a:cubicBezTo>
                  <a:pt x="501830" y="186905"/>
                  <a:pt x="470199" y="167735"/>
                  <a:pt x="449112" y="161026"/>
                </a:cubicBezTo>
                <a:cubicBezTo>
                  <a:pt x="428025" y="154316"/>
                  <a:pt x="414607" y="158150"/>
                  <a:pt x="391603" y="161026"/>
                </a:cubicBezTo>
                <a:cubicBezTo>
                  <a:pt x="368599" y="163901"/>
                  <a:pt x="340803" y="180196"/>
                  <a:pt x="311090" y="178279"/>
                </a:cubicBezTo>
                <a:cubicBezTo>
                  <a:pt x="281377" y="176362"/>
                  <a:pt x="245913" y="161984"/>
                  <a:pt x="213324" y="149524"/>
                </a:cubicBezTo>
                <a:cubicBezTo>
                  <a:pt x="180735" y="137064"/>
                  <a:pt x="149105" y="120770"/>
                  <a:pt x="115558" y="103517"/>
                </a:cubicBezTo>
                <a:cubicBezTo>
                  <a:pt x="82011" y="86264"/>
                  <a:pt x="30252" y="63261"/>
                  <a:pt x="12041" y="46008"/>
                </a:cubicBezTo>
                <a:cubicBezTo>
                  <a:pt x="-6170" y="28755"/>
                  <a:pt x="60" y="14377"/>
                  <a:pt x="6290" y="0"/>
                </a:cubicBezTo>
              </a:path>
            </a:pathLst>
          </a:custGeom>
          <a:noFill/>
          <a:ln>
            <a:solidFill>
              <a:srgbClr val="7030A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7" name="Picture 46">
            <a:extLst>
              <a:ext uri="{FF2B5EF4-FFF2-40B4-BE49-F238E27FC236}">
                <a16:creationId xmlns="" xmlns:a16="http://schemas.microsoft.com/office/drawing/2014/main" id="{06CE6A4A-E8C6-E244-8CAB-F76C90D053D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1632" y="5829595"/>
            <a:ext cx="1194197" cy="793226"/>
          </a:xfrm>
          <a:prstGeom prst="rect">
            <a:avLst/>
          </a:prstGeom>
        </p:spPr>
      </p:pic>
      <p:cxnSp>
        <p:nvCxnSpPr>
          <p:cNvPr id="48" name="Straight Connector 47">
            <a:extLst>
              <a:ext uri="{FF2B5EF4-FFF2-40B4-BE49-F238E27FC236}">
                <a16:creationId xmlns="" xmlns:a16="http://schemas.microsoft.com/office/drawing/2014/main" id="{357FFF65-8A4F-AA49-94B0-5B4FBFF343E4}"/>
              </a:ext>
            </a:extLst>
          </p:cNvPr>
          <p:cNvCxnSpPr>
            <a:cxnSpLocks/>
          </p:cNvCxnSpPr>
          <p:nvPr/>
        </p:nvCxnSpPr>
        <p:spPr>
          <a:xfrm flipV="1">
            <a:off x="8275608" y="5538158"/>
            <a:ext cx="0" cy="291437"/>
          </a:xfrm>
          <a:prstGeom prst="line">
            <a:avLst/>
          </a:prstGeom>
          <a:ln w="190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="" xmlns:a16="http://schemas.microsoft.com/office/drawing/2014/main" id="{3B900DA6-47AD-3B45-9896-2BA81EBC9C1A}"/>
              </a:ext>
            </a:extLst>
          </p:cNvPr>
          <p:cNvCxnSpPr>
            <a:cxnSpLocks/>
          </p:cNvCxnSpPr>
          <p:nvPr/>
        </p:nvCxnSpPr>
        <p:spPr>
          <a:xfrm flipV="1">
            <a:off x="7992859" y="5475371"/>
            <a:ext cx="76047" cy="347012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" name="Picture 50">
            <a:extLst>
              <a:ext uri="{FF2B5EF4-FFF2-40B4-BE49-F238E27FC236}">
                <a16:creationId xmlns="" xmlns:a16="http://schemas.microsoft.com/office/drawing/2014/main" id="{B09D8C42-FD6B-6143-AC76-BBA77FADA0E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71766" y="5825259"/>
            <a:ext cx="1484996" cy="801898"/>
          </a:xfrm>
          <a:prstGeom prst="rect">
            <a:avLst/>
          </a:prstGeom>
        </p:spPr>
      </p:pic>
      <p:sp>
        <p:nvSpPr>
          <p:cNvPr id="55" name="TextBox 54">
            <a:extLst>
              <a:ext uri="{FF2B5EF4-FFF2-40B4-BE49-F238E27FC236}">
                <a16:creationId xmlns="" xmlns:a16="http://schemas.microsoft.com/office/drawing/2014/main" id="{54FA511B-B626-0A44-A5B3-CC689A858BD4}"/>
              </a:ext>
            </a:extLst>
          </p:cNvPr>
          <p:cNvSpPr txBox="1"/>
          <p:nvPr/>
        </p:nvSpPr>
        <p:spPr>
          <a:xfrm>
            <a:off x="7067773" y="516367"/>
            <a:ext cx="452256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Preparation: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SatCom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In Country C</a:t>
            </a:r>
            <a:r>
              <a:rPr lang="en-GB" baseline="30000" dirty="0"/>
              <a:t>4</a:t>
            </a: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ImInt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ComInt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SigInt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baseline="30000" dirty="0"/>
          </a:p>
        </p:txBody>
      </p:sp>
    </p:spTree>
    <p:extLst>
      <p:ext uri="{BB962C8B-B14F-4D97-AF65-F5344CB8AC3E}">
        <p14:creationId xmlns:p14="http://schemas.microsoft.com/office/powerpoint/2010/main" val="1295379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D578F1E-8A0A-DB40-83D5-8AFD76F7C5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39216"/>
          </a:xfrm>
        </p:spPr>
        <p:txBody>
          <a:bodyPr>
            <a:normAutofit/>
          </a:bodyPr>
          <a:lstStyle/>
          <a:p>
            <a:r>
              <a:rPr lang="en-US" sz="3200" dirty="0"/>
              <a:t>Military Use of Space – A Story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023B1D1A-5DB4-7240-9153-97157785606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4267" y="1212113"/>
            <a:ext cx="4961720" cy="5456760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="" xmlns:a16="http://schemas.microsoft.com/office/drawing/2014/main" id="{0268E554-B305-C34F-B503-FCDAD49CFBEF}"/>
              </a:ext>
            </a:extLst>
          </p:cNvPr>
          <p:cNvSpPr/>
          <p:nvPr/>
        </p:nvSpPr>
        <p:spPr>
          <a:xfrm>
            <a:off x="4992504" y="6274382"/>
            <a:ext cx="359764" cy="35976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="" xmlns:a16="http://schemas.microsoft.com/office/drawing/2014/main" id="{89E13F3C-2C1C-FF4A-B45B-2995098AB229}"/>
              </a:ext>
            </a:extLst>
          </p:cNvPr>
          <p:cNvSpPr/>
          <p:nvPr/>
        </p:nvSpPr>
        <p:spPr>
          <a:xfrm>
            <a:off x="4281986" y="4390504"/>
            <a:ext cx="359764" cy="35976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="" xmlns:a16="http://schemas.microsoft.com/office/drawing/2014/main" id="{03778F7B-78C6-D347-A446-7582A76DCDFD}"/>
              </a:ext>
            </a:extLst>
          </p:cNvPr>
          <p:cNvSpPr/>
          <p:nvPr/>
        </p:nvSpPr>
        <p:spPr>
          <a:xfrm>
            <a:off x="3302253" y="4112383"/>
            <a:ext cx="359764" cy="35976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="" xmlns:a16="http://schemas.microsoft.com/office/drawing/2014/main" id="{F7A528CD-C3B2-134D-96E5-68683DD55BFA}"/>
              </a:ext>
            </a:extLst>
          </p:cNvPr>
          <p:cNvSpPr/>
          <p:nvPr/>
        </p:nvSpPr>
        <p:spPr>
          <a:xfrm>
            <a:off x="1006357" y="1555230"/>
            <a:ext cx="359764" cy="35976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="" xmlns:a16="http://schemas.microsoft.com/office/drawing/2014/main" id="{CBC8A91E-9614-2D4A-AC34-256F4D7457E2}"/>
              </a:ext>
            </a:extLst>
          </p:cNvPr>
          <p:cNvSpPr/>
          <p:nvPr/>
        </p:nvSpPr>
        <p:spPr>
          <a:xfrm>
            <a:off x="4106609" y="3210311"/>
            <a:ext cx="710518" cy="72086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>
            <a:extLst>
              <a:ext uri="{FF2B5EF4-FFF2-40B4-BE49-F238E27FC236}">
                <a16:creationId xmlns="" xmlns:a16="http://schemas.microsoft.com/office/drawing/2014/main" id="{0807E28A-BCCC-BA4C-8F6C-C832AB250ADD}"/>
              </a:ext>
            </a:extLst>
          </p:cNvPr>
          <p:cNvGrpSpPr/>
          <p:nvPr/>
        </p:nvGrpSpPr>
        <p:grpSpPr>
          <a:xfrm>
            <a:off x="6567073" y="2473759"/>
            <a:ext cx="5023262" cy="4155534"/>
            <a:chOff x="6449101" y="1735112"/>
            <a:chExt cx="3754603" cy="3188524"/>
          </a:xfrm>
        </p:grpSpPr>
        <p:pic>
          <p:nvPicPr>
            <p:cNvPr id="15" name="Picture 14">
              <a:extLst>
                <a:ext uri="{FF2B5EF4-FFF2-40B4-BE49-F238E27FC236}">
                  <a16:creationId xmlns="" xmlns:a16="http://schemas.microsoft.com/office/drawing/2014/main" id="{19A437F5-1AAC-444A-B357-56CB39E244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49101" y="1735112"/>
              <a:ext cx="3754603" cy="318852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6" name="Oval 15">
              <a:extLst>
                <a:ext uri="{FF2B5EF4-FFF2-40B4-BE49-F238E27FC236}">
                  <a16:creationId xmlns="" xmlns:a16="http://schemas.microsoft.com/office/drawing/2014/main" id="{10F7585D-07A2-964A-897F-41399F6FBFA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890897" y="4091926"/>
              <a:ext cx="134540" cy="138370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="" xmlns:a16="http://schemas.microsoft.com/office/drawing/2014/main" id="{BDA9DD17-8D76-224A-BBE0-217AAA424DA1}"/>
                </a:ext>
              </a:extLst>
            </p:cNvPr>
            <p:cNvSpPr/>
            <p:nvPr/>
          </p:nvSpPr>
          <p:spPr>
            <a:xfrm>
              <a:off x="8615415" y="2784568"/>
              <a:ext cx="359764" cy="359765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="" xmlns:a16="http://schemas.microsoft.com/office/drawing/2014/main" id="{27AF5D67-2816-2347-825C-23E7B64D36E2}"/>
                </a:ext>
              </a:extLst>
            </p:cNvPr>
            <p:cNvSpPr/>
            <p:nvPr/>
          </p:nvSpPr>
          <p:spPr>
            <a:xfrm>
              <a:off x="7328385" y="3929825"/>
              <a:ext cx="134540" cy="138112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AAB317CB-4663-4948-96E9-97317913576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75782" y="3294141"/>
            <a:ext cx="1545850" cy="87695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70850C62-CFF2-A946-8A28-93EF6FFC88D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11711" y="2234667"/>
            <a:ext cx="1725767" cy="77971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9DD83EAD-2D6D-8B45-A761-20958DD8930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6301" y="5698826"/>
            <a:ext cx="1517371" cy="89379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="" xmlns:a16="http://schemas.microsoft.com/office/drawing/2014/main" id="{F5DDA9CC-7C67-754B-BFBF-8CC3543646DF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28410" y="2486950"/>
            <a:ext cx="1643637" cy="1052954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="" xmlns:a16="http://schemas.microsoft.com/office/drawing/2014/main" id="{7DD87BCD-179E-554D-A27E-42C0EB787917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6076" y="5749057"/>
            <a:ext cx="1527011" cy="855126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="" xmlns:a16="http://schemas.microsoft.com/office/drawing/2014/main" id="{82260A4E-BA4D-F64A-9C64-5C14FB038032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11711" y="1235034"/>
            <a:ext cx="1725767" cy="1004386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="" xmlns:a16="http://schemas.microsoft.com/office/drawing/2014/main" id="{8EE58F33-828A-AC40-9E9F-B5D2C0241666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6076" y="4750269"/>
            <a:ext cx="1527011" cy="1018007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="" xmlns:a16="http://schemas.microsoft.com/office/drawing/2014/main" id="{92ACCF5D-9C2E-6940-A963-CA576514614A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0085" y="5694686"/>
            <a:ext cx="1445226" cy="934608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="" xmlns:a16="http://schemas.microsoft.com/office/drawing/2014/main" id="{C6527ADB-D5F4-F046-916E-DAF70AED35D6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0085" y="4741959"/>
            <a:ext cx="1451106" cy="949265"/>
          </a:xfrm>
          <a:prstGeom prst="rect">
            <a:avLst/>
          </a:prstGeom>
        </p:spPr>
      </p:pic>
      <p:sp>
        <p:nvSpPr>
          <p:cNvPr id="39" name="Oval 38">
            <a:extLst>
              <a:ext uri="{FF2B5EF4-FFF2-40B4-BE49-F238E27FC236}">
                <a16:creationId xmlns="" xmlns:a16="http://schemas.microsoft.com/office/drawing/2014/main" id="{0D3BB49D-8FCD-954A-A54E-10919A0C73DB}"/>
              </a:ext>
            </a:extLst>
          </p:cNvPr>
          <p:cNvSpPr>
            <a:spLocks noChangeAspect="1"/>
          </p:cNvSpPr>
          <p:nvPr/>
        </p:nvSpPr>
        <p:spPr>
          <a:xfrm>
            <a:off x="7978906" y="5295371"/>
            <a:ext cx="179999" cy="18000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>
            <a:extLst>
              <a:ext uri="{FF2B5EF4-FFF2-40B4-BE49-F238E27FC236}">
                <a16:creationId xmlns="" xmlns:a16="http://schemas.microsoft.com/office/drawing/2014/main" id="{ACB74E78-C3E7-4E4F-8A94-25F3A6C8EA7B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1632" y="5829595"/>
            <a:ext cx="1194197" cy="793226"/>
          </a:xfrm>
          <a:prstGeom prst="rect">
            <a:avLst/>
          </a:prstGeom>
        </p:spPr>
      </p:pic>
      <p:cxnSp>
        <p:nvCxnSpPr>
          <p:cNvPr id="43" name="Straight Connector 42">
            <a:extLst>
              <a:ext uri="{FF2B5EF4-FFF2-40B4-BE49-F238E27FC236}">
                <a16:creationId xmlns="" xmlns:a16="http://schemas.microsoft.com/office/drawing/2014/main" id="{3B521FE3-7A22-034E-A98C-89078012EF2E}"/>
              </a:ext>
            </a:extLst>
          </p:cNvPr>
          <p:cNvCxnSpPr>
            <a:cxnSpLocks/>
            <a:stCxn id="22" idx="2"/>
            <a:endCxn id="18" idx="1"/>
          </p:cNvCxnSpPr>
          <p:nvPr/>
        </p:nvCxnSpPr>
        <p:spPr>
          <a:xfrm>
            <a:off x="7348707" y="4171100"/>
            <a:ext cx="421115" cy="1189341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="" xmlns:a16="http://schemas.microsoft.com/office/drawing/2014/main" id="{87AD248A-F04B-F349-8C42-04CC092AD518}"/>
              </a:ext>
            </a:extLst>
          </p:cNvPr>
          <p:cNvCxnSpPr>
            <a:cxnSpLocks/>
            <a:endCxn id="39" idx="4"/>
          </p:cNvCxnSpPr>
          <p:nvPr/>
        </p:nvCxnSpPr>
        <p:spPr>
          <a:xfrm flipV="1">
            <a:off x="7992859" y="5475371"/>
            <a:ext cx="76047" cy="347012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="" xmlns:a16="http://schemas.microsoft.com/office/drawing/2014/main" id="{01955AF7-2540-6A41-850F-E7107E9753C7}"/>
              </a:ext>
            </a:extLst>
          </p:cNvPr>
          <p:cNvCxnSpPr>
            <a:cxnSpLocks/>
            <a:stCxn id="16" idx="6"/>
          </p:cNvCxnSpPr>
          <p:nvPr/>
        </p:nvCxnSpPr>
        <p:spPr>
          <a:xfrm>
            <a:off x="8676044" y="5635511"/>
            <a:ext cx="1454041" cy="6331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="" xmlns:a16="http://schemas.microsoft.com/office/drawing/2014/main" id="{54B879C6-895F-F447-A4DD-571A8830EDCC}"/>
              </a:ext>
            </a:extLst>
          </p:cNvPr>
          <p:cNvCxnSpPr>
            <a:cxnSpLocks/>
            <a:stCxn id="17" idx="7"/>
          </p:cNvCxnSpPr>
          <p:nvPr/>
        </p:nvCxnSpPr>
        <p:spPr>
          <a:xfrm flipV="1">
            <a:off x="9876209" y="3539904"/>
            <a:ext cx="264469" cy="370253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="" xmlns:a16="http://schemas.microsoft.com/office/drawing/2014/main" id="{413C0A5F-BE4E-ED4F-AE04-C2CEBCA56622}"/>
              </a:ext>
            </a:extLst>
          </p:cNvPr>
          <p:cNvCxnSpPr>
            <a:cxnSpLocks/>
            <a:endCxn id="7" idx="3"/>
          </p:cNvCxnSpPr>
          <p:nvPr/>
        </p:nvCxnSpPr>
        <p:spPr>
          <a:xfrm flipV="1">
            <a:off x="2413087" y="4697583"/>
            <a:ext cx="1921585" cy="106584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="" xmlns:a16="http://schemas.microsoft.com/office/drawing/2014/main" id="{D01E13C0-1B24-9746-9E18-CB71D8257A07}"/>
              </a:ext>
            </a:extLst>
          </p:cNvPr>
          <p:cNvCxnSpPr>
            <a:cxnSpLocks/>
            <a:stCxn id="26" idx="3"/>
            <a:endCxn id="6" idx="1"/>
          </p:cNvCxnSpPr>
          <p:nvPr/>
        </p:nvCxnSpPr>
        <p:spPr>
          <a:xfrm>
            <a:off x="4633672" y="6145723"/>
            <a:ext cx="411518" cy="18134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="" xmlns:a16="http://schemas.microsoft.com/office/drawing/2014/main" id="{8D84E93D-2B5E-DC49-B5A6-1657C9AF2478}"/>
              </a:ext>
            </a:extLst>
          </p:cNvPr>
          <p:cNvCxnSpPr>
            <a:cxnSpLocks/>
            <a:stCxn id="24" idx="2"/>
            <a:endCxn id="8" idx="0"/>
          </p:cNvCxnSpPr>
          <p:nvPr/>
        </p:nvCxnSpPr>
        <p:spPr>
          <a:xfrm>
            <a:off x="3174595" y="3014381"/>
            <a:ext cx="307540" cy="109800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="" xmlns:a16="http://schemas.microsoft.com/office/drawing/2014/main" id="{3746DC77-DA01-0044-9C2C-A8BFEDD9D958}"/>
              </a:ext>
            </a:extLst>
          </p:cNvPr>
          <p:cNvCxnSpPr>
            <a:cxnSpLocks/>
          </p:cNvCxnSpPr>
          <p:nvPr/>
        </p:nvCxnSpPr>
        <p:spPr>
          <a:xfrm flipV="1">
            <a:off x="4281986" y="2473758"/>
            <a:ext cx="2285087" cy="78439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="" xmlns:a16="http://schemas.microsoft.com/office/drawing/2014/main" id="{F0B3DE66-E247-EC47-8C83-90DCEE5AA354}"/>
              </a:ext>
            </a:extLst>
          </p:cNvPr>
          <p:cNvCxnSpPr>
            <a:cxnSpLocks/>
            <a:stCxn id="13" idx="3"/>
          </p:cNvCxnSpPr>
          <p:nvPr/>
        </p:nvCxnSpPr>
        <p:spPr>
          <a:xfrm>
            <a:off x="4210662" y="3825603"/>
            <a:ext cx="2365120" cy="278791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6C68714D-91A6-CE46-B646-9218C3B950C8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71766" y="5825259"/>
            <a:ext cx="1484996" cy="801898"/>
          </a:xfrm>
          <a:prstGeom prst="rect">
            <a:avLst/>
          </a:prstGeom>
        </p:spPr>
      </p:pic>
      <p:sp>
        <p:nvSpPr>
          <p:cNvPr id="29" name="Freeform 28">
            <a:extLst>
              <a:ext uri="{FF2B5EF4-FFF2-40B4-BE49-F238E27FC236}">
                <a16:creationId xmlns="" xmlns:a16="http://schemas.microsoft.com/office/drawing/2014/main" id="{0E0B4FE0-03DC-FA45-8DE2-F3503B945F53}"/>
              </a:ext>
            </a:extLst>
          </p:cNvPr>
          <p:cNvSpPr/>
          <p:nvPr/>
        </p:nvSpPr>
        <p:spPr>
          <a:xfrm>
            <a:off x="8062284" y="5388634"/>
            <a:ext cx="546878" cy="247291"/>
          </a:xfrm>
          <a:custGeom>
            <a:avLst/>
            <a:gdLst>
              <a:gd name="connsiteX0" fmla="*/ 546878 w 546878"/>
              <a:gd name="connsiteY0" fmla="*/ 247291 h 247291"/>
              <a:gd name="connsiteX1" fmla="*/ 518124 w 546878"/>
              <a:gd name="connsiteY1" fmla="*/ 201283 h 247291"/>
              <a:gd name="connsiteX2" fmla="*/ 449112 w 546878"/>
              <a:gd name="connsiteY2" fmla="*/ 161026 h 247291"/>
              <a:gd name="connsiteX3" fmla="*/ 391603 w 546878"/>
              <a:gd name="connsiteY3" fmla="*/ 161026 h 247291"/>
              <a:gd name="connsiteX4" fmla="*/ 311090 w 546878"/>
              <a:gd name="connsiteY4" fmla="*/ 178279 h 247291"/>
              <a:gd name="connsiteX5" fmla="*/ 213324 w 546878"/>
              <a:gd name="connsiteY5" fmla="*/ 149524 h 247291"/>
              <a:gd name="connsiteX6" fmla="*/ 115558 w 546878"/>
              <a:gd name="connsiteY6" fmla="*/ 103517 h 247291"/>
              <a:gd name="connsiteX7" fmla="*/ 12041 w 546878"/>
              <a:gd name="connsiteY7" fmla="*/ 46008 h 247291"/>
              <a:gd name="connsiteX8" fmla="*/ 6290 w 546878"/>
              <a:gd name="connsiteY8" fmla="*/ 0 h 2472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46878" h="247291">
                <a:moveTo>
                  <a:pt x="546878" y="247291"/>
                </a:moveTo>
                <a:cubicBezTo>
                  <a:pt x="540648" y="231476"/>
                  <a:pt x="534418" y="215661"/>
                  <a:pt x="518124" y="201283"/>
                </a:cubicBezTo>
                <a:cubicBezTo>
                  <a:pt x="501830" y="186905"/>
                  <a:pt x="470199" y="167735"/>
                  <a:pt x="449112" y="161026"/>
                </a:cubicBezTo>
                <a:cubicBezTo>
                  <a:pt x="428025" y="154316"/>
                  <a:pt x="414607" y="158150"/>
                  <a:pt x="391603" y="161026"/>
                </a:cubicBezTo>
                <a:cubicBezTo>
                  <a:pt x="368599" y="163901"/>
                  <a:pt x="340803" y="180196"/>
                  <a:pt x="311090" y="178279"/>
                </a:cubicBezTo>
                <a:cubicBezTo>
                  <a:pt x="281377" y="176362"/>
                  <a:pt x="245913" y="161984"/>
                  <a:pt x="213324" y="149524"/>
                </a:cubicBezTo>
                <a:cubicBezTo>
                  <a:pt x="180735" y="137064"/>
                  <a:pt x="149105" y="120770"/>
                  <a:pt x="115558" y="103517"/>
                </a:cubicBezTo>
                <a:cubicBezTo>
                  <a:pt x="82011" y="86264"/>
                  <a:pt x="30252" y="63261"/>
                  <a:pt x="12041" y="46008"/>
                </a:cubicBezTo>
                <a:cubicBezTo>
                  <a:pt x="-6170" y="28755"/>
                  <a:pt x="60" y="14377"/>
                  <a:pt x="6290" y="0"/>
                </a:cubicBezTo>
              </a:path>
            </a:pathLst>
          </a:custGeom>
          <a:noFill/>
          <a:ln>
            <a:solidFill>
              <a:srgbClr val="7030A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7" name="Straight Connector 36">
            <a:extLst>
              <a:ext uri="{FF2B5EF4-FFF2-40B4-BE49-F238E27FC236}">
                <a16:creationId xmlns="" xmlns:a16="http://schemas.microsoft.com/office/drawing/2014/main" id="{3F9A0F98-6F58-AA4B-B3F9-E7AB98A6515F}"/>
              </a:ext>
            </a:extLst>
          </p:cNvPr>
          <p:cNvCxnSpPr>
            <a:cxnSpLocks/>
            <a:endCxn id="29" idx="5"/>
          </p:cNvCxnSpPr>
          <p:nvPr/>
        </p:nvCxnSpPr>
        <p:spPr>
          <a:xfrm flipV="1">
            <a:off x="8275608" y="5538158"/>
            <a:ext cx="0" cy="291437"/>
          </a:xfrm>
          <a:prstGeom prst="line">
            <a:avLst/>
          </a:prstGeom>
          <a:ln w="190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="" xmlns:a16="http://schemas.microsoft.com/office/drawing/2014/main" id="{A68ED681-A1AF-1747-8221-B06B088D9E23}"/>
              </a:ext>
            </a:extLst>
          </p:cNvPr>
          <p:cNvSpPr txBox="1"/>
          <p:nvPr/>
        </p:nvSpPr>
        <p:spPr>
          <a:xfrm>
            <a:off x="7067773" y="516367"/>
            <a:ext cx="452256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Preparation: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SatCom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Intra &amp; Inter Theatre C</a:t>
            </a:r>
            <a:r>
              <a:rPr lang="en-GB" baseline="30000" dirty="0"/>
              <a:t>4</a:t>
            </a: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ImInt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ComInt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SigInt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baseline="30000" dirty="0"/>
          </a:p>
        </p:txBody>
      </p:sp>
    </p:spTree>
    <p:extLst>
      <p:ext uri="{BB962C8B-B14F-4D97-AF65-F5344CB8AC3E}">
        <p14:creationId xmlns:p14="http://schemas.microsoft.com/office/powerpoint/2010/main" val="1372952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D578F1E-8A0A-DB40-83D5-8AFD76F7C5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39216"/>
          </a:xfrm>
        </p:spPr>
        <p:txBody>
          <a:bodyPr>
            <a:normAutofit/>
          </a:bodyPr>
          <a:lstStyle/>
          <a:p>
            <a:r>
              <a:rPr lang="en-US" sz="3200" dirty="0"/>
              <a:t>Military Use of Space – A Story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023B1D1A-5DB4-7240-9153-97157785606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4267" y="1212113"/>
            <a:ext cx="4961720" cy="5456760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="" xmlns:a16="http://schemas.microsoft.com/office/drawing/2014/main" id="{0268E554-B305-C34F-B503-FCDAD49CFBEF}"/>
              </a:ext>
            </a:extLst>
          </p:cNvPr>
          <p:cNvSpPr/>
          <p:nvPr/>
        </p:nvSpPr>
        <p:spPr>
          <a:xfrm>
            <a:off x="4992504" y="6274382"/>
            <a:ext cx="359764" cy="35976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="" xmlns:a16="http://schemas.microsoft.com/office/drawing/2014/main" id="{89E13F3C-2C1C-FF4A-B45B-2995098AB229}"/>
              </a:ext>
            </a:extLst>
          </p:cNvPr>
          <p:cNvSpPr/>
          <p:nvPr/>
        </p:nvSpPr>
        <p:spPr>
          <a:xfrm>
            <a:off x="4281986" y="4390504"/>
            <a:ext cx="359764" cy="35976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="" xmlns:a16="http://schemas.microsoft.com/office/drawing/2014/main" id="{03778F7B-78C6-D347-A446-7582A76DCDFD}"/>
              </a:ext>
            </a:extLst>
          </p:cNvPr>
          <p:cNvSpPr/>
          <p:nvPr/>
        </p:nvSpPr>
        <p:spPr>
          <a:xfrm>
            <a:off x="3302253" y="4112383"/>
            <a:ext cx="359764" cy="35976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="" xmlns:a16="http://schemas.microsoft.com/office/drawing/2014/main" id="{F7A528CD-C3B2-134D-96E5-68683DD55BFA}"/>
              </a:ext>
            </a:extLst>
          </p:cNvPr>
          <p:cNvSpPr/>
          <p:nvPr/>
        </p:nvSpPr>
        <p:spPr>
          <a:xfrm>
            <a:off x="1006357" y="1555230"/>
            <a:ext cx="359764" cy="35976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="" xmlns:a16="http://schemas.microsoft.com/office/drawing/2014/main" id="{CBC8A91E-9614-2D4A-AC34-256F4D7457E2}"/>
              </a:ext>
            </a:extLst>
          </p:cNvPr>
          <p:cNvSpPr/>
          <p:nvPr/>
        </p:nvSpPr>
        <p:spPr>
          <a:xfrm>
            <a:off x="4106609" y="3210311"/>
            <a:ext cx="710518" cy="72086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>
            <a:extLst>
              <a:ext uri="{FF2B5EF4-FFF2-40B4-BE49-F238E27FC236}">
                <a16:creationId xmlns="" xmlns:a16="http://schemas.microsoft.com/office/drawing/2014/main" id="{0807E28A-BCCC-BA4C-8F6C-C832AB250ADD}"/>
              </a:ext>
            </a:extLst>
          </p:cNvPr>
          <p:cNvGrpSpPr/>
          <p:nvPr/>
        </p:nvGrpSpPr>
        <p:grpSpPr>
          <a:xfrm>
            <a:off x="6567073" y="2473759"/>
            <a:ext cx="5023262" cy="4155534"/>
            <a:chOff x="6449101" y="1735112"/>
            <a:chExt cx="3754603" cy="3188524"/>
          </a:xfrm>
        </p:grpSpPr>
        <p:pic>
          <p:nvPicPr>
            <p:cNvPr id="15" name="Picture 14">
              <a:extLst>
                <a:ext uri="{FF2B5EF4-FFF2-40B4-BE49-F238E27FC236}">
                  <a16:creationId xmlns="" xmlns:a16="http://schemas.microsoft.com/office/drawing/2014/main" id="{19A437F5-1AAC-444A-B357-56CB39E244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49101" y="1735112"/>
              <a:ext cx="3754603" cy="318852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6" name="Oval 15">
              <a:extLst>
                <a:ext uri="{FF2B5EF4-FFF2-40B4-BE49-F238E27FC236}">
                  <a16:creationId xmlns="" xmlns:a16="http://schemas.microsoft.com/office/drawing/2014/main" id="{10F7585D-07A2-964A-897F-41399F6FBFA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890897" y="4091926"/>
              <a:ext cx="134540" cy="138370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="" xmlns:a16="http://schemas.microsoft.com/office/drawing/2014/main" id="{BDA9DD17-8D76-224A-BBE0-217AAA424DA1}"/>
                </a:ext>
              </a:extLst>
            </p:cNvPr>
            <p:cNvSpPr/>
            <p:nvPr/>
          </p:nvSpPr>
          <p:spPr>
            <a:xfrm>
              <a:off x="8615415" y="2784568"/>
              <a:ext cx="359764" cy="359765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="" xmlns:a16="http://schemas.microsoft.com/office/drawing/2014/main" id="{27AF5D67-2816-2347-825C-23E7B64D36E2}"/>
                </a:ext>
              </a:extLst>
            </p:cNvPr>
            <p:cNvSpPr/>
            <p:nvPr/>
          </p:nvSpPr>
          <p:spPr>
            <a:xfrm>
              <a:off x="7328385" y="3929825"/>
              <a:ext cx="134540" cy="138112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AAB317CB-4663-4948-96E9-97317913576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75782" y="3294141"/>
            <a:ext cx="1545850" cy="87695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70850C62-CFF2-A946-8A28-93EF6FFC88D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11711" y="2234667"/>
            <a:ext cx="1725767" cy="77971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9DD83EAD-2D6D-8B45-A761-20958DD8930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6301" y="5698826"/>
            <a:ext cx="1517371" cy="89379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="" xmlns:a16="http://schemas.microsoft.com/office/drawing/2014/main" id="{F5DDA9CC-7C67-754B-BFBF-8CC3543646DF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28410" y="2486950"/>
            <a:ext cx="1643637" cy="1052954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="" xmlns:a16="http://schemas.microsoft.com/office/drawing/2014/main" id="{7DD87BCD-179E-554D-A27E-42C0EB787917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6076" y="5749057"/>
            <a:ext cx="1527011" cy="855126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="" xmlns:a16="http://schemas.microsoft.com/office/drawing/2014/main" id="{82260A4E-BA4D-F64A-9C64-5C14FB038032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11711" y="1235034"/>
            <a:ext cx="1725767" cy="1004386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="" xmlns:a16="http://schemas.microsoft.com/office/drawing/2014/main" id="{8EE58F33-828A-AC40-9E9F-B5D2C0241666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6076" y="4750269"/>
            <a:ext cx="1527011" cy="1018007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="" xmlns:a16="http://schemas.microsoft.com/office/drawing/2014/main" id="{92ACCF5D-9C2E-6940-A963-CA576514614A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0085" y="5694686"/>
            <a:ext cx="1445226" cy="934608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="" xmlns:a16="http://schemas.microsoft.com/office/drawing/2014/main" id="{C6527ADB-D5F4-F046-916E-DAF70AED35D6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0085" y="4741959"/>
            <a:ext cx="1451106" cy="949265"/>
          </a:xfrm>
          <a:prstGeom prst="rect">
            <a:avLst/>
          </a:prstGeom>
        </p:spPr>
      </p:pic>
      <p:sp>
        <p:nvSpPr>
          <p:cNvPr id="39" name="Oval 38">
            <a:extLst>
              <a:ext uri="{FF2B5EF4-FFF2-40B4-BE49-F238E27FC236}">
                <a16:creationId xmlns="" xmlns:a16="http://schemas.microsoft.com/office/drawing/2014/main" id="{0D3BB49D-8FCD-954A-A54E-10919A0C73DB}"/>
              </a:ext>
            </a:extLst>
          </p:cNvPr>
          <p:cNvSpPr>
            <a:spLocks noChangeAspect="1"/>
          </p:cNvSpPr>
          <p:nvPr/>
        </p:nvSpPr>
        <p:spPr>
          <a:xfrm>
            <a:off x="7978906" y="5295371"/>
            <a:ext cx="179999" cy="18000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>
            <a:extLst>
              <a:ext uri="{FF2B5EF4-FFF2-40B4-BE49-F238E27FC236}">
                <a16:creationId xmlns="" xmlns:a16="http://schemas.microsoft.com/office/drawing/2014/main" id="{ACB74E78-C3E7-4E4F-8A94-25F3A6C8EA7B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1632" y="5829595"/>
            <a:ext cx="1194197" cy="793226"/>
          </a:xfrm>
          <a:prstGeom prst="rect">
            <a:avLst/>
          </a:prstGeom>
        </p:spPr>
      </p:pic>
      <p:cxnSp>
        <p:nvCxnSpPr>
          <p:cNvPr id="43" name="Straight Connector 42">
            <a:extLst>
              <a:ext uri="{FF2B5EF4-FFF2-40B4-BE49-F238E27FC236}">
                <a16:creationId xmlns="" xmlns:a16="http://schemas.microsoft.com/office/drawing/2014/main" id="{3B521FE3-7A22-034E-A98C-89078012EF2E}"/>
              </a:ext>
            </a:extLst>
          </p:cNvPr>
          <p:cNvCxnSpPr>
            <a:cxnSpLocks/>
            <a:stCxn id="22" idx="2"/>
            <a:endCxn id="18" idx="1"/>
          </p:cNvCxnSpPr>
          <p:nvPr/>
        </p:nvCxnSpPr>
        <p:spPr>
          <a:xfrm>
            <a:off x="7348707" y="4171100"/>
            <a:ext cx="421115" cy="1189341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="" xmlns:a16="http://schemas.microsoft.com/office/drawing/2014/main" id="{87AD248A-F04B-F349-8C42-04CC092AD518}"/>
              </a:ext>
            </a:extLst>
          </p:cNvPr>
          <p:cNvCxnSpPr>
            <a:cxnSpLocks/>
            <a:endCxn id="39" idx="4"/>
          </p:cNvCxnSpPr>
          <p:nvPr/>
        </p:nvCxnSpPr>
        <p:spPr>
          <a:xfrm flipV="1">
            <a:off x="7992859" y="5475371"/>
            <a:ext cx="76047" cy="347012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="" xmlns:a16="http://schemas.microsoft.com/office/drawing/2014/main" id="{01955AF7-2540-6A41-850F-E7107E9753C7}"/>
              </a:ext>
            </a:extLst>
          </p:cNvPr>
          <p:cNvCxnSpPr>
            <a:cxnSpLocks/>
            <a:stCxn id="16" idx="6"/>
          </p:cNvCxnSpPr>
          <p:nvPr/>
        </p:nvCxnSpPr>
        <p:spPr>
          <a:xfrm>
            <a:off x="8676044" y="5635511"/>
            <a:ext cx="1454041" cy="6331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="" xmlns:a16="http://schemas.microsoft.com/office/drawing/2014/main" id="{54B879C6-895F-F447-A4DD-571A8830EDCC}"/>
              </a:ext>
            </a:extLst>
          </p:cNvPr>
          <p:cNvCxnSpPr>
            <a:cxnSpLocks/>
            <a:stCxn id="17" idx="7"/>
          </p:cNvCxnSpPr>
          <p:nvPr/>
        </p:nvCxnSpPr>
        <p:spPr>
          <a:xfrm flipV="1">
            <a:off x="9876209" y="3539904"/>
            <a:ext cx="264469" cy="370253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="" xmlns:a16="http://schemas.microsoft.com/office/drawing/2014/main" id="{413C0A5F-BE4E-ED4F-AE04-C2CEBCA56622}"/>
              </a:ext>
            </a:extLst>
          </p:cNvPr>
          <p:cNvCxnSpPr>
            <a:cxnSpLocks/>
            <a:endCxn id="7" idx="3"/>
          </p:cNvCxnSpPr>
          <p:nvPr/>
        </p:nvCxnSpPr>
        <p:spPr>
          <a:xfrm flipV="1">
            <a:off x="2413087" y="4697583"/>
            <a:ext cx="1921585" cy="106584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="" xmlns:a16="http://schemas.microsoft.com/office/drawing/2014/main" id="{D01E13C0-1B24-9746-9E18-CB71D8257A07}"/>
              </a:ext>
            </a:extLst>
          </p:cNvPr>
          <p:cNvCxnSpPr>
            <a:cxnSpLocks/>
            <a:stCxn id="26" idx="3"/>
            <a:endCxn id="6" idx="1"/>
          </p:cNvCxnSpPr>
          <p:nvPr/>
        </p:nvCxnSpPr>
        <p:spPr>
          <a:xfrm>
            <a:off x="4633672" y="6145723"/>
            <a:ext cx="411518" cy="18134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="" xmlns:a16="http://schemas.microsoft.com/office/drawing/2014/main" id="{8D84E93D-2B5E-DC49-B5A6-1657C9AF2478}"/>
              </a:ext>
            </a:extLst>
          </p:cNvPr>
          <p:cNvCxnSpPr>
            <a:cxnSpLocks/>
            <a:stCxn id="24" idx="2"/>
            <a:endCxn id="8" idx="0"/>
          </p:cNvCxnSpPr>
          <p:nvPr/>
        </p:nvCxnSpPr>
        <p:spPr>
          <a:xfrm>
            <a:off x="3174595" y="3014381"/>
            <a:ext cx="307540" cy="109800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="" xmlns:a16="http://schemas.microsoft.com/office/drawing/2014/main" id="{3746DC77-DA01-0044-9C2C-A8BFEDD9D958}"/>
              </a:ext>
            </a:extLst>
          </p:cNvPr>
          <p:cNvCxnSpPr>
            <a:cxnSpLocks/>
          </p:cNvCxnSpPr>
          <p:nvPr/>
        </p:nvCxnSpPr>
        <p:spPr>
          <a:xfrm flipV="1">
            <a:off x="4281986" y="2473758"/>
            <a:ext cx="2285087" cy="78439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="" xmlns:a16="http://schemas.microsoft.com/office/drawing/2014/main" id="{F0B3DE66-E247-EC47-8C83-90DCEE5AA354}"/>
              </a:ext>
            </a:extLst>
          </p:cNvPr>
          <p:cNvCxnSpPr>
            <a:cxnSpLocks/>
            <a:stCxn id="13" idx="3"/>
          </p:cNvCxnSpPr>
          <p:nvPr/>
        </p:nvCxnSpPr>
        <p:spPr>
          <a:xfrm>
            <a:off x="4210662" y="3825603"/>
            <a:ext cx="2365120" cy="278791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6C68714D-91A6-CE46-B646-9218C3B950C8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71766" y="5825259"/>
            <a:ext cx="1484996" cy="801898"/>
          </a:xfrm>
          <a:prstGeom prst="rect">
            <a:avLst/>
          </a:prstGeom>
        </p:spPr>
      </p:pic>
      <p:sp>
        <p:nvSpPr>
          <p:cNvPr id="29" name="Freeform 28">
            <a:extLst>
              <a:ext uri="{FF2B5EF4-FFF2-40B4-BE49-F238E27FC236}">
                <a16:creationId xmlns="" xmlns:a16="http://schemas.microsoft.com/office/drawing/2014/main" id="{0E0B4FE0-03DC-FA45-8DE2-F3503B945F53}"/>
              </a:ext>
            </a:extLst>
          </p:cNvPr>
          <p:cNvSpPr/>
          <p:nvPr/>
        </p:nvSpPr>
        <p:spPr>
          <a:xfrm>
            <a:off x="8062284" y="5388634"/>
            <a:ext cx="546878" cy="247291"/>
          </a:xfrm>
          <a:custGeom>
            <a:avLst/>
            <a:gdLst>
              <a:gd name="connsiteX0" fmla="*/ 546878 w 546878"/>
              <a:gd name="connsiteY0" fmla="*/ 247291 h 247291"/>
              <a:gd name="connsiteX1" fmla="*/ 518124 w 546878"/>
              <a:gd name="connsiteY1" fmla="*/ 201283 h 247291"/>
              <a:gd name="connsiteX2" fmla="*/ 449112 w 546878"/>
              <a:gd name="connsiteY2" fmla="*/ 161026 h 247291"/>
              <a:gd name="connsiteX3" fmla="*/ 391603 w 546878"/>
              <a:gd name="connsiteY3" fmla="*/ 161026 h 247291"/>
              <a:gd name="connsiteX4" fmla="*/ 311090 w 546878"/>
              <a:gd name="connsiteY4" fmla="*/ 178279 h 247291"/>
              <a:gd name="connsiteX5" fmla="*/ 213324 w 546878"/>
              <a:gd name="connsiteY5" fmla="*/ 149524 h 247291"/>
              <a:gd name="connsiteX6" fmla="*/ 115558 w 546878"/>
              <a:gd name="connsiteY6" fmla="*/ 103517 h 247291"/>
              <a:gd name="connsiteX7" fmla="*/ 12041 w 546878"/>
              <a:gd name="connsiteY7" fmla="*/ 46008 h 247291"/>
              <a:gd name="connsiteX8" fmla="*/ 6290 w 546878"/>
              <a:gd name="connsiteY8" fmla="*/ 0 h 2472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46878" h="247291">
                <a:moveTo>
                  <a:pt x="546878" y="247291"/>
                </a:moveTo>
                <a:cubicBezTo>
                  <a:pt x="540648" y="231476"/>
                  <a:pt x="534418" y="215661"/>
                  <a:pt x="518124" y="201283"/>
                </a:cubicBezTo>
                <a:cubicBezTo>
                  <a:pt x="501830" y="186905"/>
                  <a:pt x="470199" y="167735"/>
                  <a:pt x="449112" y="161026"/>
                </a:cubicBezTo>
                <a:cubicBezTo>
                  <a:pt x="428025" y="154316"/>
                  <a:pt x="414607" y="158150"/>
                  <a:pt x="391603" y="161026"/>
                </a:cubicBezTo>
                <a:cubicBezTo>
                  <a:pt x="368599" y="163901"/>
                  <a:pt x="340803" y="180196"/>
                  <a:pt x="311090" y="178279"/>
                </a:cubicBezTo>
                <a:cubicBezTo>
                  <a:pt x="281377" y="176362"/>
                  <a:pt x="245913" y="161984"/>
                  <a:pt x="213324" y="149524"/>
                </a:cubicBezTo>
                <a:cubicBezTo>
                  <a:pt x="180735" y="137064"/>
                  <a:pt x="149105" y="120770"/>
                  <a:pt x="115558" y="103517"/>
                </a:cubicBezTo>
                <a:cubicBezTo>
                  <a:pt x="82011" y="86264"/>
                  <a:pt x="30252" y="63261"/>
                  <a:pt x="12041" y="46008"/>
                </a:cubicBezTo>
                <a:cubicBezTo>
                  <a:pt x="-6170" y="28755"/>
                  <a:pt x="60" y="14377"/>
                  <a:pt x="6290" y="0"/>
                </a:cubicBezTo>
              </a:path>
            </a:pathLst>
          </a:custGeom>
          <a:noFill/>
          <a:ln>
            <a:solidFill>
              <a:srgbClr val="7030A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7" name="Straight Connector 36">
            <a:extLst>
              <a:ext uri="{FF2B5EF4-FFF2-40B4-BE49-F238E27FC236}">
                <a16:creationId xmlns="" xmlns:a16="http://schemas.microsoft.com/office/drawing/2014/main" id="{3F9A0F98-6F58-AA4B-B3F9-E7AB98A6515F}"/>
              </a:ext>
            </a:extLst>
          </p:cNvPr>
          <p:cNvCxnSpPr>
            <a:cxnSpLocks/>
            <a:endCxn id="29" idx="5"/>
          </p:cNvCxnSpPr>
          <p:nvPr/>
        </p:nvCxnSpPr>
        <p:spPr>
          <a:xfrm flipV="1">
            <a:off x="8275608" y="5538158"/>
            <a:ext cx="0" cy="291437"/>
          </a:xfrm>
          <a:prstGeom prst="line">
            <a:avLst/>
          </a:prstGeom>
          <a:ln w="190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="" xmlns:a16="http://schemas.microsoft.com/office/drawing/2014/main" id="{A68ED681-A1AF-1747-8221-B06B088D9E23}"/>
              </a:ext>
            </a:extLst>
          </p:cNvPr>
          <p:cNvSpPr txBox="1"/>
          <p:nvPr/>
        </p:nvSpPr>
        <p:spPr>
          <a:xfrm>
            <a:off x="7067773" y="516367"/>
            <a:ext cx="452256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Operation: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SatCom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Intra &amp; Inter Theatre C</a:t>
            </a:r>
            <a:r>
              <a:rPr lang="en-GB" baseline="30000" dirty="0"/>
              <a:t>4</a:t>
            </a:r>
            <a:endParaRPr lang="en-GB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Command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Coordination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Control</a:t>
            </a:r>
          </a:p>
        </p:txBody>
      </p:sp>
    </p:spTree>
    <p:extLst>
      <p:ext uri="{BB962C8B-B14F-4D97-AF65-F5344CB8AC3E}">
        <p14:creationId xmlns:p14="http://schemas.microsoft.com/office/powerpoint/2010/main" val="1302495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20102B4C-5B0D-5F41-9DE5-FAEBD2B7F4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006E83C-658C-3845-9A9C-C1182E6DA8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8312" y="590039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GB" dirty="0" err="1">
                <a:solidFill>
                  <a:schemeClr val="bg1"/>
                </a:solidFill>
              </a:rPr>
              <a:t>Weaponisation</a:t>
            </a:r>
            <a:r>
              <a:rPr lang="en-GB" dirty="0">
                <a:solidFill>
                  <a:schemeClr val="bg1"/>
                </a:solidFill>
              </a:rPr>
              <a:t> of Space</a:t>
            </a: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8E187492-DD76-954F-8214-62956019824B}"/>
              </a:ext>
            </a:extLst>
          </p:cNvPr>
          <p:cNvSpPr txBox="1">
            <a:spLocks/>
          </p:cNvSpPr>
          <p:nvPr/>
        </p:nvSpPr>
        <p:spPr>
          <a:xfrm>
            <a:off x="880273" y="4331618"/>
            <a:ext cx="4229609" cy="2155243"/>
          </a:xfrm>
          <a:prstGeom prst="rect">
            <a:avLst/>
          </a:prstGeom>
          <a:solidFill>
            <a:schemeClr val="tx1">
              <a:alpha val="48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solidFill>
                  <a:schemeClr val="bg1"/>
                </a:solidFill>
              </a:rPr>
              <a:t>ASAT Missiles</a:t>
            </a:r>
          </a:p>
          <a:p>
            <a:r>
              <a:rPr lang="en-GB" dirty="0">
                <a:solidFill>
                  <a:schemeClr val="bg1"/>
                </a:solidFill>
              </a:rPr>
              <a:t>On-Orbit Kinetic Actions</a:t>
            </a:r>
          </a:p>
          <a:p>
            <a:r>
              <a:rPr lang="en-GB" dirty="0">
                <a:solidFill>
                  <a:schemeClr val="bg1"/>
                </a:solidFill>
              </a:rPr>
              <a:t>DEW</a:t>
            </a:r>
          </a:p>
          <a:p>
            <a:r>
              <a:rPr lang="en-GB" dirty="0">
                <a:solidFill>
                  <a:schemeClr val="bg1"/>
                </a:solidFill>
              </a:rPr>
              <a:t>Blinding</a:t>
            </a:r>
          </a:p>
          <a:p>
            <a:endParaRPr lang="en-GB" dirty="0">
              <a:solidFill>
                <a:schemeClr val="bg1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0F995958-3D75-724E-9681-45DDA482B517}"/>
              </a:ext>
            </a:extLst>
          </p:cNvPr>
          <p:cNvSpPr txBox="1"/>
          <p:nvPr/>
        </p:nvSpPr>
        <p:spPr>
          <a:xfrm>
            <a:off x="7917628" y="1516828"/>
            <a:ext cx="2140772" cy="769441"/>
          </a:xfrm>
          <a:prstGeom prst="rect">
            <a:avLst/>
          </a:prstGeom>
          <a:solidFill>
            <a:schemeClr val="tx1">
              <a:alpha val="50000"/>
            </a:schemeClr>
          </a:solidFill>
          <a:ln w="254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</a:rPr>
              <a:t>Cyber?!</a:t>
            </a:r>
          </a:p>
        </p:txBody>
      </p:sp>
    </p:spTree>
    <p:extLst>
      <p:ext uri="{BB962C8B-B14F-4D97-AF65-F5344CB8AC3E}">
        <p14:creationId xmlns:p14="http://schemas.microsoft.com/office/powerpoint/2010/main" val="2113142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C095A834-D4B7-F04A-9587-0C4B4FAD74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155" y="-1"/>
            <a:ext cx="12215155" cy="6845025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006E83C-658C-3845-9A9C-C1182E6DA8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6622" y="1332316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GB" dirty="0">
                <a:solidFill>
                  <a:schemeClr val="bg1"/>
                </a:solidFill>
              </a:rPr>
              <a:t>Is This A Weapon?</a:t>
            </a: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="" xmlns:a16="http://schemas.microsoft.com/office/drawing/2014/main" id="{97AB057E-E1DE-7946-8172-990F6B29F36C}"/>
              </a:ext>
            </a:extLst>
          </p:cNvPr>
          <p:cNvSpPr txBox="1">
            <a:spLocks/>
          </p:cNvSpPr>
          <p:nvPr/>
        </p:nvSpPr>
        <p:spPr>
          <a:xfrm>
            <a:off x="5083999" y="5339489"/>
            <a:ext cx="2000846" cy="6883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GB" dirty="0">
                <a:solidFill>
                  <a:schemeClr val="bg1"/>
                </a:solidFill>
              </a:rPr>
              <a:t>Thank You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4510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21876E2-DDC2-3B41-ABC7-167FA29528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1768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121FE9E2-113C-9946-8A9C-3FBC1C653D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945FC23A-80E0-C040-B6FD-3A0E4525F64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75000"/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ED35848E-9158-9245-9B9E-7E44063F1B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4850" y="1640452"/>
            <a:ext cx="3162300" cy="3952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180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09107E47-C621-984B-919C-6595A18CD5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0A050AE3-46B0-BE47-95C5-ABC286C60B9F}"/>
              </a:ext>
            </a:extLst>
          </p:cNvPr>
          <p:cNvSpPr txBox="1"/>
          <p:nvPr/>
        </p:nvSpPr>
        <p:spPr>
          <a:xfrm>
            <a:off x="1119565" y="549342"/>
            <a:ext cx="17910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/>
              <a:t>Robotics</a:t>
            </a:r>
          </a:p>
        </p:txBody>
      </p:sp>
    </p:spTree>
    <p:extLst>
      <p:ext uri="{BB962C8B-B14F-4D97-AF65-F5344CB8AC3E}">
        <p14:creationId xmlns:p14="http://schemas.microsoft.com/office/powerpoint/2010/main" val="241210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F3CAA81A-37A4-1A48-90F7-A0FF80783A51}"/>
              </a:ext>
            </a:extLst>
          </p:cNvPr>
          <p:cNvSpPr txBox="1"/>
          <p:nvPr/>
        </p:nvSpPr>
        <p:spPr>
          <a:xfrm>
            <a:off x="483949" y="189684"/>
            <a:ext cx="4107663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Space Robots</a:t>
            </a:r>
          </a:p>
          <a:p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Capable of surviving environment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Performing exploration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Construction, maintenance, servicing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Designed to be multi-tasking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i="1" dirty="0"/>
              <a:t>Cheaper</a:t>
            </a:r>
            <a:r>
              <a:rPr lang="en-US" sz="1600" dirty="0"/>
              <a:t> the humans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Controlled ‘locally’ or ‘remotely’ from earth</a:t>
            </a:r>
            <a:br>
              <a:rPr lang="en-US" sz="1600" dirty="0"/>
            </a:br>
            <a:endParaRPr lang="en-US" sz="1600" dirty="0"/>
          </a:p>
          <a:p>
            <a:endParaRPr lang="en-US" sz="1600" dirty="0"/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E7F454DA-DA25-5747-AC3F-619B2E3F386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3997230"/>
            <a:ext cx="4095153" cy="286077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8BBE27B2-9D1D-8148-B134-232454DD4CB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5153" y="3997229"/>
            <a:ext cx="4291157" cy="286077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381638F9-27F6-8D49-A4AB-1E3253BABD7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6309" y="0"/>
            <a:ext cx="3805692" cy="26289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7EBCE528-2357-264E-AB73-BD0E829FC3A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6310" y="2628900"/>
            <a:ext cx="3805690" cy="286077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AA0B065F-ECB6-084F-8C5C-98EF33B662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86308" y="5489670"/>
            <a:ext cx="1819737" cy="136832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4687312D-06F5-4B4B-96B1-4EF799C3BE6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06045" y="5489669"/>
            <a:ext cx="1985956" cy="136833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1C4F422D-8270-6C43-8896-3DD236EEA68C}"/>
              </a:ext>
            </a:extLst>
          </p:cNvPr>
          <p:cNvSpPr txBox="1"/>
          <p:nvPr/>
        </p:nvSpPr>
        <p:spPr>
          <a:xfrm>
            <a:off x="483947" y="2304963"/>
            <a:ext cx="2581348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Future (actually now)</a:t>
            </a:r>
          </a:p>
          <a:p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Autonomy and AI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Navigation/path planning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Task sequencing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Task perfection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endParaRPr lang="en-US" sz="1600" dirty="0"/>
          </a:p>
        </p:txBody>
      </p:sp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82ECFAA3-A5DD-6049-9C50-BABAACC71FE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45017" y="2057172"/>
            <a:ext cx="3441291" cy="194005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="" xmlns:a16="http://schemas.microsoft.com/office/drawing/2014/main" id="{353D12DF-F2C2-0C4D-BF48-B0238C66882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45018" y="0"/>
            <a:ext cx="3441290" cy="2064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971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EED5D582-9B7B-4549-89D5-2E4DFB77014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006E83C-658C-3845-9A9C-C1182E6DA8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8312" y="380178"/>
            <a:ext cx="10515600" cy="624165"/>
          </a:xfrm>
        </p:spPr>
        <p:txBody>
          <a:bodyPr/>
          <a:lstStyle/>
          <a:p>
            <a:pPr marL="0" indent="0">
              <a:buNone/>
            </a:pPr>
            <a:r>
              <a:rPr lang="en-GB" sz="3600" dirty="0">
                <a:solidFill>
                  <a:schemeClr val="bg1"/>
                </a:solidFill>
                <a:highlight>
                  <a:srgbClr val="808080"/>
                </a:highlight>
              </a:rPr>
              <a:t>Environmental Monitoring</a:t>
            </a:r>
          </a:p>
          <a:p>
            <a:endParaRPr lang="en-GB" dirty="0">
              <a:solidFill>
                <a:schemeClr val="bg1"/>
              </a:solidFill>
              <a:highlight>
                <a:srgbClr val="808080"/>
              </a:highlight>
            </a:endParaRPr>
          </a:p>
          <a:p>
            <a:endParaRPr lang="en-US" dirty="0">
              <a:solidFill>
                <a:schemeClr val="bg1"/>
              </a:solidFill>
              <a:highlight>
                <a:srgbClr val="808080"/>
              </a:highlight>
            </a:endParaRPr>
          </a:p>
        </p:txBody>
      </p:sp>
      <p:sp>
        <p:nvSpPr>
          <p:cNvPr id="23" name="Content Placeholder 2">
            <a:extLst>
              <a:ext uri="{FF2B5EF4-FFF2-40B4-BE49-F238E27FC236}">
                <a16:creationId xmlns="" xmlns:a16="http://schemas.microsoft.com/office/drawing/2014/main" id="{09702F00-1C73-3B4A-AF98-2589A3188E94}"/>
              </a:ext>
            </a:extLst>
          </p:cNvPr>
          <p:cNvSpPr txBox="1">
            <a:spLocks/>
          </p:cNvSpPr>
          <p:nvPr/>
        </p:nvSpPr>
        <p:spPr>
          <a:xfrm>
            <a:off x="408312" y="4109816"/>
            <a:ext cx="10515600" cy="240217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solidFill>
                  <a:schemeClr val="bg1"/>
                </a:solidFill>
                <a:highlight>
                  <a:srgbClr val="808080"/>
                </a:highlight>
              </a:rPr>
              <a:t>Atmospheric Characterisation</a:t>
            </a:r>
          </a:p>
          <a:p>
            <a:r>
              <a:rPr lang="en-GB" dirty="0">
                <a:solidFill>
                  <a:schemeClr val="bg1"/>
                </a:solidFill>
                <a:highlight>
                  <a:srgbClr val="808080"/>
                </a:highlight>
              </a:rPr>
              <a:t>Oceanic Characterisation</a:t>
            </a:r>
          </a:p>
          <a:p>
            <a:r>
              <a:rPr lang="en-GB" dirty="0">
                <a:solidFill>
                  <a:schemeClr val="bg1"/>
                </a:solidFill>
                <a:highlight>
                  <a:srgbClr val="808080"/>
                </a:highlight>
              </a:rPr>
              <a:t>Space Characterisation</a:t>
            </a:r>
          </a:p>
          <a:p>
            <a:r>
              <a:rPr lang="en-GB" dirty="0">
                <a:solidFill>
                  <a:schemeClr val="bg1"/>
                </a:solidFill>
                <a:highlight>
                  <a:srgbClr val="808080"/>
                </a:highlight>
              </a:rPr>
              <a:t>Land Characterisation </a:t>
            </a:r>
          </a:p>
          <a:p>
            <a:r>
              <a:rPr lang="en-GB" dirty="0">
                <a:solidFill>
                  <a:schemeClr val="bg1"/>
                </a:solidFill>
                <a:highlight>
                  <a:srgbClr val="808080"/>
                </a:highlight>
              </a:rPr>
              <a:t>Civil-Military</a:t>
            </a:r>
            <a:endParaRPr lang="en-GB" sz="2400" dirty="0">
              <a:solidFill>
                <a:schemeClr val="bg1"/>
              </a:solidFill>
              <a:highlight>
                <a:srgbClr val="808080"/>
              </a:highlight>
            </a:endParaRPr>
          </a:p>
          <a:p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1885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Content Placeholder 2">
            <a:extLst>
              <a:ext uri="{FF2B5EF4-FFF2-40B4-BE49-F238E27FC236}">
                <a16:creationId xmlns="" xmlns:a16="http://schemas.microsoft.com/office/drawing/2014/main" id="{09702F00-1C73-3B4A-AF98-2589A3188E94}"/>
              </a:ext>
            </a:extLst>
          </p:cNvPr>
          <p:cNvSpPr txBox="1">
            <a:spLocks/>
          </p:cNvSpPr>
          <p:nvPr/>
        </p:nvSpPr>
        <p:spPr>
          <a:xfrm>
            <a:off x="599013" y="400988"/>
            <a:ext cx="10515600" cy="48718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GB" sz="2400" b="1" dirty="0"/>
              <a:t>Atmospheric Characterisation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2000" dirty="0"/>
              <a:t>Wind – </a:t>
            </a:r>
            <a:r>
              <a:rPr lang="en-GB" sz="2000" dirty="0" err="1"/>
              <a:t>WindSat</a:t>
            </a:r>
            <a:r>
              <a:rPr lang="en-GB" sz="2000" dirty="0"/>
              <a:t> – Microwave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GB" sz="2000" dirty="0"/>
              <a:t>Comms/Nav Outage Forecasting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GB" sz="2400" b="1" dirty="0"/>
              <a:t>Oceanic Characterisation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GB" sz="2000" dirty="0"/>
              <a:t>Sea Levels – Jason 2 - </a:t>
            </a:r>
            <a:r>
              <a:rPr lang="en-GB" sz="2000" dirty="0" err="1"/>
              <a:t>RAlt</a:t>
            </a:r>
            <a:endParaRPr lang="en-GB" sz="2000" dirty="0"/>
          </a:p>
          <a:p>
            <a:pPr marL="0" indent="0"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GB" sz="2400" b="1" dirty="0"/>
              <a:t>Space Characterisation</a:t>
            </a:r>
          </a:p>
          <a:p>
            <a:pPr>
              <a:spcBef>
                <a:spcPts val="0"/>
              </a:spcBef>
            </a:pPr>
            <a:r>
              <a:rPr lang="en-GB" sz="2000" dirty="0"/>
              <a:t>Flares / Radiation</a:t>
            </a:r>
          </a:p>
          <a:p>
            <a:pPr>
              <a:spcBef>
                <a:spcPts val="0"/>
              </a:spcBef>
            </a:pPr>
            <a:r>
              <a:rPr lang="en-GB" sz="2000" dirty="0"/>
              <a:t>Anomaly resolution</a:t>
            </a:r>
            <a:endParaRPr lang="en-GB" sz="2400" dirty="0"/>
          </a:p>
          <a:p>
            <a:endParaRPr lang="en-US" sz="2400" dirty="0"/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A7681A3B-F810-344C-A6AA-05B105FA43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8027" y="249165"/>
            <a:ext cx="1924155" cy="347738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A0FFC358-7E9E-8946-965D-2E398F31273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80708" y="4068600"/>
            <a:ext cx="4020695" cy="226164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8A56937A-39C6-1644-857E-10B3C5D7C5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6073" y="133891"/>
            <a:ext cx="4332327" cy="359266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2C9C0D83-8EDF-CA43-8A37-531BAEE86DF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2259" y="3818117"/>
            <a:ext cx="3175223" cy="251212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302A5D6F-ED3C-B04B-BC30-B9919E1F46D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41196" y="4068600"/>
            <a:ext cx="3088800" cy="22572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2D3D8E8D-B808-7742-9E94-BA84BAAF09B0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145" y="4497222"/>
            <a:ext cx="3053449" cy="1833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457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006E83C-658C-3845-9A9C-C1182E6DA8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0135" y="751403"/>
            <a:ext cx="10515600" cy="5069981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Land Characterisation</a:t>
            </a:r>
          </a:p>
          <a:p>
            <a:pPr lvl="1"/>
            <a:r>
              <a:rPr lang="en-GB" sz="2000" dirty="0"/>
              <a:t>Agriculture / Land use</a:t>
            </a:r>
          </a:p>
          <a:p>
            <a:pPr lvl="1"/>
            <a:r>
              <a:rPr lang="en-GB" sz="2000" dirty="0"/>
              <a:t>Hydrography</a:t>
            </a:r>
          </a:p>
          <a:p>
            <a:pPr lvl="1"/>
            <a:r>
              <a:rPr lang="en-GB" sz="2000" dirty="0"/>
              <a:t>Geology</a:t>
            </a:r>
          </a:p>
          <a:p>
            <a:pPr lvl="1"/>
            <a:r>
              <a:rPr lang="en-GB" sz="2000" dirty="0"/>
              <a:t>Mineralogy</a:t>
            </a:r>
          </a:p>
          <a:p>
            <a:pPr lvl="1"/>
            <a:r>
              <a:rPr lang="en-GB" sz="2000" dirty="0"/>
              <a:t>Land use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A6765910-36F4-DA4F-ACE0-8D38BDEB7C0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567" y="3923852"/>
            <a:ext cx="3068444" cy="231313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027D7915-246A-A64E-879E-07266887434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77266" y="3923853"/>
            <a:ext cx="3455304" cy="231313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C913DF45-B855-6741-93D3-D7EFA83C1CD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77540" y="3923852"/>
            <a:ext cx="4154659" cy="231313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FDCC1C0E-C52B-9D4C-94C0-335E950ACF7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03522" y="318001"/>
            <a:ext cx="6228677" cy="3428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368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Content Placeholder 2">
            <a:extLst>
              <a:ext uri="{FF2B5EF4-FFF2-40B4-BE49-F238E27FC236}">
                <a16:creationId xmlns="" xmlns:a16="http://schemas.microsoft.com/office/drawing/2014/main" id="{09702F00-1C73-3B4A-AF98-2589A3188E94}"/>
              </a:ext>
            </a:extLst>
          </p:cNvPr>
          <p:cNvSpPr txBox="1">
            <a:spLocks/>
          </p:cNvSpPr>
          <p:nvPr/>
        </p:nvSpPr>
        <p:spPr>
          <a:xfrm>
            <a:off x="1444776" y="475938"/>
            <a:ext cx="3374650" cy="27919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dirty="0"/>
              <a:t>Civil-Military</a:t>
            </a:r>
          </a:p>
          <a:p>
            <a:r>
              <a:rPr lang="en-GB" sz="2000" dirty="0"/>
              <a:t>Forest Fires</a:t>
            </a:r>
          </a:p>
          <a:p>
            <a:r>
              <a:rPr lang="en-GB" sz="2000" dirty="0"/>
              <a:t>Tsunami Flooding</a:t>
            </a:r>
          </a:p>
          <a:p>
            <a:r>
              <a:rPr lang="en-GB" sz="2000" dirty="0"/>
              <a:t>Volcanic Activity</a:t>
            </a:r>
          </a:p>
          <a:p>
            <a:endParaRPr lang="en-GB" dirty="0"/>
          </a:p>
          <a:p>
            <a:pPr marL="0" indent="0">
              <a:buFont typeface="Arial" panose="020B0604020202020204" pitchFamily="34" charset="0"/>
              <a:buNone/>
            </a:pPr>
            <a:endParaRPr lang="en-GB" dirty="0"/>
          </a:p>
          <a:p>
            <a:endParaRPr lang="en-GB" dirty="0"/>
          </a:p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F2415034-C9AD-6441-B070-49F691A5FE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2" y="2698230"/>
            <a:ext cx="4871506" cy="32123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7106D649-C073-3D4A-8226-9FF6C29C8A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9301" y="475938"/>
            <a:ext cx="4572000" cy="304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D53602A7-86A6-3140-9466-0E4B0F3E2D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2576" y="3712348"/>
            <a:ext cx="3925450" cy="2198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75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1170</TotalTime>
  <Words>204</Words>
  <Application>Microsoft Macintosh PowerPoint</Application>
  <PresentationFormat>Custom</PresentationFormat>
  <Paragraphs>80</Paragraphs>
  <Slides>16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Office Theme</vt:lpstr>
      <vt:lpstr>MILITARY AND SECURITY USES OF SPACE  Mark Roberts  15 October 2019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Military Use of Space – A Story</vt:lpstr>
      <vt:lpstr>Military Use of Space – A Story</vt:lpstr>
      <vt:lpstr>Military Use of Space – A Story</vt:lpstr>
      <vt:lpstr>Military Use of Space – A Story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MILITARY AND OTHER USES OF SPACE Un-manned space activities (e.g. drone, robotic)  Military space activities and weaponisation  Environmental and humanitarian factors   </dc:title>
  <dc:subject/>
  <dc:creator>Microsoft Office User</dc:creator>
  <cp:keywords/>
  <dc:description/>
  <cp:lastModifiedBy>Sa'id Mosteshar</cp:lastModifiedBy>
  <cp:revision>78</cp:revision>
  <dcterms:created xsi:type="dcterms:W3CDTF">2018-10-15T18:41:12Z</dcterms:created>
  <dcterms:modified xsi:type="dcterms:W3CDTF">2019-10-24T11:12:19Z</dcterms:modified>
  <cp:category/>
</cp:coreProperties>
</file>