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4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0F9D6-5707-9346-9D48-CC25A3850DCA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3737B-F60F-1D4F-A9F9-15DF58029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90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D4AF4C-34E0-BE4E-BF9D-6A24912096A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54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ompres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 flipV="1">
                <a:off x="247157" y="1170829"/>
                <a:ext cx="8622792" cy="99786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244158"/>
            <a:ext cx="8598407" cy="84441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378857"/>
            <a:ext cx="8418285" cy="4853214"/>
          </a:xfrm>
        </p:spPr>
        <p:txBody>
          <a:bodyPr/>
          <a:lstStyle>
            <a:lvl1pPr marL="342900" indent="-342900">
              <a:buFont typeface="Arial"/>
              <a:buChar char="•"/>
              <a:defRPr>
                <a:solidFill>
                  <a:schemeClr val="tx1"/>
                </a:solidFill>
              </a:defRPr>
            </a:lvl1pPr>
            <a:lvl2pPr marL="693738" indent="-342900">
              <a:buFont typeface="Arial"/>
              <a:buChar char="•"/>
              <a:defRPr>
                <a:solidFill>
                  <a:schemeClr val="tx1"/>
                </a:solidFill>
              </a:defRPr>
            </a:lvl2pPr>
            <a:lvl3pPr marL="922338" indent="-342900"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093788" indent="-285750">
              <a:buFont typeface="Arial"/>
              <a:buChar char="•"/>
              <a:defRPr>
                <a:solidFill>
                  <a:schemeClr val="tx1"/>
                </a:solidFill>
              </a:defRPr>
            </a:lvl4pPr>
            <a:lvl5pPr marL="1322388" indent="-285750">
              <a:buFont typeface="Arial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97C70B4C-00B1-7C48-B30D-E91B0695CE57}" type="datetimeFigureOut">
              <a:rPr lang="en-US" smtClean="0"/>
              <a:t>28/10/19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DFACEE7-68F3-1F44-A809-63F2A92164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5278"/>
          </a:xfrm>
        </p:spPr>
        <p:txBody>
          <a:bodyPr>
            <a:normAutofit/>
          </a:bodyPr>
          <a:lstStyle/>
          <a:p>
            <a:r>
              <a:rPr lang="en-GB" sz="4000" cap="small" dirty="0" smtClean="0"/>
              <a:t>Law </a:t>
            </a:r>
            <a:r>
              <a:rPr lang="en-GB" sz="3200" cap="small" dirty="0" smtClean="0"/>
              <a:t>&amp;</a:t>
            </a:r>
            <a:r>
              <a:rPr lang="en-GB" sz="4000" cap="small" dirty="0" smtClean="0"/>
              <a:t> Space Applications</a:t>
            </a:r>
            <a:endParaRPr lang="en-GB" sz="40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Session 4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</a:rPr>
              <a:t>London Institute of Space Policy and Law</a:t>
            </a:r>
            <a:endParaRPr lang="en-US" sz="1000" dirty="0">
              <a:latin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1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811"/>
          </a:xfrm>
        </p:spPr>
        <p:txBody>
          <a:bodyPr>
            <a:normAutofit/>
          </a:bodyPr>
          <a:lstStyle/>
          <a:p>
            <a:r>
              <a:rPr lang="en-GB" sz="4000" dirty="0" smtClean="0"/>
              <a:t>Disaster Communications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0545"/>
            <a:ext cx="8229600" cy="5111817"/>
          </a:xfrm>
        </p:spPr>
        <p:txBody>
          <a:bodyPr>
            <a:normAutofit fontScale="77500" lnSpcReduction="20000"/>
          </a:bodyPr>
          <a:lstStyle/>
          <a:p>
            <a:r>
              <a:rPr lang="en-GB" sz="2200" dirty="0" smtClean="0"/>
              <a:t>ESOA and UN Crisis Connectivity Charter</a:t>
            </a:r>
          </a:p>
          <a:p>
            <a:pPr marL="1079500"/>
            <a:r>
              <a:rPr lang="en-GB" sz="1800" dirty="0" smtClean="0"/>
              <a:t>European</a:t>
            </a:r>
            <a:r>
              <a:rPr lang="en-GB" sz="1800" dirty="0"/>
              <a:t>, Middle-East and African Satellite Operators Association (ESOA) and UN WFP's ETC (Emergency Telecoms Cluster</a:t>
            </a:r>
            <a:r>
              <a:rPr lang="en-GB" sz="1800" dirty="0" smtClean="0"/>
              <a:t>), signed October </a:t>
            </a:r>
            <a:r>
              <a:rPr lang="en-GB" sz="1800" dirty="0"/>
              <a:t>2015</a:t>
            </a:r>
          </a:p>
          <a:p>
            <a:pPr marL="736600" indent="0">
              <a:buNone/>
            </a:pPr>
            <a:endParaRPr lang="en-GB" sz="1000" dirty="0"/>
          </a:p>
          <a:p>
            <a:pPr marL="1079500"/>
            <a:r>
              <a:rPr lang="en-GB" sz="1800" dirty="0"/>
              <a:t>Satellite Communication between relief agencies, providers of information and rescue operations</a:t>
            </a:r>
          </a:p>
          <a:p>
            <a:pPr marL="736600" indent="0">
              <a:buNone/>
            </a:pPr>
            <a:endParaRPr lang="en-GB" sz="900" dirty="0"/>
          </a:p>
          <a:p>
            <a:pPr marL="1079500"/>
            <a:r>
              <a:rPr lang="en-GB" sz="1800" dirty="0"/>
              <a:t>Aim to deliver a predictable means for the humanitarian community to respond to disasters </a:t>
            </a:r>
          </a:p>
          <a:p>
            <a:pPr marL="736600" indent="0">
              <a:buNone/>
            </a:pPr>
            <a:endParaRPr lang="en-GB" sz="800" dirty="0"/>
          </a:p>
          <a:p>
            <a:pPr marL="1079500"/>
            <a:r>
              <a:rPr lang="en-GB" sz="1800" dirty="0"/>
              <a:t>Charter provides a mechanism that delivers an improved, more efficient and more effective response from the satellite </a:t>
            </a:r>
            <a:r>
              <a:rPr lang="en-GB" sz="1800" dirty="0" smtClean="0"/>
              <a:t>community</a:t>
            </a:r>
          </a:p>
          <a:p>
            <a:pPr marL="736600" indent="0">
              <a:buNone/>
            </a:pPr>
            <a:endParaRPr lang="en-GB" sz="900" dirty="0"/>
          </a:p>
          <a:p>
            <a:r>
              <a:rPr lang="en-GB" sz="2200" dirty="0" err="1" smtClean="0"/>
              <a:t>Télécoms</a:t>
            </a:r>
            <a:r>
              <a:rPr lang="en-GB" sz="2200" dirty="0" smtClean="0"/>
              <a:t> </a:t>
            </a:r>
            <a:r>
              <a:rPr lang="en-GB" sz="2200" dirty="0"/>
              <a:t>Sans </a:t>
            </a:r>
            <a:r>
              <a:rPr lang="en-GB" sz="2200" dirty="0" err="1" smtClean="0"/>
              <a:t>Frontières</a:t>
            </a:r>
            <a:endParaRPr lang="en-GB" sz="2200" dirty="0" smtClean="0"/>
          </a:p>
          <a:p>
            <a:pPr marL="1079500"/>
            <a:r>
              <a:rPr lang="en-GB" sz="1800" dirty="0"/>
              <a:t>D</a:t>
            </a:r>
            <a:r>
              <a:rPr lang="en-GB" sz="1800" dirty="0" smtClean="0"/>
              <a:t>eploys </a:t>
            </a:r>
            <a:r>
              <a:rPr lang="en-GB" sz="1800" dirty="0"/>
              <a:t>communications for disasters around the </a:t>
            </a:r>
            <a:r>
              <a:rPr lang="en-GB" sz="1800" dirty="0" smtClean="0"/>
              <a:t>world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23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30135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UN Resolutions</a:t>
            </a:r>
            <a:br>
              <a:rPr lang="en-GB" sz="4000" cap="small" noProof="0" dirty="0" smtClean="0"/>
            </a:br>
            <a:r>
              <a:rPr lang="en-GB" sz="900" dirty="0"/>
              <a:t>										</a:t>
            </a:r>
            <a:r>
              <a:rPr lang="en-GB" sz="900" dirty="0" smtClean="0"/>
              <a:t>						</a:t>
            </a:r>
            <a:r>
              <a:rPr lang="en-GB" sz="900" dirty="0"/>
              <a:t>					</a:t>
            </a:r>
            <a:r>
              <a:rPr lang="en-GB" sz="1200" dirty="0"/>
              <a:t>				…Continued</a:t>
            </a:r>
            <a:endParaRPr lang="en-GB" sz="1200" cap="small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999420"/>
            <a:ext cx="8229600" cy="535693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noProof="0" dirty="0" smtClean="0"/>
              <a:t>Resolution </a:t>
            </a:r>
            <a:r>
              <a:rPr lang="en-GB" sz="2200" noProof="0" dirty="0"/>
              <a:t>1884 (XVIII), calling </a:t>
            </a:r>
            <a:r>
              <a:rPr lang="en-GB" sz="2200" noProof="0" dirty="0" smtClean="0"/>
              <a:t>on </a:t>
            </a:r>
            <a:r>
              <a:rPr lang="en-GB" sz="2200" noProof="0" dirty="0"/>
              <a:t>States </a:t>
            </a:r>
            <a:r>
              <a:rPr lang="en-GB" sz="2200" noProof="0" dirty="0" smtClean="0"/>
              <a:t>not to place </a:t>
            </a:r>
            <a:r>
              <a:rPr lang="en-GB" sz="2200" noProof="0" dirty="0"/>
              <a:t>in Earth </a:t>
            </a:r>
            <a:r>
              <a:rPr lang="en-GB" sz="2200" noProof="0" dirty="0" smtClean="0"/>
              <a:t>orbit or on celestial bodies any nuclear </a:t>
            </a:r>
            <a:r>
              <a:rPr lang="en-GB" sz="2200" noProof="0" dirty="0"/>
              <a:t>weapons or </a:t>
            </a:r>
            <a:r>
              <a:rPr lang="en-GB" sz="2200" noProof="0" dirty="0" smtClean="0"/>
              <a:t>other weapons </a:t>
            </a:r>
            <a:r>
              <a:rPr lang="en-GB" sz="2200" noProof="0" dirty="0"/>
              <a:t>of mass destruction </a:t>
            </a:r>
            <a:r>
              <a:rPr lang="en-GB" sz="1800" noProof="0" dirty="0" smtClean="0"/>
              <a:t>(adopted </a:t>
            </a:r>
            <a:r>
              <a:rPr lang="en-GB" sz="1800" noProof="0" dirty="0"/>
              <a:t>17 October </a:t>
            </a:r>
            <a:r>
              <a:rPr lang="en-GB" sz="1800" noProof="0" dirty="0" smtClean="0"/>
              <a:t>1963)</a:t>
            </a:r>
          </a:p>
          <a:p>
            <a:pPr marL="896938" lvl="1" indent="-457200">
              <a:spcBef>
                <a:spcPts val="0"/>
              </a:spcBef>
              <a:spcAft>
                <a:spcPts val="200"/>
              </a:spcAft>
              <a:defRPr/>
            </a:pPr>
            <a:endParaRPr lang="en-GB" sz="800" noProof="0" dirty="0" smtClean="0"/>
          </a:p>
          <a:p>
            <a:pPr marL="896938" lvl="1" indent="-457200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Incorporated in OST </a:t>
            </a:r>
            <a:r>
              <a:rPr lang="en-GB" sz="1800" noProof="0" dirty="0"/>
              <a:t>Article </a:t>
            </a:r>
            <a:r>
              <a:rPr lang="en-GB" sz="1800" noProof="0" dirty="0" smtClean="0"/>
              <a:t>IV, </a:t>
            </a:r>
            <a:r>
              <a:rPr lang="en-GB" sz="1800" noProof="0" dirty="0"/>
              <a:t>without </a:t>
            </a:r>
            <a:r>
              <a:rPr lang="en-GB" sz="1800" noProof="0" dirty="0" smtClean="0"/>
              <a:t>prohibition </a:t>
            </a:r>
            <a:r>
              <a:rPr lang="en-GB" sz="1800" noProof="0" dirty="0"/>
              <a:t>on encouragement or participation in such </a:t>
            </a:r>
            <a:r>
              <a:rPr lang="en-GB" sz="1800" noProof="0" dirty="0" smtClean="0"/>
              <a:t>activities; Resolution 1884 (XVIII), Para. 2(b)</a:t>
            </a:r>
          </a:p>
          <a:p>
            <a:pPr marL="439738" lvl="1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noProof="0" dirty="0" smtClean="0"/>
          </a:p>
          <a:p>
            <a:pPr marL="382588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Principles Relevant to Use of Nuclear Power Sources in Outer Space</a:t>
            </a:r>
            <a:r>
              <a:rPr lang="en-GB" sz="1800" dirty="0"/>
              <a:t> </a:t>
            </a:r>
            <a:r>
              <a:rPr lang="en-GB" sz="1800" dirty="0" smtClean="0"/>
              <a:t>(adopted 14 December 1992, Resolution 47/68)</a:t>
            </a:r>
            <a:endParaRPr lang="en-GB" sz="800" dirty="0" smtClean="0"/>
          </a:p>
          <a:p>
            <a:pPr marL="39688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782638"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Safe Use Guidelines</a:t>
            </a:r>
          </a:p>
          <a:p>
            <a:pPr marL="782638"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Information on re-entry</a:t>
            </a:r>
            <a:endParaRPr lang="en-GB" sz="1800" noProof="0" dirty="0" smtClean="0"/>
          </a:p>
          <a:p>
            <a:pPr marL="236538" lvl="1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noProof="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noProof="0" dirty="0"/>
              <a:t>Principles Governing Use by States of  ... Satellites for International Direct Television </a:t>
            </a:r>
            <a:r>
              <a:rPr lang="en-GB" sz="2200" noProof="0" dirty="0" smtClean="0"/>
              <a:t>broadcasting </a:t>
            </a:r>
            <a:r>
              <a:rPr lang="en-GB" sz="1800" noProof="0" dirty="0" smtClean="0"/>
              <a:t>(adopted 10 </a:t>
            </a:r>
            <a:r>
              <a:rPr lang="en-GB" sz="1800" noProof="0" dirty="0"/>
              <a:t>December </a:t>
            </a:r>
            <a:r>
              <a:rPr lang="en-GB" sz="1800" noProof="0" dirty="0" smtClean="0"/>
              <a:t>1982, Resolution </a:t>
            </a:r>
            <a:r>
              <a:rPr lang="en-GB" sz="1800" noProof="0" dirty="0"/>
              <a:t>37/</a:t>
            </a:r>
            <a:r>
              <a:rPr lang="en-GB" sz="1800" noProof="0" dirty="0" smtClean="0"/>
              <a:t>92)</a:t>
            </a:r>
          </a:p>
          <a:p>
            <a:pPr marL="439738" lvl="1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noProof="0" dirty="0" smtClean="0"/>
          </a:p>
          <a:p>
            <a:pPr marL="896938" lvl="1" indent="-457200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Resolution </a:t>
            </a:r>
            <a:r>
              <a:rPr lang="en-GB" sz="1800" noProof="0" dirty="0"/>
              <a:t>110 (II) 3 November 1947, </a:t>
            </a:r>
            <a:r>
              <a:rPr lang="en-GB" sz="1800" noProof="0" dirty="0" smtClean="0"/>
              <a:t>condemned </a:t>
            </a:r>
            <a:r>
              <a:rPr lang="en-GB" sz="1800" noProof="0" dirty="0"/>
              <a:t>propaganda </a:t>
            </a:r>
            <a:r>
              <a:rPr lang="en-GB" sz="1800" noProof="0" dirty="0" smtClean="0"/>
              <a:t>designed, likely </a:t>
            </a:r>
            <a:r>
              <a:rPr lang="en-GB" sz="1800" noProof="0" dirty="0"/>
              <a:t>to provoke or encourage </a:t>
            </a:r>
            <a:r>
              <a:rPr lang="en-GB" sz="1800" noProof="0" dirty="0" smtClean="0"/>
              <a:t>threat </a:t>
            </a:r>
            <a:r>
              <a:rPr lang="en-GB" sz="1800" noProof="0" dirty="0"/>
              <a:t>to </a:t>
            </a:r>
            <a:r>
              <a:rPr lang="en-GB" sz="1800" noProof="0" dirty="0" smtClean="0"/>
              <a:t>peace </a:t>
            </a:r>
            <a:r>
              <a:rPr lang="en-GB" sz="1800" noProof="0" dirty="0"/>
              <a:t>or act of </a:t>
            </a:r>
            <a:r>
              <a:rPr lang="en-GB" sz="1800" noProof="0" dirty="0" smtClean="0"/>
              <a:t>aggression.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1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1786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UN Resolutions</a:t>
            </a:r>
            <a:br>
              <a:rPr lang="en-GB" sz="4000" cap="small" noProof="0" dirty="0" smtClean="0"/>
            </a:br>
            <a:r>
              <a:rPr lang="en-GB" sz="900" cap="small" dirty="0">
                <a:latin typeface="Calisto MT" charset="0"/>
              </a:rPr>
              <a:t>	</a:t>
            </a:r>
            <a:r>
              <a:rPr lang="en-GB" sz="900" cap="small" dirty="0" smtClean="0">
                <a:latin typeface="Calisto MT" charset="0"/>
              </a:rPr>
              <a:t>	</a:t>
            </a:r>
            <a:r>
              <a:rPr lang="en-GB" sz="900" dirty="0"/>
              <a:t>									</a:t>
            </a:r>
            <a:r>
              <a:rPr lang="en-GB" sz="900" dirty="0" smtClean="0"/>
              <a:t>					</a:t>
            </a:r>
            <a:r>
              <a:rPr lang="en-GB" sz="900" dirty="0"/>
              <a:t>									</a:t>
            </a:r>
            <a:r>
              <a:rPr lang="en-GB" sz="1200" dirty="0"/>
              <a:t>	…Continued</a:t>
            </a:r>
            <a:endParaRPr lang="en-GB" sz="1200" cap="small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030653"/>
            <a:ext cx="8229600" cy="532569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endParaRPr lang="en-GB" sz="22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International Direct TV Broadcasting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i="1" dirty="0" smtClean="0"/>
              <a:t>Sovereign rights</a:t>
            </a:r>
            <a:r>
              <a:rPr lang="en-GB" sz="1800" dirty="0" smtClean="0"/>
              <a:t> of States and non-intervention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Right to receive and impart information and ideas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Promote free dissemination and exchange of information and knowledge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Respect </a:t>
            </a:r>
            <a:r>
              <a:rPr lang="en-GB" sz="1800" i="1" dirty="0" smtClean="0"/>
              <a:t>political</a:t>
            </a:r>
            <a:r>
              <a:rPr lang="en-GB" sz="1800" dirty="0" smtClean="0"/>
              <a:t> and </a:t>
            </a:r>
            <a:r>
              <a:rPr lang="en-GB" sz="1800" i="1" dirty="0" smtClean="0"/>
              <a:t>cultural </a:t>
            </a:r>
            <a:r>
              <a:rPr lang="en-GB" sz="1800" dirty="0" smtClean="0"/>
              <a:t>integrity of States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States bear responsibility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State intending to establish service shall immediately notify and consult receiving State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Observe ITU regulations</a:t>
            </a:r>
          </a:p>
          <a:p>
            <a:pPr marL="914400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Unavoidable overspill governed </a:t>
            </a:r>
            <a:r>
              <a:rPr lang="en-GB" sz="1800" i="1" dirty="0"/>
              <a:t>exclusively</a:t>
            </a:r>
            <a:r>
              <a:rPr lang="en-GB" sz="1800" dirty="0"/>
              <a:t> by </a:t>
            </a:r>
            <a:r>
              <a:rPr lang="en-GB" sz="1800" dirty="0" smtClean="0"/>
              <a:t>ITU rules</a:t>
            </a:r>
          </a:p>
          <a:p>
            <a:pPr marL="579438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7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36928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Commercial Activities</a:t>
            </a:r>
            <a:endParaRPr lang="en-GB" sz="4000" cap="small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118486"/>
            <a:ext cx="8229600" cy="5116060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2000"/>
              </a:spcBef>
              <a:spcAft>
                <a:spcPts val="20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</a:pPr>
            <a:r>
              <a:rPr lang="en-GB" sz="2200" dirty="0"/>
              <a:t>Activities conducted by Government are not necessarily non-commercial</a:t>
            </a:r>
          </a:p>
          <a:p>
            <a:pPr>
              <a:spcBef>
                <a:spcPts val="800"/>
              </a:spcBef>
              <a:spcAft>
                <a:spcPts val="200"/>
              </a:spcAft>
            </a:pPr>
            <a:r>
              <a:rPr lang="en-GB" sz="2200" dirty="0" smtClean="0"/>
              <a:t>OST </a:t>
            </a:r>
            <a:r>
              <a:rPr lang="en-GB" sz="2200" dirty="0"/>
              <a:t>recognised and provides for private space activities </a:t>
            </a:r>
            <a:endParaRPr lang="en-GB" sz="2200" noProof="0" dirty="0" smtClean="0">
              <a:cs typeface="Calisto MT"/>
            </a:endParaRPr>
          </a:p>
          <a:p>
            <a:pPr>
              <a:spcAft>
                <a:spcPts val="200"/>
              </a:spcAft>
            </a:pPr>
            <a:r>
              <a:rPr lang="en-GB" sz="2200" noProof="0" dirty="0" smtClean="0">
                <a:cs typeface="Calisto MT"/>
              </a:rPr>
              <a:t>Range of Current Activities</a:t>
            </a:r>
          </a:p>
          <a:p>
            <a:pPr lvl="1">
              <a:spcAft>
                <a:spcPts val="200"/>
              </a:spcAft>
            </a:pPr>
            <a:r>
              <a:rPr lang="en-GB" sz="1800" dirty="0" smtClean="0"/>
              <a:t>Launch </a:t>
            </a:r>
            <a:r>
              <a:rPr lang="en-GB" sz="1800" dirty="0"/>
              <a:t>services, satellite communications, and remote sensing </a:t>
            </a:r>
          </a:p>
          <a:p>
            <a:pPr lvl="1">
              <a:spcAft>
                <a:spcPts val="200"/>
              </a:spcAft>
            </a:pPr>
            <a:r>
              <a:rPr lang="en-GB" sz="1800" noProof="0" dirty="0" smtClean="0">
                <a:cs typeface="Calisto MT"/>
              </a:rPr>
              <a:t>Telecom earliest private space service</a:t>
            </a:r>
            <a:r>
              <a:rPr lang="en-GB" sz="1800" dirty="0">
                <a:cs typeface="Calisto MT"/>
              </a:rPr>
              <a:t>; Privatisation of </a:t>
            </a:r>
            <a:r>
              <a:rPr lang="en-GB" sz="1800" dirty="0" smtClean="0">
                <a:cs typeface="Calisto MT"/>
              </a:rPr>
              <a:t>telecom</a:t>
            </a:r>
            <a:r>
              <a:rPr lang="en-GB" sz="1800" dirty="0">
                <a:cs typeface="Calisto MT"/>
              </a:rPr>
              <a:t>, US breakup of AT&amp;T in early </a:t>
            </a:r>
            <a:r>
              <a:rPr lang="en-GB" sz="1800" dirty="0" smtClean="0">
                <a:cs typeface="Calisto MT"/>
              </a:rPr>
              <a:t>1980s; </a:t>
            </a:r>
            <a:r>
              <a:rPr lang="en-GB" sz="1800" noProof="0" dirty="0" smtClean="0">
                <a:cs typeface="Calisto MT"/>
              </a:rPr>
              <a:t>see Arthur C Clark in </a:t>
            </a:r>
            <a:r>
              <a:rPr lang="en-GB" sz="1800" i="1" noProof="0" dirty="0" smtClean="0">
                <a:cs typeface="Calisto MT"/>
              </a:rPr>
              <a:t>Wireless World</a:t>
            </a:r>
            <a:r>
              <a:rPr lang="en-GB" sz="1800" noProof="0" dirty="0" smtClean="0">
                <a:cs typeface="Calisto MT"/>
              </a:rPr>
              <a:t>, October 1945</a:t>
            </a:r>
          </a:p>
          <a:p>
            <a:pPr lvl="1">
              <a:spcAft>
                <a:spcPts val="200"/>
              </a:spcAft>
            </a:pPr>
            <a:r>
              <a:rPr lang="en-GB" sz="1800" i="1" dirty="0" err="1" smtClean="0"/>
              <a:t>NewSpace</a:t>
            </a:r>
            <a:r>
              <a:rPr lang="en-GB" sz="1800" dirty="0" smtClean="0"/>
              <a:t>  </a:t>
            </a:r>
            <a:r>
              <a:rPr lang="en-GB" sz="1800" dirty="0"/>
              <a:t>Those products and services not under contract to </a:t>
            </a:r>
            <a:r>
              <a:rPr lang="en-GB" sz="1800" dirty="0" smtClean="0"/>
              <a:t>NASA</a:t>
            </a:r>
            <a:endParaRPr lang="en-GB" sz="1800" noProof="0" dirty="0" smtClean="0">
              <a:cs typeface="Calisto MT"/>
            </a:endParaRPr>
          </a:p>
          <a:p>
            <a:pPr>
              <a:spcAft>
                <a:spcPts val="200"/>
              </a:spcAft>
            </a:pPr>
            <a:r>
              <a:rPr lang="en-GB" sz="2200" dirty="0" smtClean="0">
                <a:cs typeface="Calisto MT"/>
              </a:rPr>
              <a:t>Planned</a:t>
            </a:r>
          </a:p>
          <a:p>
            <a:pPr lvl="1"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Missions beyond Earth’s orbit: Missions to the Moon, Mars &amp; lunar habitat</a:t>
            </a:r>
          </a:p>
          <a:p>
            <a:pPr lvl="1"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On-orbit activities: Life extension, graveyard transfer, refuelling &amp; service</a:t>
            </a:r>
          </a:p>
          <a:p>
            <a:pPr lvl="1"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Resource utilisation: Extraction of elements from asteroids and other bodies</a:t>
            </a:r>
            <a:endParaRPr lang="en-GB" sz="1800" dirty="0">
              <a:cs typeface="Calisto MT"/>
            </a:endParaRPr>
          </a:p>
          <a:p>
            <a:pPr marL="361950" lvl="1" indent="-361950">
              <a:spcAft>
                <a:spcPts val="200"/>
              </a:spcAft>
              <a:buNone/>
            </a:pPr>
            <a:endParaRPr lang="en-GB" sz="1600" dirty="0">
              <a:cs typeface="Calisto M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4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5278"/>
          </a:xfrm>
        </p:spPr>
        <p:txBody>
          <a:bodyPr>
            <a:normAutofit/>
          </a:bodyPr>
          <a:lstStyle/>
          <a:p>
            <a:r>
              <a:rPr lang="en-GB" sz="4000" dirty="0" smtClean="0"/>
              <a:t>Impact of National Laws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3938"/>
            <a:ext cx="8229600" cy="50122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State </a:t>
            </a:r>
            <a:r>
              <a:rPr lang="en-GB" sz="2200" i="1" dirty="0" smtClean="0"/>
              <a:t>responsibility</a:t>
            </a:r>
            <a:r>
              <a:rPr lang="en-GB" sz="2200" dirty="0" smtClean="0"/>
              <a:t> and </a:t>
            </a:r>
            <a:r>
              <a:rPr lang="en-GB" sz="2200" i="1" dirty="0" smtClean="0"/>
              <a:t>liability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2200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Obligation to </a:t>
            </a:r>
            <a:r>
              <a:rPr lang="en-GB" sz="2200" i="1" dirty="0" smtClean="0"/>
              <a:t>Authorise</a:t>
            </a:r>
            <a:r>
              <a:rPr lang="en-GB" sz="2200" dirty="0" smtClean="0"/>
              <a:t> and </a:t>
            </a:r>
            <a:r>
              <a:rPr lang="en-GB" sz="2200" i="1" dirty="0" smtClean="0"/>
              <a:t>Supervise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2200" i="1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i="1" dirty="0" smtClean="0"/>
              <a:t>Jurisdiction</a:t>
            </a:r>
            <a:r>
              <a:rPr lang="en-GB" sz="2200" dirty="0" smtClean="0"/>
              <a:t> and </a:t>
            </a:r>
            <a:r>
              <a:rPr lang="en-GB" sz="2200" i="1" dirty="0" smtClean="0"/>
              <a:t>Control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2200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Licence conditions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800" dirty="0" smtClean="0"/>
              <a:t>Permitted activities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800" dirty="0" smtClean="0"/>
              <a:t>Insurance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800" dirty="0" smtClean="0"/>
              <a:t>End of life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1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3627"/>
          </a:xfrm>
        </p:spPr>
        <p:txBody>
          <a:bodyPr>
            <a:normAutofit/>
          </a:bodyPr>
          <a:lstStyle/>
          <a:p>
            <a:r>
              <a:rPr lang="en-GB" sz="4000" cap="small" dirty="0"/>
              <a:t>Human Flight</a:t>
            </a:r>
            <a:endParaRPr lang="en-GB" sz="4000" cap="small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701526"/>
            <a:ext cx="7345363" cy="4654824"/>
          </a:xfrm>
        </p:spPr>
        <p:txBody>
          <a:bodyPr>
            <a:normAutofit/>
          </a:bodyPr>
          <a:lstStyle/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>
              <a:defRPr/>
            </a:pPr>
            <a:endParaRPr lang="en-GB" sz="2200" smtClean="0">
              <a:latin typeface="Calisto MT" charset="0"/>
            </a:endParaRPr>
          </a:p>
          <a:p>
            <a:pPr marL="0" indent="0" algn="ctr">
              <a:buNone/>
              <a:defRPr/>
            </a:pPr>
            <a:r>
              <a:rPr lang="en-GB" sz="1800" smtClean="0">
                <a:latin typeface="Calisto MT" charset="0"/>
              </a:rPr>
              <a:t>Re-entry of Apollo 8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n-GB" sz="1000" smtClean="0">
                <a:latin typeface="Calisto MT" charset="0"/>
              </a:rPr>
              <a:t>27 December 1968</a:t>
            </a:r>
          </a:p>
          <a:p>
            <a:pPr marL="0" indent="0" algn="ctr">
              <a:buNone/>
              <a:defRPr/>
            </a:pPr>
            <a:endParaRPr lang="en-GB" sz="1000" dirty="0" smtClean="0">
              <a:latin typeface="Calisto MT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15</a:t>
            </a:fld>
            <a:endParaRPr lang="en-US"/>
          </a:p>
        </p:txBody>
      </p:sp>
      <p:pic>
        <p:nvPicPr>
          <p:cNvPr id="3" name="Picture 2" descr="apollo-8-reentry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44" y="970817"/>
            <a:ext cx="6956314" cy="538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55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5278"/>
          </a:xfrm>
        </p:spPr>
        <p:txBody>
          <a:bodyPr>
            <a:normAutofit/>
          </a:bodyPr>
          <a:lstStyle/>
          <a:p>
            <a:r>
              <a:rPr lang="en-GB" sz="4000" cap="small" dirty="0" smtClean="0"/>
              <a:t>Human Flight</a:t>
            </a:r>
            <a:endParaRPr lang="en-GB" sz="4000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934046"/>
            <a:ext cx="8229600" cy="4273079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en-GB" sz="2200" dirty="0" smtClean="0"/>
              <a:t>Asked what he thought of man’s attempt to reach the Moon, </a:t>
            </a:r>
          </a:p>
          <a:p>
            <a:pPr marL="0" indent="0" algn="ctr">
              <a:buNone/>
              <a:defRPr/>
            </a:pPr>
            <a:r>
              <a:rPr lang="en-GB" sz="2200" dirty="0" smtClean="0"/>
              <a:t>Dr Albert </a:t>
            </a:r>
            <a:r>
              <a:rPr lang="en-GB" sz="2200" dirty="0" err="1" smtClean="0"/>
              <a:t>Schweizer</a:t>
            </a:r>
            <a:r>
              <a:rPr lang="en-GB" sz="2200" dirty="0" smtClean="0"/>
              <a:t> replied:</a:t>
            </a:r>
          </a:p>
          <a:p>
            <a:pPr marL="0" indent="0" algn="ctr">
              <a:buNone/>
              <a:defRPr/>
            </a:pPr>
            <a:r>
              <a:rPr lang="en-GB" sz="2200" dirty="0" smtClean="0"/>
              <a:t>“Poor Moon”</a:t>
            </a:r>
          </a:p>
          <a:p>
            <a:pPr marL="0" indent="0">
              <a:buNone/>
              <a:defRPr/>
            </a:pPr>
            <a:endParaRPr lang="en-GB" sz="2200" dirty="0" smtClean="0"/>
          </a:p>
          <a:p>
            <a:pPr marL="0" indent="0" algn="ctr">
              <a:buNone/>
              <a:defRPr/>
            </a:pPr>
            <a:r>
              <a:rPr lang="en-GB" sz="1800" dirty="0" smtClean="0"/>
              <a:t>1959 at </a:t>
            </a:r>
            <a:r>
              <a:rPr lang="en-GB" sz="1800" dirty="0" err="1" smtClean="0"/>
              <a:t>Grünsbach</a:t>
            </a:r>
            <a:r>
              <a:rPr lang="en-GB" sz="1800" dirty="0" smtClean="0"/>
              <a:t> in the Alsace</a:t>
            </a:r>
            <a:endParaRPr lang="en-GB" sz="1800" dirty="0">
              <a:latin typeface="Calisto MT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7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1976"/>
          </a:xfrm>
        </p:spPr>
        <p:txBody>
          <a:bodyPr>
            <a:normAutofit/>
          </a:bodyPr>
          <a:lstStyle/>
          <a:p>
            <a:r>
              <a:rPr lang="en-GB" sz="4000" cap="small" dirty="0" smtClean="0"/>
              <a:t>Human Flight</a:t>
            </a:r>
            <a:endParaRPr lang="en-GB" sz="4000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23344"/>
            <a:ext cx="8229600" cy="498378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Space or Airspace</a:t>
            </a:r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Liability Waivers and Cross-waivers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i="1" dirty="0" smtClean="0"/>
              <a:t>Informed</a:t>
            </a:r>
            <a:r>
              <a:rPr lang="en-GB" sz="1800" dirty="0" smtClean="0"/>
              <a:t> Consent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Municipal Law Requirements – NY, EU and UK</a:t>
            </a:r>
          </a:p>
          <a:p>
            <a:pPr lvl="4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400" dirty="0" smtClean="0"/>
              <a:t>EU Directive 93/13/EEC</a:t>
            </a:r>
          </a:p>
          <a:p>
            <a:pPr lvl="4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400" dirty="0" smtClean="0"/>
              <a:t>Unfair Terms in Consumer Contracts Regulations 1999, </a:t>
            </a:r>
            <a:r>
              <a:rPr lang="en-GB" sz="1400" dirty="0" err="1" smtClean="0"/>
              <a:t>Reg</a:t>
            </a:r>
            <a:r>
              <a:rPr lang="en-GB" sz="1400" dirty="0" smtClean="0"/>
              <a:t> 4</a:t>
            </a:r>
          </a:p>
          <a:p>
            <a:pPr marL="1828800" lvl="4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Certification or Permit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Federal Aviation Administration - AST in US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UK Space Industry Act 2018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European Aviation Safety Agency </a:t>
            </a:r>
            <a:r>
              <a:rPr lang="mr-IN" sz="2200" dirty="0" smtClean="0"/>
              <a:t>–</a:t>
            </a:r>
            <a:r>
              <a:rPr lang="en-GB" sz="2200" dirty="0" smtClean="0"/>
              <a:t> EASA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Was developing European approach and regulation</a:t>
            </a:r>
            <a:endParaRPr lang="en-GB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9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36928"/>
          </a:xfrm>
        </p:spPr>
        <p:txBody>
          <a:bodyPr>
            <a:normAutofit/>
          </a:bodyPr>
          <a:lstStyle/>
          <a:p>
            <a:r>
              <a:rPr lang="en-GB" sz="4000" cap="small" dirty="0"/>
              <a:t>Property </a:t>
            </a:r>
            <a:r>
              <a:rPr lang="en-GB" sz="4000" cap="small" dirty="0" smtClean="0"/>
              <a:t>Rights</a:t>
            </a:r>
            <a:endParaRPr lang="en-GB" sz="40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34994"/>
            <a:ext cx="8229600" cy="500872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>
                <a:latin typeface="Calisto MT"/>
                <a:cs typeface="Calisto MT"/>
              </a:rPr>
              <a:t>Ownership of Property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2200" dirty="0" smtClean="0">
              <a:latin typeface="Calisto MT"/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i="1" dirty="0" smtClean="0">
                <a:cs typeface="Calisto MT"/>
              </a:rPr>
              <a:t>The Gods Must be Crazy</a:t>
            </a:r>
            <a:r>
              <a:rPr lang="en-GB" sz="1600" dirty="0" smtClean="0">
                <a:cs typeface="Calisto MT"/>
              </a:rPr>
              <a:t> (1980)</a:t>
            </a:r>
            <a:endParaRPr lang="en-GB" sz="1600" i="1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dirty="0" smtClean="0">
                <a:latin typeface="Calisto MT"/>
                <a:cs typeface="Calisto MT"/>
              </a:rPr>
              <a:t>Legal relationship between a person and property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dirty="0" smtClean="0">
                <a:latin typeface="Calisto MT"/>
                <a:cs typeface="Calisto MT"/>
              </a:rPr>
              <a:t>Affected by law and other factors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dirty="0" smtClean="0">
                <a:latin typeface="Calisto MT"/>
                <a:cs typeface="Calisto MT"/>
              </a:rPr>
              <a:t>At a minimum, owner’s government will exclude others from the use or enjoyment of owner’s possession without consent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1600" dirty="0" smtClean="0">
              <a:latin typeface="Calisto MT"/>
              <a:cs typeface="Calisto MT"/>
            </a:endParaRP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1600" dirty="0" smtClean="0">
              <a:latin typeface="Calisto MT"/>
              <a:cs typeface="Calisto MT"/>
            </a:endParaRPr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>
                <a:cs typeface="Calisto MT"/>
              </a:rPr>
              <a:t>Ownership of Space Objects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2200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dirty="0" smtClean="0">
                <a:cs typeface="Calisto MT"/>
              </a:rPr>
              <a:t>Not affected by presence in space or return to Earth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600" dirty="0" smtClean="0">
                <a:cs typeface="Calisto MT"/>
              </a:rPr>
              <a:t>Applies to objects constructed on a celestial body  OST Art VIII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7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8485"/>
          </a:xfrm>
        </p:spPr>
        <p:txBody>
          <a:bodyPr>
            <a:normAutofit/>
          </a:bodyPr>
          <a:lstStyle/>
          <a:p>
            <a:r>
              <a:rPr lang="en-GB" sz="4000" cap="small" dirty="0"/>
              <a:t>Property </a:t>
            </a:r>
            <a:r>
              <a:rPr lang="en-GB" sz="4000" cap="small" dirty="0" smtClean="0"/>
              <a:t>Rights</a:t>
            </a:r>
            <a:r>
              <a:rPr lang="en-GB" cap="small" dirty="0" smtClean="0"/>
              <a:t/>
            </a:r>
            <a:br>
              <a:rPr lang="en-GB" cap="small" dirty="0" smtClean="0"/>
            </a:br>
            <a:r>
              <a:rPr lang="en-GB" sz="1000" dirty="0">
                <a:cs typeface="Calisto MT"/>
              </a:rPr>
              <a:t>											</a:t>
            </a:r>
            <a:r>
              <a:rPr lang="en-GB" sz="1000" dirty="0" smtClean="0">
                <a:cs typeface="Calisto MT"/>
              </a:rPr>
              <a:t>							</a:t>
            </a:r>
            <a:r>
              <a:rPr lang="en-GB" sz="1000" dirty="0">
                <a:cs typeface="Calisto MT"/>
              </a:rPr>
              <a:t>			</a:t>
            </a:r>
            <a:r>
              <a:rPr lang="en-GB" sz="1200" dirty="0" smtClean="0">
                <a:cs typeface="Calisto MT"/>
              </a:rPr>
              <a:t>			…Continued</a:t>
            </a:r>
            <a:endParaRPr lang="en-GB" sz="12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81597"/>
            <a:ext cx="8229600" cy="49383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>
                <a:cs typeface="Calisto MT"/>
              </a:rPr>
              <a:t>Ownership of Space Resources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Jurisdiction  OST Arts II &amp; VIII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Right to remove samples for experiment  Moon </a:t>
            </a:r>
            <a:r>
              <a:rPr lang="en-GB" sz="1800" dirty="0" err="1" smtClean="0">
                <a:cs typeface="Calisto MT"/>
              </a:rPr>
              <a:t>Agt</a:t>
            </a:r>
            <a:r>
              <a:rPr lang="en-GB" sz="1800" dirty="0" smtClean="0">
                <a:cs typeface="Calisto MT"/>
              </a:rPr>
              <a:t> Art 6(2)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>
              <a:cs typeface="Calisto MT"/>
            </a:endParaRPr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>
                <a:cs typeface="Calisto MT"/>
              </a:rPr>
              <a:t>Non-corporeal Property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Nature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Jurisdiction and control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Priorities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>
              <a:cs typeface="Calisto MT"/>
            </a:endParaRPr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>
                <a:cs typeface="Calisto MT"/>
              </a:rPr>
              <a:t>Salvage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Right against property saved – </a:t>
            </a:r>
            <a:r>
              <a:rPr lang="en-GB" sz="1800" i="1" dirty="0" smtClean="0">
                <a:cs typeface="Calisto MT"/>
              </a:rPr>
              <a:t>in rem</a:t>
            </a:r>
            <a:endParaRPr lang="en-GB" sz="1800" dirty="0" smtClean="0">
              <a:cs typeface="Calisto MT"/>
            </a:endParaRP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In Admiralty specific rights created by law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>
                <a:cs typeface="Calisto MT"/>
              </a:rPr>
              <a:t>Action must be entirely voluntary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9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36928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endParaRPr lang="en-GB" sz="4000" cap="small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547650" y="1036928"/>
            <a:ext cx="8051613" cy="5319421"/>
          </a:xfrm>
        </p:spPr>
        <p:txBody>
          <a:bodyPr>
            <a:normAutofit/>
          </a:bodyPr>
          <a:lstStyle/>
          <a:p>
            <a:pPr>
              <a:spcAft>
                <a:spcPts val="200"/>
              </a:spcAft>
              <a:defRPr/>
            </a:pPr>
            <a:r>
              <a:rPr lang="en-GB" sz="2200" noProof="0" dirty="0" smtClean="0"/>
              <a:t>Communication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Spectrum management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Orbits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Content</a:t>
            </a:r>
          </a:p>
          <a:p>
            <a:pPr>
              <a:spcAft>
                <a:spcPts val="200"/>
              </a:spcAft>
              <a:defRPr/>
            </a:pPr>
            <a:r>
              <a:rPr lang="en-GB" sz="2200" noProof="0" dirty="0" smtClean="0"/>
              <a:t>Remote Sensing – Earth Observation or EO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Sovereignty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Civilian and Military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Data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Privacy, Search and Warrants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noProof="0" dirty="0" smtClean="0"/>
              <a:t>NASA’s Gravity Recovery and Climate Experiment (GRACE) [2002-</a:t>
            </a:r>
            <a:r>
              <a:rPr lang="is-IS" sz="1800" noProof="0" dirty="0" smtClean="0"/>
              <a:t>2018</a:t>
            </a:r>
            <a:r>
              <a:rPr lang="en-GB" sz="1800" noProof="0" dirty="0" smtClean="0"/>
              <a:t>]</a:t>
            </a:r>
          </a:p>
          <a:p>
            <a:pPr lvl="3">
              <a:spcAft>
                <a:spcPts val="200"/>
              </a:spcAft>
              <a:defRPr/>
            </a:pPr>
            <a:r>
              <a:rPr lang="en-GB" sz="1800" dirty="0" smtClean="0"/>
              <a:t>Distinguish tracking and telescope satellites </a:t>
            </a:r>
          </a:p>
          <a:p>
            <a:pPr lvl="4">
              <a:spcAft>
                <a:spcPts val="200"/>
              </a:spcAft>
              <a:defRPr/>
            </a:pPr>
            <a:r>
              <a:rPr lang="en-GB" sz="1800" dirty="0" smtClean="0"/>
              <a:t>Canada Near Earth Object Surveillance Satellite (NEOSS)</a:t>
            </a:r>
            <a:endParaRPr lang="en-GB" sz="1800" noProof="0" dirty="0" smtClean="0"/>
          </a:p>
          <a:p>
            <a:pPr lvl="3">
              <a:spcAft>
                <a:spcPts val="200"/>
              </a:spcAft>
              <a:defRPr/>
            </a:pPr>
            <a:endParaRPr lang="en-GB" sz="1600" noProof="0" dirty="0" smtClean="0"/>
          </a:p>
          <a:p>
            <a:pPr lvl="3">
              <a:spcAft>
                <a:spcPts val="200"/>
              </a:spcAft>
              <a:defRPr/>
            </a:pPr>
            <a:endParaRPr lang="en-GB" sz="1600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7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1976"/>
          </a:xfrm>
        </p:spPr>
        <p:txBody>
          <a:bodyPr>
            <a:normAutofit/>
          </a:bodyPr>
          <a:lstStyle/>
          <a:p>
            <a:r>
              <a:rPr lang="en-GB" sz="4000" cap="small" dirty="0"/>
              <a:t>US Legislation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1976"/>
            <a:ext cx="8229600" cy="512418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/>
              <a:t>Space Resource Exploration and Utilization</a:t>
            </a:r>
            <a:r>
              <a:rPr lang="en-GB" sz="1100" dirty="0"/>
              <a:t> </a:t>
            </a:r>
            <a:r>
              <a:rPr lang="en-GB" sz="1400" dirty="0"/>
              <a:t>[51 USC, </a:t>
            </a:r>
            <a:r>
              <a:rPr lang="en-GB" sz="1400" dirty="0" err="1"/>
              <a:t>Ch</a:t>
            </a:r>
            <a:r>
              <a:rPr lang="en-GB" sz="1400" dirty="0"/>
              <a:t> 513]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endParaRPr lang="en-GB" sz="1800" dirty="0" smtClean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800" dirty="0" smtClean="0"/>
              <a:t>Asteroid </a:t>
            </a:r>
            <a:r>
              <a:rPr lang="en-GB" sz="1800" dirty="0"/>
              <a:t>resource.—The term "asteroid resource" means a space resource found on or within a single asteroid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GB" sz="1800" dirty="0"/>
              <a:t>Space resource.—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GB" sz="1800" dirty="0"/>
              <a:t>(A) </a:t>
            </a:r>
            <a:r>
              <a:rPr lang="en-GB" sz="1800" cap="small" dirty="0"/>
              <a:t>In general</a:t>
            </a:r>
            <a:r>
              <a:rPr lang="en-GB" sz="1800" dirty="0"/>
              <a:t>.—The term "space resource" means an abiotic resource </a:t>
            </a:r>
            <a:r>
              <a:rPr lang="en-GB" sz="1800" b="1" i="1" dirty="0"/>
              <a:t>in situ</a:t>
            </a:r>
            <a:r>
              <a:rPr lang="en-GB" sz="1800" dirty="0"/>
              <a:t> in outer space.</a:t>
            </a:r>
          </a:p>
          <a:p>
            <a:pPr lvl="2">
              <a:spcBef>
                <a:spcPts val="0"/>
              </a:spcBef>
              <a:spcAft>
                <a:spcPts val="200"/>
              </a:spcAft>
            </a:pPr>
            <a:r>
              <a:rPr lang="en-GB" sz="1800" dirty="0"/>
              <a:t>(B) </a:t>
            </a:r>
            <a:r>
              <a:rPr lang="en-GB" sz="1800" cap="small" dirty="0"/>
              <a:t>Inclusions</a:t>
            </a:r>
            <a:r>
              <a:rPr lang="en-GB" sz="1800" dirty="0"/>
              <a:t>.—The term "space resource" includes water and minerals</a:t>
            </a:r>
          </a:p>
          <a:p>
            <a:pPr marL="579438" lvl="2" indent="0">
              <a:spcBef>
                <a:spcPts val="0"/>
              </a:spcBef>
              <a:spcAft>
                <a:spcPts val="200"/>
              </a:spcAft>
              <a:buNone/>
            </a:pPr>
            <a:endParaRPr lang="en-GB" dirty="0"/>
          </a:p>
          <a:p>
            <a:pPr lvl="1">
              <a:spcAft>
                <a:spcPts val="200"/>
              </a:spcAft>
            </a:pPr>
            <a:r>
              <a:rPr lang="en-GB" sz="1900" dirty="0"/>
              <a:t>A United States citizen engaged in commercial recovery of an asteroid resource or a space resource under this chapter shall be entitled to any asteroid resource or space resource obtained, including to possess, </a:t>
            </a:r>
            <a:r>
              <a:rPr lang="en-GB" sz="1900" b="1" i="1" dirty="0"/>
              <a:t>own</a:t>
            </a:r>
            <a:r>
              <a:rPr lang="en-GB" sz="1900" dirty="0"/>
              <a:t>, transport, use, and </a:t>
            </a:r>
            <a:r>
              <a:rPr lang="en-GB" sz="1900" b="1" i="1" dirty="0"/>
              <a:t>sell</a:t>
            </a:r>
            <a:r>
              <a:rPr lang="en-GB" sz="1900" dirty="0"/>
              <a:t> the asteroid resource or space resource obtained in accordance with applicable law, including the </a:t>
            </a:r>
            <a:r>
              <a:rPr lang="en-GB" sz="1900" i="1" dirty="0"/>
              <a:t>international obligations of the United States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>
                <a:latin typeface="Copperplate"/>
                <a:cs typeface="Copperplate"/>
              </a:rPr>
              <a:t>London Institute of Space Policy and Law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3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3627"/>
          </a:xfrm>
        </p:spPr>
        <p:txBody>
          <a:bodyPr>
            <a:normAutofit/>
          </a:bodyPr>
          <a:lstStyle/>
          <a:p>
            <a:r>
              <a:rPr lang="en-GB" sz="4000" cap="small" dirty="0"/>
              <a:t>Luxembourg Legislation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8011"/>
            <a:ext cx="8229600" cy="465815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GB" sz="2200" dirty="0"/>
              <a:t>Luxembourg passed a space resources law, July </a:t>
            </a:r>
            <a:r>
              <a:rPr lang="is-IS" sz="2200" dirty="0" smtClean="0"/>
              <a:t>2017</a:t>
            </a:r>
            <a:endParaRPr lang="en-GB" sz="2200" dirty="0"/>
          </a:p>
          <a:p>
            <a:pPr marL="0" indent="0">
              <a:spcBef>
                <a:spcPts val="0"/>
              </a:spcBef>
              <a:buNone/>
            </a:pPr>
            <a:endParaRPr lang="en-GB" sz="1800" dirty="0"/>
          </a:p>
          <a:p>
            <a:pPr lvl="1">
              <a:spcBef>
                <a:spcPts val="0"/>
              </a:spcBef>
            </a:pPr>
            <a:r>
              <a:rPr lang="en-GB" sz="1800" dirty="0"/>
              <a:t>Grants companies, including those operating out of the country, ownership of space resources they extract, similar to provisions in the Commercial Space Launch Competitiveness Act 2015.</a:t>
            </a:r>
          </a:p>
          <a:p>
            <a:pPr lvl="1">
              <a:spcBef>
                <a:spcPts val="0"/>
              </a:spcBef>
            </a:pPr>
            <a:endParaRPr lang="en-GB" sz="1800" dirty="0"/>
          </a:p>
          <a:p>
            <a:pPr lvl="1"/>
            <a:r>
              <a:rPr lang="en-GB" sz="1800" dirty="0"/>
              <a:t>Both the U.S. and Luxembourg laws grant ownership </a:t>
            </a:r>
            <a:r>
              <a:rPr lang="en-GB" sz="1800" dirty="0" smtClean="0"/>
              <a:t>of resources </a:t>
            </a:r>
            <a:r>
              <a:rPr lang="en-GB" sz="1800" dirty="0"/>
              <a:t>only after they have been extracted, attempting to avoid potential conflicts with the Outer Space Treaty, which prohibits countries from appropriating any part of space or celestial bodies</a:t>
            </a:r>
            <a:r>
              <a:rPr lang="en-GB" sz="1800" i="1" dirty="0"/>
              <a:t> by any means</a:t>
            </a:r>
            <a:r>
              <a:rPr lang="en-GB" sz="1800" dirty="0" smtClean="0"/>
              <a:t>.</a:t>
            </a:r>
            <a:endParaRPr lang="en-GB" sz="19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z="1000" dirty="0">
                <a:latin typeface="Copperplate"/>
                <a:cs typeface="Copperplate"/>
              </a:rPr>
              <a:t>London Institute of Space Policy and Law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1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8485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r>
              <a:rPr lang="en-GB" sz="4000" noProof="0" dirty="0" smtClean="0"/>
              <a:t/>
            </a:r>
            <a:br>
              <a:rPr lang="en-GB" sz="4000" noProof="0" dirty="0" smtClean="0"/>
            </a:br>
            <a:r>
              <a:rPr lang="en-GB" sz="900" noProof="0" dirty="0" smtClean="0"/>
              <a:t>																									</a:t>
            </a:r>
            <a:r>
              <a:rPr lang="en-GB" sz="1200" noProof="0" dirty="0" smtClean="0"/>
              <a:t>…Continued</a:t>
            </a:r>
            <a:endParaRPr lang="en-GB" sz="12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1" y="1118485"/>
            <a:ext cx="8229600" cy="5237865"/>
          </a:xfrm>
        </p:spPr>
        <p:txBody>
          <a:bodyPr>
            <a:normAutofit fontScale="4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4600" noProof="0" dirty="0" smtClean="0"/>
              <a:t>Research</a:t>
            </a:r>
          </a:p>
          <a:p>
            <a:pPr marL="676275" lvl="6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3800" dirty="0" smtClean="0"/>
              <a:t>Mainly </a:t>
            </a:r>
            <a:r>
              <a:rPr lang="en-GB" sz="3800" dirty="0"/>
              <a:t>Non</a:t>
            </a:r>
            <a:r>
              <a:rPr lang="en-GB" sz="3800" dirty="0" smtClean="0"/>
              <a:t>-commercial, government and universities, and some commercial</a:t>
            </a:r>
          </a:p>
          <a:p>
            <a:pPr marL="676275" lvl="6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3800" noProof="0" dirty="0" smtClean="0"/>
              <a:t>Small Satellites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cap="small" dirty="0"/>
              <a:t>Approximate Maximum </a:t>
            </a:r>
            <a:r>
              <a:rPr lang="en-GB" sz="2900" cap="small" dirty="0" smtClean="0"/>
              <a:t>Weight</a:t>
            </a:r>
            <a:r>
              <a:rPr lang="en-GB" sz="29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 smtClean="0"/>
              <a:t>	</a:t>
            </a:r>
            <a:r>
              <a:rPr lang="en-GB" sz="2900" u="sng" dirty="0" smtClean="0"/>
              <a:t>Type</a:t>
            </a:r>
            <a:r>
              <a:rPr lang="en-GB" sz="2900" dirty="0" smtClean="0"/>
              <a:t>                   	 </a:t>
            </a:r>
            <a:r>
              <a:rPr lang="en-GB" sz="2900" dirty="0"/>
              <a:t>	</a:t>
            </a:r>
            <a:r>
              <a:rPr lang="en-GB" sz="2900" u="sng" dirty="0" smtClean="0"/>
              <a:t>Pounds</a:t>
            </a:r>
            <a:r>
              <a:rPr lang="en-GB" sz="2900" dirty="0"/>
              <a:t>	</a:t>
            </a:r>
            <a:r>
              <a:rPr lang="en-GB" sz="2900" u="sng" dirty="0" smtClean="0"/>
              <a:t>Kg</a:t>
            </a:r>
            <a:r>
              <a:rPr lang="en-GB" sz="2900" dirty="0"/>
              <a:t>	</a:t>
            </a:r>
            <a:r>
              <a:rPr lang="en-GB" sz="2900" dirty="0" smtClean="0"/>
              <a:t>	</a:t>
            </a:r>
            <a:r>
              <a:rPr lang="en-GB" sz="2900" u="sng" dirty="0" smtClean="0"/>
              <a:t>NASA </a:t>
            </a:r>
            <a:r>
              <a:rPr lang="en-GB" sz="2900" u="sng" dirty="0"/>
              <a:t>Kg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/>
              <a:t>Mini-satellite (</a:t>
            </a:r>
            <a:r>
              <a:rPr lang="en-GB" sz="2900" dirty="0" err="1"/>
              <a:t>minisat</a:t>
            </a:r>
            <a:r>
              <a:rPr lang="en-GB" sz="2900" dirty="0"/>
              <a:t>)   	</a:t>
            </a:r>
            <a:r>
              <a:rPr lang="en-GB" sz="2900" dirty="0" smtClean="0"/>
              <a:t>  	1,100		500</a:t>
            </a:r>
            <a:r>
              <a:rPr lang="en-GB" sz="2900" dirty="0"/>
              <a:t>	</a:t>
            </a:r>
            <a:r>
              <a:rPr lang="en-GB" sz="2900" dirty="0" smtClean="0"/>
              <a:t>	≥ 100</a:t>
            </a:r>
            <a:endParaRPr lang="en-GB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/>
              <a:t>Micro-satellite (</a:t>
            </a:r>
            <a:r>
              <a:rPr lang="en-GB" sz="2900" dirty="0" err="1"/>
              <a:t>microsat</a:t>
            </a:r>
            <a:r>
              <a:rPr lang="en-GB" sz="2900" dirty="0"/>
              <a:t>)  </a:t>
            </a:r>
            <a:r>
              <a:rPr lang="en-GB" sz="2900" dirty="0" smtClean="0"/>
              <a:t>	    220</a:t>
            </a:r>
            <a:r>
              <a:rPr lang="en-GB" sz="2900" dirty="0"/>
              <a:t>	</a:t>
            </a:r>
            <a:r>
              <a:rPr lang="en-GB" sz="2900" dirty="0" smtClean="0"/>
              <a:t>	100</a:t>
            </a:r>
            <a:r>
              <a:rPr lang="en-GB" sz="2900" dirty="0"/>
              <a:t>	</a:t>
            </a:r>
            <a:r>
              <a:rPr lang="en-GB" sz="2900" dirty="0" smtClean="0"/>
              <a:t>	10 – 100</a:t>
            </a:r>
            <a:endParaRPr lang="en-GB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/>
              <a:t>Nano-satellite (</a:t>
            </a:r>
            <a:r>
              <a:rPr lang="en-GB" sz="2900" dirty="0" err="1"/>
              <a:t>nanosat</a:t>
            </a:r>
            <a:r>
              <a:rPr lang="en-GB" sz="2900" dirty="0"/>
              <a:t>)   </a:t>
            </a:r>
            <a:r>
              <a:rPr lang="en-GB" sz="2900" dirty="0" smtClean="0"/>
              <a:t> 	      22	</a:t>
            </a:r>
            <a:r>
              <a:rPr lang="en-GB" sz="2900" dirty="0"/>
              <a:t>	</a:t>
            </a:r>
            <a:r>
              <a:rPr lang="en-GB" sz="2900" dirty="0" smtClean="0"/>
              <a:t>   10</a:t>
            </a:r>
            <a:r>
              <a:rPr lang="en-GB" sz="2900" dirty="0"/>
              <a:t>	</a:t>
            </a:r>
            <a:r>
              <a:rPr lang="en-GB" sz="2900" dirty="0" smtClean="0"/>
              <a:t>	1 – 10</a:t>
            </a:r>
            <a:endParaRPr lang="en-GB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/>
              <a:t>Pico-satellite (</a:t>
            </a:r>
            <a:r>
              <a:rPr lang="en-GB" sz="2900" dirty="0" err="1"/>
              <a:t>picosat</a:t>
            </a:r>
            <a:r>
              <a:rPr lang="en-GB" sz="2900" dirty="0"/>
              <a:t>)    </a:t>
            </a:r>
            <a:r>
              <a:rPr lang="en-GB" sz="2900" dirty="0" smtClean="0"/>
              <a:t>   	         2.2</a:t>
            </a:r>
            <a:r>
              <a:rPr lang="en-GB" sz="2900" dirty="0"/>
              <a:t>	</a:t>
            </a:r>
            <a:r>
              <a:rPr lang="en-GB" sz="2900" dirty="0" smtClean="0"/>
              <a:t>     1</a:t>
            </a:r>
            <a:r>
              <a:rPr lang="en-GB" sz="2900" dirty="0"/>
              <a:t>	</a:t>
            </a:r>
            <a:r>
              <a:rPr lang="en-GB" sz="2900" dirty="0" smtClean="0"/>
              <a:t>	0.01 – 1</a:t>
            </a:r>
            <a:endParaRPr lang="en-GB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GB" sz="2900" dirty="0" err="1"/>
              <a:t>Femto</a:t>
            </a:r>
            <a:r>
              <a:rPr lang="en-GB" sz="2900" dirty="0"/>
              <a:t>-satellite (</a:t>
            </a:r>
            <a:r>
              <a:rPr lang="en-GB" sz="2900" dirty="0" err="1"/>
              <a:t>femtosat</a:t>
            </a:r>
            <a:r>
              <a:rPr lang="en-GB" sz="2900" dirty="0" smtClean="0"/>
              <a:t>)  	         0.22</a:t>
            </a:r>
            <a:r>
              <a:rPr lang="en-GB" sz="2900" dirty="0"/>
              <a:t>	</a:t>
            </a:r>
            <a:r>
              <a:rPr lang="en-GB" sz="2900" dirty="0" smtClean="0"/>
              <a:t>     0.1</a:t>
            </a:r>
            <a:r>
              <a:rPr lang="en-GB" sz="2900" dirty="0"/>
              <a:t>	</a:t>
            </a:r>
            <a:r>
              <a:rPr lang="en-GB" sz="2900" dirty="0" smtClean="0"/>
              <a:t>	0.001 </a:t>
            </a:r>
            <a:r>
              <a:rPr lang="en-GB" sz="2900" dirty="0"/>
              <a:t>to </a:t>
            </a:r>
            <a:r>
              <a:rPr lang="en-GB" sz="2900" dirty="0" smtClean="0"/>
              <a:t>0.01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None/>
            </a:pPr>
            <a:endParaRPr lang="en-GB" sz="2900" noProof="0" dirty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noProof="0" dirty="0" smtClean="0"/>
              <a:t>Inexpensive and fast to construct and launch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dirty="0" smtClean="0"/>
              <a:t>Universities and other educational and experimental</a:t>
            </a:r>
            <a:endParaRPr lang="en-GB" sz="4100" noProof="0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dirty="0" smtClean="0"/>
              <a:t>Military use; </a:t>
            </a:r>
            <a:r>
              <a:rPr lang="en-GB" sz="4100" noProof="0" dirty="0" smtClean="0"/>
              <a:t>Disaster relief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dirty="0" err="1" smtClean="0"/>
              <a:t>PlanetLab</a:t>
            </a:r>
            <a:endParaRPr lang="en-GB" sz="4100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noProof="0" dirty="0" smtClean="0"/>
              <a:t>Debris risk – life-span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</a:pPr>
            <a:r>
              <a:rPr lang="en-GB" sz="4100" dirty="0" smtClean="0"/>
              <a:t>Spectrum </a:t>
            </a:r>
            <a:r>
              <a:rPr lang="en-GB" sz="4100" dirty="0"/>
              <a:t>-</a:t>
            </a:r>
            <a:r>
              <a:rPr lang="en-GB" sz="4100" dirty="0" smtClean="0"/>
              <a:t> coordination</a:t>
            </a:r>
            <a:endParaRPr lang="en-GB" sz="4100" noProof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5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325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endParaRPr lang="en-GB" sz="4000" cap="small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990324"/>
            <a:ext cx="7345363" cy="5366025"/>
          </a:xfrm>
        </p:spPr>
        <p:txBody>
          <a:bodyPr>
            <a:normAutofit/>
          </a:bodyPr>
          <a:lstStyle/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dirty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dirty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dirty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dirty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dirty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 algn="ctr">
              <a:buNone/>
              <a:defRPr/>
            </a:pPr>
            <a:endParaRPr lang="en-GB" sz="1600" noProof="0" dirty="0" smtClean="0">
              <a:latin typeface="Calisto MT" charset="0"/>
            </a:endParaRPr>
          </a:p>
          <a:p>
            <a:pPr marL="808038" lvl="3" indent="0">
              <a:buNone/>
              <a:defRPr/>
            </a:pPr>
            <a:r>
              <a:rPr lang="en-GB" sz="1600" dirty="0">
                <a:latin typeface="Calisto MT" charset="0"/>
              </a:rPr>
              <a:t>	</a:t>
            </a:r>
            <a:r>
              <a:rPr lang="en-GB" sz="1600" dirty="0" smtClean="0">
                <a:latin typeface="Calisto MT" charset="0"/>
              </a:rPr>
              <a:t>		</a:t>
            </a:r>
            <a:r>
              <a:rPr lang="en-GB" noProof="0" dirty="0" smtClean="0">
                <a:latin typeface="Calisto MT" charset="0"/>
              </a:rPr>
              <a:t>GPS Constellation</a:t>
            </a:r>
            <a:endParaRPr lang="en-GB" noProof="0" dirty="0">
              <a:latin typeface="Calisto MT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gps-constellation-of-satellite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951" y="1176738"/>
            <a:ext cx="5023841" cy="502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468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93207"/>
            <a:ext cx="8229600" cy="1071881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sz="900" noProof="0" dirty="0" smtClean="0"/>
              <a:t>																						</a:t>
            </a:r>
            <a:r>
              <a:rPr lang="en-GB" sz="1200" noProof="0" dirty="0" smtClean="0"/>
              <a:t>…Continued</a:t>
            </a:r>
            <a:endParaRPr lang="en-GB" sz="12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547650" y="1165088"/>
            <a:ext cx="8139150" cy="5191262"/>
          </a:xfrm>
        </p:spPr>
        <p:txBody>
          <a:bodyPr>
            <a:normAutofit/>
          </a:bodyPr>
          <a:lstStyle/>
          <a:p>
            <a:pPr>
              <a:spcAft>
                <a:spcPts val="200"/>
              </a:spcAft>
              <a:defRPr/>
            </a:pPr>
            <a:r>
              <a:rPr lang="en-GB" sz="2200" noProof="0" dirty="0" smtClean="0"/>
              <a:t>Global Positioning System (GPS) and Global Navigation Satellite System (GNSS)</a:t>
            </a:r>
            <a:endParaRPr lang="en-GB" sz="1600" noProof="0" dirty="0" smtClean="0"/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GB" sz="1800" noProof="0" dirty="0" smtClean="0">
                <a:cs typeface="Calisto MT"/>
              </a:rPr>
              <a:t>United States’ NAVSTAR GPS and the Russian GLONASS are GNSSs. China is expanding </a:t>
            </a:r>
            <a:r>
              <a:rPr lang="en-GB" sz="1800" noProof="0" dirty="0" err="1" smtClean="0">
                <a:cs typeface="Calisto MT"/>
              </a:rPr>
              <a:t>BeiDou</a:t>
            </a:r>
            <a:r>
              <a:rPr lang="en-GB" sz="1800" noProof="0" dirty="0" smtClean="0">
                <a:cs typeface="Calisto MT"/>
              </a:rPr>
              <a:t> into the global Compass GNSS and the EU's Galileo  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GB" sz="1800" noProof="0" dirty="0" smtClean="0">
                <a:cs typeface="Calisto MT"/>
              </a:rPr>
              <a:t>Minimum 24 satellites for GNSS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Independence and interoperability – spectrum separation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endParaRPr lang="en-GB" sz="1800" dirty="0">
              <a:cs typeface="Calisto MT"/>
            </a:endParaRPr>
          </a:p>
          <a:p>
            <a:pPr lvl="1">
              <a:spcBef>
                <a:spcPts val="800"/>
              </a:spcBef>
              <a:spcAft>
                <a:spcPts val="200"/>
              </a:spcAft>
            </a:pPr>
            <a:r>
              <a:rPr lang="en-GB" sz="1800" b="1" dirty="0" smtClean="0">
                <a:cs typeface="Calisto MT"/>
              </a:rPr>
              <a:t>Liability</a:t>
            </a:r>
          </a:p>
          <a:p>
            <a:pPr lvl="3">
              <a:spcBef>
                <a:spcPts val="800"/>
              </a:spcBef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GPS free and operated by US military – State immunity</a:t>
            </a:r>
          </a:p>
          <a:p>
            <a:pPr lvl="3">
              <a:spcBef>
                <a:spcPts val="800"/>
              </a:spcBef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Galileo commercial element – Universally applied service terms</a:t>
            </a:r>
          </a:p>
          <a:p>
            <a:pPr lvl="3">
              <a:spcBef>
                <a:spcPts val="800"/>
              </a:spcBef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International agreement</a:t>
            </a:r>
          </a:p>
          <a:p>
            <a:pPr lvl="1">
              <a:spcBef>
                <a:spcPts val="800"/>
              </a:spcBef>
              <a:spcAft>
                <a:spcPts val="200"/>
              </a:spcAft>
            </a:pPr>
            <a:r>
              <a:rPr lang="en-GB" sz="1800" b="1" dirty="0" smtClean="0">
                <a:cs typeface="Calisto MT"/>
              </a:rPr>
              <a:t>Privacy</a:t>
            </a:r>
          </a:p>
          <a:p>
            <a:pPr lvl="3">
              <a:spcBef>
                <a:spcPts val="800"/>
              </a:spcBef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Location is </a:t>
            </a:r>
            <a:r>
              <a:rPr lang="en-GB" sz="1800" i="1" dirty="0" smtClean="0">
                <a:cs typeface="Calisto MT"/>
              </a:rPr>
              <a:t>personal information</a:t>
            </a:r>
            <a:endParaRPr lang="en-GB" sz="1800" dirty="0" smtClean="0">
              <a:cs typeface="Calisto M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30135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sz="900" noProof="0" dirty="0" smtClean="0"/>
              <a:t>																					</a:t>
            </a:r>
            <a:r>
              <a:rPr lang="en-GB" sz="1200" noProof="0" dirty="0" smtClean="0"/>
              <a:t>…Continued</a:t>
            </a:r>
            <a:endParaRPr lang="en-GB" sz="12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1246644"/>
            <a:ext cx="8229600" cy="5109706"/>
          </a:xfrm>
        </p:spPr>
        <p:txBody>
          <a:bodyPr>
            <a:normAutofit/>
          </a:bodyPr>
          <a:lstStyle/>
          <a:p>
            <a:pPr>
              <a:spcBef>
                <a:spcPts val="1400"/>
              </a:spcBef>
              <a:spcAft>
                <a:spcPts val="200"/>
              </a:spcAft>
            </a:pPr>
            <a:r>
              <a:rPr lang="en-GB" sz="2200" noProof="0" dirty="0" smtClean="0">
                <a:cs typeface="Calisto MT"/>
              </a:rPr>
              <a:t>International Space Station ISS</a:t>
            </a:r>
          </a:p>
          <a:p>
            <a:pPr lvl="3">
              <a:spcAft>
                <a:spcPts val="200"/>
              </a:spcAft>
            </a:pPr>
            <a:r>
              <a:rPr lang="en-GB" sz="1800" noProof="0" dirty="0" smtClean="0">
                <a:cs typeface="Calisto MT"/>
              </a:rPr>
              <a:t>Formed under IGA between  Canada,  ESA,  Japan,  Russia and  USA 29 January 1998 – ESA representing 11 of its members, Belgium, Denmark, France, Germany, Italy, Netherlands, Norway, Spain, Sweden, Switzerland and the </a:t>
            </a:r>
            <a:r>
              <a:rPr lang="en-GB" sz="1800" dirty="0">
                <a:cs typeface="Calisto MT"/>
              </a:rPr>
              <a:t>United </a:t>
            </a:r>
            <a:r>
              <a:rPr lang="en-GB" sz="1800" dirty="0" smtClean="0">
                <a:cs typeface="Calisto MT"/>
              </a:rPr>
              <a:t>Kingdom </a:t>
            </a:r>
            <a:endParaRPr lang="en-GB" sz="1800" dirty="0">
              <a:cs typeface="Calisto MT"/>
            </a:endParaRPr>
          </a:p>
          <a:p>
            <a:pPr lvl="3">
              <a:spcAft>
                <a:spcPts val="200"/>
              </a:spcAft>
            </a:pPr>
            <a:r>
              <a:rPr lang="en-GB" sz="1800" dirty="0">
                <a:cs typeface="Calisto MT"/>
              </a:rPr>
              <a:t>Many </a:t>
            </a:r>
            <a:r>
              <a:rPr lang="en-GB" sz="1800" dirty="0" err="1">
                <a:cs typeface="Calisto MT"/>
              </a:rPr>
              <a:t>MoUs</a:t>
            </a:r>
            <a:r>
              <a:rPr lang="en-GB" sz="1800" dirty="0">
                <a:cs typeface="Calisto MT"/>
              </a:rPr>
              <a:t> govern specific arrangements and details.</a:t>
            </a:r>
          </a:p>
          <a:p>
            <a:pPr lvl="3">
              <a:spcAft>
                <a:spcPts val="200"/>
              </a:spcAft>
            </a:pPr>
            <a:r>
              <a:rPr lang="en-GB" sz="1800" dirty="0">
                <a:cs typeface="Calisto MT"/>
              </a:rPr>
              <a:t>Orbit at </a:t>
            </a:r>
            <a:r>
              <a:rPr lang="en-GB" sz="1800" dirty="0" smtClean="0">
                <a:cs typeface="Calisto MT"/>
              </a:rPr>
              <a:t>330 to 410 </a:t>
            </a:r>
            <a:r>
              <a:rPr lang="en-GB" sz="1800" dirty="0">
                <a:cs typeface="Calisto MT"/>
              </a:rPr>
              <a:t>kilometres</a:t>
            </a:r>
          </a:p>
          <a:p>
            <a:pPr lvl="3"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Spans 420 x 160 </a:t>
            </a:r>
            <a:r>
              <a:rPr lang="en-GB" sz="1800" dirty="0" err="1" smtClean="0">
                <a:cs typeface="Calisto MT"/>
              </a:rPr>
              <a:t>ft</a:t>
            </a:r>
            <a:r>
              <a:rPr lang="en-GB" sz="1800" dirty="0" smtClean="0">
                <a:cs typeface="Calisto MT"/>
              </a:rPr>
              <a:t> (128 x 49 m), including </a:t>
            </a:r>
            <a:r>
              <a:rPr lang="en-GB" sz="1800" dirty="0">
                <a:cs typeface="Calisto MT"/>
              </a:rPr>
              <a:t>its solar arrays, </a:t>
            </a:r>
            <a:r>
              <a:rPr lang="en-GB" sz="1800" dirty="0" smtClean="0">
                <a:cs typeface="Calisto MT"/>
              </a:rPr>
              <a:t>area </a:t>
            </a:r>
            <a:r>
              <a:rPr lang="en-GB" sz="1800" dirty="0">
                <a:cs typeface="Calisto MT"/>
              </a:rPr>
              <a:t>of U.S. football field, weighs nearly a million </a:t>
            </a:r>
            <a:r>
              <a:rPr lang="en-GB" sz="1800" dirty="0" smtClean="0">
                <a:cs typeface="Calisto MT"/>
              </a:rPr>
              <a:t>pounds (454 tons), </a:t>
            </a:r>
            <a:r>
              <a:rPr lang="en-GB" sz="1800" dirty="0">
                <a:cs typeface="Calisto MT"/>
              </a:rPr>
              <a:t>not including visiting </a:t>
            </a:r>
            <a:r>
              <a:rPr lang="en-GB" sz="1800" dirty="0" smtClean="0">
                <a:cs typeface="Calisto MT"/>
              </a:rPr>
              <a:t>vehicles </a:t>
            </a:r>
            <a:endParaRPr lang="en-GB" sz="1800" dirty="0">
              <a:cs typeface="Calisto MT"/>
            </a:endParaRPr>
          </a:p>
          <a:p>
            <a:pPr lvl="3">
              <a:spcAft>
                <a:spcPts val="200"/>
              </a:spcAft>
            </a:pPr>
            <a:r>
              <a:rPr lang="en-GB" sz="1800" dirty="0">
                <a:cs typeface="Calisto MT"/>
              </a:rPr>
              <a:t>More liveable room than a conventional five-bedroom house, two bathrooms, a gymnasium and a 360-degree bay </a:t>
            </a:r>
            <a:r>
              <a:rPr lang="en-GB" sz="1800" dirty="0" smtClean="0">
                <a:cs typeface="Calisto MT"/>
              </a:rPr>
              <a:t>window</a:t>
            </a:r>
          </a:p>
          <a:p>
            <a:pPr lvl="3">
              <a:spcAft>
                <a:spcPts val="200"/>
              </a:spcAft>
            </a:pPr>
            <a:r>
              <a:rPr lang="en-GB" sz="1800" dirty="0" smtClean="0">
                <a:cs typeface="Calisto MT"/>
              </a:rPr>
              <a:t>Over 240 visitors</a:t>
            </a:r>
            <a:endParaRPr lang="en-GB" sz="1800" dirty="0">
              <a:cs typeface="Calisto M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4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18485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Applications</a:t>
            </a:r>
            <a:r>
              <a:rPr lang="en-GB" sz="900" noProof="0" dirty="0" smtClean="0"/>
              <a:t/>
            </a:r>
            <a:br>
              <a:rPr lang="en-GB" sz="900" noProof="0" dirty="0" smtClean="0"/>
            </a:br>
            <a:r>
              <a:rPr lang="en-GB" sz="900" noProof="0" dirty="0" smtClean="0"/>
              <a:t>																				</a:t>
            </a:r>
            <a:r>
              <a:rPr lang="en-GB" sz="1200" noProof="0" dirty="0" smtClean="0"/>
              <a:t>			…Continued</a:t>
            </a:r>
            <a:endParaRPr lang="en-GB" sz="1200" noProof="0" dirty="0">
              <a:latin typeface="Calisto MT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900112" y="1211692"/>
            <a:ext cx="7345363" cy="507336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noProof="0" dirty="0" smtClean="0"/>
              <a:t>Space Transportation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ELVs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Private operators – </a:t>
            </a:r>
            <a:r>
              <a:rPr lang="en-GB" sz="1800" noProof="0" dirty="0" err="1" smtClean="0"/>
              <a:t>SpaceX</a:t>
            </a:r>
            <a:endParaRPr lang="en-GB" sz="1800" noProof="0" dirty="0" smtClean="0"/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Cargo delivery to ISS –</a:t>
            </a:r>
            <a:r>
              <a:rPr lang="en-GB" sz="1800" noProof="0" dirty="0" err="1" smtClean="0"/>
              <a:t>SpaceX</a:t>
            </a:r>
            <a:r>
              <a:rPr lang="en-GB" sz="1800" noProof="0" dirty="0" smtClean="0"/>
              <a:t>, May 2012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Personnel delivery to ISS – Soyuz</a:t>
            </a:r>
          </a:p>
          <a:p>
            <a:pPr marL="1371600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1800" noProof="0" dirty="0" smtClean="0"/>
          </a:p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noProof="0" dirty="0" smtClean="0"/>
              <a:t>Manned Space Travel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As of the end of October </a:t>
            </a:r>
            <a:r>
              <a:rPr lang="is-IS" sz="1800" noProof="0" dirty="0" smtClean="0"/>
              <a:t>2019</a:t>
            </a:r>
            <a:r>
              <a:rPr lang="en-GB" sz="1800" noProof="0" dirty="0" smtClean="0"/>
              <a:t> about 565 (FAI) 574 (USAF) people from 38 countries; 3 sub-orbital; 24 beyond LEO; 12 walked on Moon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Sub-orbital “tourism” – </a:t>
            </a:r>
            <a:r>
              <a:rPr lang="en-GB" sz="1800" i="1" noProof="0" dirty="0" smtClean="0"/>
              <a:t>Jurisdiction and Control</a:t>
            </a:r>
            <a:r>
              <a:rPr lang="en-GB" sz="1800" dirty="0" smtClean="0"/>
              <a:t>, </a:t>
            </a:r>
            <a:r>
              <a:rPr lang="en-GB" sz="1800" dirty="0" err="1" smtClean="0"/>
              <a:t>Reg</a:t>
            </a:r>
            <a:r>
              <a:rPr lang="en-GB" sz="1800" dirty="0" smtClean="0"/>
              <a:t> </a:t>
            </a:r>
            <a:r>
              <a:rPr lang="en-GB" sz="1800" dirty="0" err="1" smtClean="0"/>
              <a:t>Conv</a:t>
            </a:r>
            <a:r>
              <a:rPr lang="en-GB" sz="1800" dirty="0" smtClean="0"/>
              <a:t> Art II</a:t>
            </a:r>
            <a:endParaRPr lang="en-GB" sz="1800" noProof="0" dirty="0" smtClean="0"/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Regulatory approaches – Certification v Permit (Experimental)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Spaceports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noProof="0" dirty="0" smtClean="0"/>
              <a:t>Liability waiver</a:t>
            </a:r>
          </a:p>
          <a:p>
            <a:pPr lvl="3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COSPAR Policy, and Guidelines for Mars missions</a:t>
            </a:r>
            <a:endParaRPr lang="en-GB" sz="1800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57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3627"/>
          </a:xfrm>
        </p:spPr>
        <p:txBody>
          <a:bodyPr>
            <a:normAutofit/>
          </a:bodyPr>
          <a:lstStyle/>
          <a:p>
            <a:r>
              <a:rPr lang="en-GB" sz="4000" cap="small" noProof="0" dirty="0" smtClean="0"/>
              <a:t>UN Resolutions</a:t>
            </a:r>
            <a:endParaRPr lang="en-GB" sz="4000" cap="small" noProof="0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57200" y="907109"/>
            <a:ext cx="8229600" cy="544924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2200" dirty="0" smtClean="0"/>
              <a:t>Remote Sensing Principles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Definitions</a:t>
            </a:r>
          </a:p>
          <a:p>
            <a:pPr marL="1258888" lvl="3" indent="-266700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i="1" dirty="0" smtClean="0"/>
              <a:t>Remote Sensing</a:t>
            </a:r>
            <a:r>
              <a:rPr lang="en-GB" sz="1800" dirty="0" smtClean="0"/>
              <a:t> Earth’s surface from space using electromagnetic waves </a:t>
            </a:r>
            <a:r>
              <a:rPr lang="en-GB" sz="1800" i="1" dirty="0" smtClean="0"/>
              <a:t>emitted, reflected </a:t>
            </a:r>
            <a:r>
              <a:rPr lang="en-GB" sz="1800" dirty="0" smtClean="0"/>
              <a:t>or </a:t>
            </a:r>
            <a:r>
              <a:rPr lang="en-GB" sz="1800" i="1" dirty="0" smtClean="0"/>
              <a:t>refracted </a:t>
            </a:r>
            <a:r>
              <a:rPr lang="en-GB" sz="1800" dirty="0" smtClean="0"/>
              <a:t>by sensed object for </a:t>
            </a:r>
            <a:r>
              <a:rPr lang="en-GB" sz="1800" i="1" dirty="0" smtClean="0"/>
              <a:t>natural resource management</a:t>
            </a:r>
            <a:r>
              <a:rPr lang="en-GB" sz="1800" dirty="0" smtClean="0"/>
              <a:t>, </a:t>
            </a:r>
            <a:r>
              <a:rPr lang="en-GB" sz="1800" i="1" dirty="0" smtClean="0"/>
              <a:t>land use</a:t>
            </a:r>
            <a:r>
              <a:rPr lang="en-GB" sz="1800" dirty="0" smtClean="0"/>
              <a:t> and </a:t>
            </a:r>
            <a:r>
              <a:rPr lang="en-GB" sz="1800" i="1" dirty="0" smtClean="0"/>
              <a:t>environmental protection.</a:t>
            </a:r>
            <a:endParaRPr lang="en-GB" sz="1800" dirty="0" smtClean="0"/>
          </a:p>
          <a:p>
            <a:pPr marL="1258888" lvl="3" indent="-266700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i="1" dirty="0" smtClean="0"/>
              <a:t>Remote Sensing Activities</a:t>
            </a:r>
            <a:r>
              <a:rPr lang="en-GB" sz="1800" dirty="0" smtClean="0"/>
              <a:t>: Operation of system, data collection, processing, interpretation &amp; processed data dissemination. Principle I</a:t>
            </a:r>
          </a:p>
          <a:p>
            <a:pPr marL="992188" lvl="3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Benefit and interest of all countries; </a:t>
            </a:r>
            <a:r>
              <a:rPr lang="en-GB" sz="1800" dirty="0"/>
              <a:t>processed data access. </a:t>
            </a:r>
            <a:r>
              <a:rPr lang="en-GB" sz="1800" dirty="0" smtClean="0"/>
              <a:t>Principles II, XII</a:t>
            </a:r>
          </a:p>
          <a:p>
            <a:pPr marL="754063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Remote Sensing Activities to respect </a:t>
            </a:r>
            <a:r>
              <a:rPr lang="en-GB" sz="1800" i="1" dirty="0" smtClean="0"/>
              <a:t>full and permanent sovereignty</a:t>
            </a:r>
            <a:r>
              <a:rPr lang="en-GB" sz="1800" dirty="0" smtClean="0"/>
              <a:t> of State and people over their </a:t>
            </a:r>
            <a:r>
              <a:rPr lang="en-GB" sz="1800" i="1" dirty="0" smtClean="0"/>
              <a:t>wealth </a:t>
            </a:r>
            <a:r>
              <a:rPr lang="en-GB" sz="1800" dirty="0" smtClean="0"/>
              <a:t>and</a:t>
            </a:r>
            <a:r>
              <a:rPr lang="en-GB" sz="1800" i="1" dirty="0" smtClean="0"/>
              <a:t> natural resources</a:t>
            </a:r>
            <a:r>
              <a:rPr lang="en-GB" sz="1800" dirty="0" smtClean="0"/>
              <a:t> and not to be detrimental to </a:t>
            </a:r>
            <a:r>
              <a:rPr lang="en-GB" sz="1800" i="1" dirty="0" smtClean="0"/>
              <a:t>legitimate rights and interests</a:t>
            </a:r>
            <a:r>
              <a:rPr lang="en-GB" sz="1800" dirty="0" smtClean="0"/>
              <a:t> of sensed State.  Principle IV</a:t>
            </a:r>
          </a:p>
          <a:p>
            <a:pPr marL="754063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Cooperation and participation - </a:t>
            </a:r>
            <a:r>
              <a:rPr lang="en-GB" sz="1800" i="1" dirty="0" smtClean="0"/>
              <a:t>equitable</a:t>
            </a:r>
            <a:r>
              <a:rPr lang="en-GB" sz="1800" dirty="0" smtClean="0"/>
              <a:t>. Principles V-VIII</a:t>
            </a:r>
          </a:p>
          <a:p>
            <a:pPr marL="754063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Information about activities to UN and States affected.  Principle IX</a:t>
            </a:r>
          </a:p>
          <a:p>
            <a:pPr marL="754063" lvl="2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en-GB" sz="800" dirty="0" smtClean="0"/>
          </a:p>
          <a:p>
            <a:pPr marL="982663" lvl="2">
              <a:spcBef>
                <a:spcPts val="0"/>
              </a:spcBef>
              <a:spcAft>
                <a:spcPts val="200"/>
              </a:spcAft>
              <a:defRPr/>
            </a:pPr>
            <a:r>
              <a:rPr lang="en-GB" sz="1800" dirty="0" smtClean="0"/>
              <a:t>Protection of environment and from natural disasters.  Principles X-XI</a:t>
            </a:r>
          </a:p>
          <a:p>
            <a:pPr marL="579438" lvl="2" indent="0" algn="r"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en-GB" sz="1400" dirty="0" smtClean="0"/>
              <a:t>GA Resolution 41/65, 3 December 1986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2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1976"/>
          </a:xfrm>
        </p:spPr>
        <p:txBody>
          <a:bodyPr>
            <a:normAutofit/>
          </a:bodyPr>
          <a:lstStyle/>
          <a:p>
            <a:r>
              <a:rPr lang="en-GB" sz="4000" cap="small" dirty="0">
                <a:latin typeface="+mn-lt"/>
              </a:rPr>
              <a:t>International Disasters </a:t>
            </a:r>
            <a:r>
              <a:rPr lang="en-GB" sz="4000" cap="small" dirty="0" smtClean="0">
                <a:latin typeface="+mn-lt"/>
              </a:rPr>
              <a:t>Charter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899"/>
            <a:ext cx="8229600" cy="482126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Structure </a:t>
            </a:r>
            <a:r>
              <a:rPr lang="en-GB" sz="2200" dirty="0"/>
              <a:t>for cooperation between space agencies and space system </a:t>
            </a:r>
            <a:r>
              <a:rPr lang="en-GB" sz="2200" dirty="0" smtClean="0"/>
              <a:t>operators – not an IGO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Allows use of space </a:t>
            </a:r>
            <a:r>
              <a:rPr lang="en-GB" sz="2200" dirty="0"/>
              <a:t>facilities for the prediction and </a:t>
            </a:r>
            <a:r>
              <a:rPr lang="en-GB" sz="2200" i="1" dirty="0"/>
              <a:t>management of disasters </a:t>
            </a:r>
            <a:r>
              <a:rPr lang="en-GB" sz="2200" dirty="0"/>
              <a:t>arising from </a:t>
            </a:r>
            <a:r>
              <a:rPr lang="en-GB" sz="2200" i="1" dirty="0"/>
              <a:t>natural</a:t>
            </a:r>
            <a:r>
              <a:rPr lang="en-GB" sz="2200" dirty="0"/>
              <a:t> or </a:t>
            </a:r>
            <a:r>
              <a:rPr lang="en-GB" sz="2200" i="1" dirty="0"/>
              <a:t>technological</a:t>
            </a:r>
            <a:r>
              <a:rPr lang="en-GB" sz="2200" dirty="0"/>
              <a:t> </a:t>
            </a:r>
            <a:r>
              <a:rPr lang="en-GB" sz="2200" dirty="0" smtClean="0"/>
              <a:t>causes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Unified </a:t>
            </a:r>
            <a:r>
              <a:rPr lang="en-GB" sz="2200" dirty="0"/>
              <a:t>system for the acquisition and delivery of the </a:t>
            </a:r>
            <a:r>
              <a:rPr lang="en-GB" sz="2200" dirty="0" smtClean="0"/>
              <a:t>data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endParaRPr lang="en-GB" sz="800" dirty="0" smtClean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Provides mechanism </a:t>
            </a:r>
            <a:r>
              <a:rPr lang="en-GB" sz="2200" dirty="0"/>
              <a:t>for </a:t>
            </a:r>
            <a:r>
              <a:rPr lang="en-GB" sz="2200" dirty="0" smtClean="0"/>
              <a:t>supply </a:t>
            </a:r>
            <a:r>
              <a:rPr lang="en-GB" sz="2200" dirty="0"/>
              <a:t>of </a:t>
            </a:r>
            <a:r>
              <a:rPr lang="en-GB" sz="2200" dirty="0" smtClean="0"/>
              <a:t>data</a:t>
            </a:r>
            <a:r>
              <a:rPr lang="en-GB" sz="2200" dirty="0"/>
              <a:t>, information and other services, to States or communities influenced or threatened by </a:t>
            </a:r>
            <a:r>
              <a:rPr lang="en-GB" sz="2200" dirty="0" smtClean="0"/>
              <a:t>disasters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endParaRPr lang="en-GB" sz="220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GB" sz="2200" dirty="0" smtClean="0"/>
              <a:t>Charter came into force 1 November 2000</a:t>
            </a:r>
            <a:endParaRPr lang="en-GB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00" dirty="0" smtClean="0">
                <a:latin typeface="Copperplate"/>
                <a:cs typeface="Copperplate"/>
              </a:rPr>
              <a:t>London Institute of Space Policy and Law</a:t>
            </a:r>
            <a:endParaRPr lang="en-US" sz="1000" dirty="0">
              <a:latin typeface="Copperplate"/>
              <a:cs typeface="Copperplate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ACEE7-68F3-1F44-A809-63F2A92164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efault Theme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</TotalTime>
  <Words>1661</Words>
  <Application>Microsoft Macintosh PowerPoint</Application>
  <PresentationFormat>On-screen Show (4:3)</PresentationFormat>
  <Paragraphs>302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Theme</vt:lpstr>
      <vt:lpstr>Law &amp; Space Applications</vt:lpstr>
      <vt:lpstr>Applications</vt:lpstr>
      <vt:lpstr>Applications                          …Continued</vt:lpstr>
      <vt:lpstr>Applications</vt:lpstr>
      <vt:lpstr>Applications                       …Continued</vt:lpstr>
      <vt:lpstr>Applications                      …Continued</vt:lpstr>
      <vt:lpstr>Applications                        …Continued</vt:lpstr>
      <vt:lpstr>UN Resolutions</vt:lpstr>
      <vt:lpstr>International Disasters Charter</vt:lpstr>
      <vt:lpstr>Disaster Communications</vt:lpstr>
      <vt:lpstr>UN Resolutions                          …Continued</vt:lpstr>
      <vt:lpstr>UN Resolutions                           …Continued</vt:lpstr>
      <vt:lpstr>Commercial Activities</vt:lpstr>
      <vt:lpstr>Impact of National Laws</vt:lpstr>
      <vt:lpstr>Human Flight</vt:lpstr>
      <vt:lpstr>Human Flight</vt:lpstr>
      <vt:lpstr>Human Flight</vt:lpstr>
      <vt:lpstr>Property Rights</vt:lpstr>
      <vt:lpstr>Property Rights                         …Continued</vt:lpstr>
      <vt:lpstr>US Legislation</vt:lpstr>
      <vt:lpstr>Luxembourg Legislation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Kay</dc:creator>
  <cp:lastModifiedBy>Jean Kay</cp:lastModifiedBy>
  <cp:revision>2</cp:revision>
  <dcterms:created xsi:type="dcterms:W3CDTF">2019-10-27T14:59:17Z</dcterms:created>
  <dcterms:modified xsi:type="dcterms:W3CDTF">2019-10-28T15:45:15Z</dcterms:modified>
</cp:coreProperties>
</file>