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8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4BA57-21B4-7242-9728-DCAA40065EFB}" type="datetimeFigureOut">
              <a:rPr lang="en-US" smtClean="0"/>
              <a:t>27/10/19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1639B-F201-344E-9F7B-20C8919BC8FD}" type="slidenum">
              <a:rPr lang="en-US" smtClean="0"/>
              <a:t>‹#›</a:t>
            </a:fld>
            <a:endParaRPr lang="en-US"/>
          </a:p>
        </p:txBody>
      </p:sp>
    </p:spTree>
    <p:extLst>
      <p:ext uri="{BB962C8B-B14F-4D97-AF65-F5344CB8AC3E}">
        <p14:creationId xmlns:p14="http://schemas.microsoft.com/office/powerpoint/2010/main" val="3507228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D4AF4C-34E0-BE4E-BF9D-6A24912096A4}" type="slidenum">
              <a:rPr lang="en-US" smtClean="0"/>
              <a:t>3</a:t>
            </a:fld>
            <a:endParaRPr lang="en-US"/>
          </a:p>
        </p:txBody>
      </p:sp>
    </p:spTree>
    <p:extLst>
      <p:ext uri="{BB962C8B-B14F-4D97-AF65-F5344CB8AC3E}">
        <p14:creationId xmlns:p14="http://schemas.microsoft.com/office/powerpoint/2010/main" val="97192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GB"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1DFACEE7-68F3-1F44-A809-63F2A9216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C70B4C-00B1-7C48-B30D-E91B0695CE57}" type="datetimeFigureOut">
              <a:rPr lang="en-US" smtClean="0"/>
              <a:t>27/10/19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97C70B4C-00B1-7C48-B30D-E91B0695CE57}" type="datetimeFigureOut">
              <a:rPr lang="en-US" smtClean="0"/>
              <a:t>27/10/19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GB"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97C70B4C-00B1-7C48-B30D-E91B0695CE57}" type="datetimeFigureOut">
              <a:rPr lang="en-US" smtClean="0"/>
              <a:t>27/10/19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Compressed">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flipV="1">
                <a:off x="247157" y="1170829"/>
                <a:ext cx="8622792" cy="99786"/>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256032" y="244158"/>
            <a:ext cx="8598407" cy="844413"/>
          </a:xfrm>
        </p:spPr>
        <p:txBody>
          <a:bodyPr>
            <a:normAutofit/>
          </a:bodyPr>
          <a:lstStyle>
            <a:lvl1pPr>
              <a:defRPr sz="4000"/>
            </a:lvl1pPr>
          </a:lstStyle>
          <a:p>
            <a:r>
              <a:rPr lang="en-GB" smtClean="0"/>
              <a:t>Click to edit Master title style</a:t>
            </a:r>
            <a:endParaRPr dirty="0"/>
          </a:p>
        </p:txBody>
      </p:sp>
      <p:sp>
        <p:nvSpPr>
          <p:cNvPr id="3" name="Content Placeholder 2"/>
          <p:cNvSpPr>
            <a:spLocks noGrp="1"/>
          </p:cNvSpPr>
          <p:nvPr>
            <p:ph idx="1"/>
          </p:nvPr>
        </p:nvSpPr>
        <p:spPr>
          <a:xfrm>
            <a:off x="326571" y="1378857"/>
            <a:ext cx="8418285" cy="4853214"/>
          </a:xfrm>
        </p:spPr>
        <p:txBody>
          <a:bodyPr/>
          <a:lstStyle>
            <a:lvl1pPr marL="342900" indent="-342900">
              <a:buFont typeface="Arial"/>
              <a:buChar char="•"/>
              <a:defRPr>
                <a:solidFill>
                  <a:schemeClr val="tx1"/>
                </a:solidFill>
              </a:defRPr>
            </a:lvl1pPr>
            <a:lvl2pPr marL="693738" indent="-342900">
              <a:buFont typeface="Arial"/>
              <a:buChar char="•"/>
              <a:defRPr>
                <a:solidFill>
                  <a:schemeClr val="tx1"/>
                </a:solidFill>
              </a:defRPr>
            </a:lvl2pPr>
            <a:lvl3pPr marL="922338" indent="-342900">
              <a:buFont typeface="Arial"/>
              <a:buChar char="•"/>
              <a:defRPr>
                <a:solidFill>
                  <a:schemeClr val="tx1"/>
                </a:solidFill>
              </a:defRPr>
            </a:lvl3pPr>
            <a:lvl4pPr marL="1093788" indent="-285750">
              <a:buFont typeface="Arial"/>
              <a:buChar char="•"/>
              <a:defRPr>
                <a:solidFill>
                  <a:schemeClr val="tx1"/>
                </a:solidFill>
              </a:defRPr>
            </a:lvl4pPr>
            <a:lvl5pPr marL="1322388" indent="-285750">
              <a:buFont typeface="Arial"/>
              <a:buChar char="•"/>
              <a:defRPr>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GB"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GB"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C70B4C-00B1-7C48-B30D-E91B0695CE57}" type="datetimeFigureOut">
              <a:rPr lang="en-US" smtClean="0"/>
              <a:t>27/10/19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97C70B4C-00B1-7C48-B30D-E91B0695CE57}" type="datetimeFigureOut">
              <a:rPr lang="en-US" smtClean="0"/>
              <a:t>27/10/19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97C70B4C-00B1-7C48-B30D-E91B0695CE57}" type="datetimeFigureOut">
              <a:rPr lang="en-US" smtClean="0"/>
              <a:t>27/10/19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97C70B4C-00B1-7C48-B30D-E91B0695CE57}" type="datetimeFigureOut">
              <a:rPr lang="en-US" smtClean="0"/>
              <a:t>27/10/19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7C70B4C-00B1-7C48-B30D-E91B0695CE57}" type="datetimeFigureOut">
              <a:rPr lang="en-US" smtClean="0"/>
              <a:t>27/10/19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97C70B4C-00B1-7C48-B30D-E91B0695CE57}" type="datetimeFigureOut">
              <a:rPr lang="en-US" smtClean="0"/>
              <a:t>27/10/19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GB"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7C70B4C-00B1-7C48-B30D-E91B0695CE57}" type="datetimeFigureOut">
              <a:rPr lang="en-US" smtClean="0"/>
              <a:t>27/10/19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1DFACEE7-68F3-1F44-A809-63F2A9216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1717"/>
          </a:xfrm>
        </p:spPr>
        <p:txBody>
          <a:bodyPr>
            <a:normAutofit/>
          </a:bodyPr>
          <a:lstStyle/>
          <a:p>
            <a:r>
              <a:rPr lang="en-GB" sz="4000" cap="small" dirty="0" smtClean="0"/>
              <a:t>The Legal Regime</a:t>
            </a:r>
            <a:endParaRPr lang="en-GB" sz="4000" cap="small" dirty="0"/>
          </a:p>
        </p:txBody>
      </p:sp>
      <p:sp>
        <p:nvSpPr>
          <p:cNvPr id="3" name="Content Placeholder 2"/>
          <p:cNvSpPr>
            <a:spLocks noGrp="1"/>
          </p:cNvSpPr>
          <p:nvPr>
            <p:ph idx="1"/>
          </p:nvPr>
        </p:nvSpPr>
        <p:spPr>
          <a:xfrm>
            <a:off x="457200" y="1600200"/>
            <a:ext cx="8229600" cy="4756150"/>
          </a:xfrm>
        </p:spPr>
        <p:txBody>
          <a:bodyPr/>
          <a:lstStyle/>
          <a:p>
            <a:pPr marL="0" indent="0">
              <a:buNone/>
            </a:pPr>
            <a:endParaRPr lang="en-GB" dirty="0" smtClean="0"/>
          </a:p>
          <a:p>
            <a:pPr marL="0" indent="0">
              <a:buNone/>
            </a:pPr>
            <a:endParaRPr lang="en-GB" dirty="0"/>
          </a:p>
          <a:p>
            <a:pPr marL="0" indent="0">
              <a:buNone/>
            </a:pPr>
            <a:endParaRPr lang="en-GB" dirty="0"/>
          </a:p>
          <a:p>
            <a:pPr marL="0" indent="0" algn="ctr">
              <a:buNone/>
            </a:pPr>
            <a:r>
              <a:rPr lang="en-GB" dirty="0" smtClean="0"/>
              <a:t>Session 3</a:t>
            </a:r>
            <a:endParaRPr lang="en-GB" dirty="0"/>
          </a:p>
        </p:txBody>
      </p:sp>
      <p:sp>
        <p:nvSpPr>
          <p:cNvPr id="4" name="Footer Placeholder 3"/>
          <p:cNvSpPr>
            <a:spLocks noGrp="1"/>
          </p:cNvSpPr>
          <p:nvPr>
            <p:ph type="ftr" sz="quarter" idx="11"/>
          </p:nvPr>
        </p:nvSpPr>
        <p:spPr/>
        <p:txBody>
          <a:bodyPr/>
          <a:lstStyle/>
          <a:p>
            <a:r>
              <a:rPr lang="en-US" sz="1000" dirty="0" smtClean="0">
                <a:latin typeface="Copperplate"/>
              </a:rPr>
              <a:t>London Institute of Space Policy and Law</a:t>
            </a:r>
            <a:endParaRPr lang="en-US" sz="1000" dirty="0">
              <a:latin typeface="Copperplate"/>
            </a:endParaRPr>
          </a:p>
        </p:txBody>
      </p:sp>
      <p:sp>
        <p:nvSpPr>
          <p:cNvPr id="5" name="Slide Number Placeholder 4"/>
          <p:cNvSpPr>
            <a:spLocks noGrp="1"/>
          </p:cNvSpPr>
          <p:nvPr>
            <p:ph type="sldNum" sz="quarter" idx="12"/>
          </p:nvPr>
        </p:nvSpPr>
        <p:spPr/>
        <p:txBody>
          <a:bodyPr/>
          <a:lstStyle/>
          <a:p>
            <a:fld id="{1DFACEE7-68F3-1F44-A809-63F2A92164E0}" type="slidenum">
              <a:rPr lang="en-US" smtClean="0"/>
              <a:t>1</a:t>
            </a:fld>
            <a:endParaRPr lang="en-US"/>
          </a:p>
        </p:txBody>
      </p:sp>
    </p:spTree>
    <p:extLst>
      <p:ext uri="{BB962C8B-B14F-4D97-AF65-F5344CB8AC3E}">
        <p14:creationId xmlns:p14="http://schemas.microsoft.com/office/powerpoint/2010/main" val="366374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3627"/>
          </a:xfrm>
        </p:spPr>
        <p:txBody>
          <a:bodyPr>
            <a:normAutofit/>
          </a:bodyPr>
          <a:lstStyle/>
          <a:p>
            <a:r>
              <a:rPr lang="en-GB" sz="4000" cap="small" dirty="0" smtClean="0"/>
              <a:t>?</a:t>
            </a:r>
            <a:endParaRPr lang="en-GB" sz="4000" dirty="0"/>
          </a:p>
        </p:txBody>
      </p:sp>
      <p:pic>
        <p:nvPicPr>
          <p:cNvPr id="8" name="Content Placeholder 7"/>
          <p:cNvPicPr>
            <a:picLocks noGrp="1" noChangeAspect="1"/>
          </p:cNvPicPr>
          <p:nvPr>
            <p:ph idx="1"/>
          </p:nvPr>
        </p:nvPicPr>
        <p:blipFill>
          <a:blip r:embed="rId2"/>
          <a:srcRect t="13382" b="13382"/>
          <a:stretch>
            <a:fillRect/>
          </a:stretch>
        </p:blipFill>
        <p:spPr>
          <a:xfrm>
            <a:off x="457200" y="1013628"/>
            <a:ext cx="8229600" cy="5137222"/>
          </a:xfrm>
        </p:spPr>
      </p:pic>
      <p:sp>
        <p:nvSpPr>
          <p:cNvPr id="4" name="Footer Placeholder 3"/>
          <p:cNvSpPr>
            <a:spLocks noGrp="1"/>
          </p:cNvSpPr>
          <p:nvPr>
            <p:ph type="ftr" sz="quarter" idx="11"/>
          </p:nvPr>
        </p:nvSpPr>
        <p:spPr/>
        <p:txBody>
          <a:bodyPr/>
          <a:lstStyle/>
          <a:p>
            <a:pPr>
              <a:defRPr/>
            </a:pPr>
            <a:r>
              <a:rPr lang="en-US" sz="1000" dirty="0">
                <a:latin typeface="Copperplate"/>
                <a:cs typeface="Copperplate"/>
              </a:rPr>
              <a:t>London Institute of Space Policy and Law</a:t>
            </a:r>
          </a:p>
        </p:txBody>
      </p:sp>
      <p:sp>
        <p:nvSpPr>
          <p:cNvPr id="5" name="Slide Number Placeholder 4"/>
          <p:cNvSpPr>
            <a:spLocks noGrp="1"/>
          </p:cNvSpPr>
          <p:nvPr>
            <p:ph type="sldNum" sz="quarter" idx="12"/>
          </p:nvPr>
        </p:nvSpPr>
        <p:spPr/>
        <p:txBody>
          <a:bodyPr/>
          <a:lstStyle/>
          <a:p>
            <a:fld id="{1DFACEE7-68F3-1F44-A809-63F2A92164E0}" type="slidenum">
              <a:rPr lang="en-US" smtClean="0"/>
              <a:t>10</a:t>
            </a:fld>
            <a:endParaRPr lang="en-US"/>
          </a:p>
        </p:txBody>
      </p:sp>
      <p:sp>
        <p:nvSpPr>
          <p:cNvPr id="9" name="TextBox 8"/>
          <p:cNvSpPr txBox="1"/>
          <p:nvPr/>
        </p:nvSpPr>
        <p:spPr>
          <a:xfrm>
            <a:off x="457200" y="6150850"/>
            <a:ext cx="1402759" cy="307777"/>
          </a:xfrm>
          <a:prstGeom prst="rect">
            <a:avLst/>
          </a:prstGeom>
          <a:noFill/>
        </p:spPr>
        <p:txBody>
          <a:bodyPr wrap="square" rtlCol="0">
            <a:spAutoFit/>
          </a:bodyPr>
          <a:lstStyle/>
          <a:p>
            <a:r>
              <a:rPr lang="en-GB" sz="1400" dirty="0" smtClean="0"/>
              <a:t>NASA Image</a:t>
            </a:r>
            <a:endParaRPr lang="en-GB" sz="1400" dirty="0"/>
          </a:p>
        </p:txBody>
      </p:sp>
    </p:spTree>
    <p:extLst>
      <p:ext uri="{BB962C8B-B14F-4D97-AF65-F5344CB8AC3E}">
        <p14:creationId xmlns:p14="http://schemas.microsoft.com/office/powerpoint/2010/main" val="23109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8579"/>
          </a:xfrm>
        </p:spPr>
        <p:txBody>
          <a:bodyPr>
            <a:normAutofit/>
          </a:bodyPr>
          <a:lstStyle/>
          <a:p>
            <a:r>
              <a:rPr lang="en-GB" cap="small" dirty="0"/>
              <a:t>Solar Eclipse</a:t>
            </a:r>
            <a:r>
              <a:rPr lang="en-GB" sz="4000" cap="small" dirty="0"/>
              <a:t> </a:t>
            </a:r>
            <a:r>
              <a:rPr lang="en-GB" sz="4000" cap="small" dirty="0" smtClean="0"/>
              <a:t>21 </a:t>
            </a:r>
            <a:r>
              <a:rPr lang="en-GB" cap="small" dirty="0" smtClean="0"/>
              <a:t>Aug </a:t>
            </a:r>
            <a:r>
              <a:rPr lang="is-IS" sz="4000" cap="small" dirty="0" smtClean="0"/>
              <a:t>2018</a:t>
            </a:r>
            <a:endParaRPr lang="en-GB" sz="4000" dirty="0"/>
          </a:p>
        </p:txBody>
      </p:sp>
      <p:pic>
        <p:nvPicPr>
          <p:cNvPr id="8" name="Content Placeholder 7"/>
          <p:cNvPicPr>
            <a:picLocks noGrp="1" noChangeAspect="1"/>
          </p:cNvPicPr>
          <p:nvPr>
            <p:ph idx="1"/>
          </p:nvPr>
        </p:nvPicPr>
        <p:blipFill>
          <a:blip r:embed="rId2"/>
          <a:srcRect t="13382" b="13382"/>
          <a:stretch>
            <a:fillRect/>
          </a:stretch>
        </p:blipFill>
        <p:spPr>
          <a:xfrm>
            <a:off x="457200" y="1048579"/>
            <a:ext cx="8229600" cy="5165833"/>
          </a:xfrm>
        </p:spPr>
      </p:pic>
      <p:sp>
        <p:nvSpPr>
          <p:cNvPr id="4" name="Footer Placeholder 3"/>
          <p:cNvSpPr>
            <a:spLocks noGrp="1"/>
          </p:cNvSpPr>
          <p:nvPr>
            <p:ph type="ftr" sz="quarter" idx="11"/>
          </p:nvPr>
        </p:nvSpPr>
        <p:spPr/>
        <p:txBody>
          <a:bodyPr/>
          <a:lstStyle/>
          <a:p>
            <a:pPr>
              <a:defRPr/>
            </a:pPr>
            <a:r>
              <a:rPr lang="en-US" sz="1000" dirty="0">
                <a:latin typeface="Copperplate"/>
                <a:cs typeface="Copperplate"/>
              </a:rPr>
              <a:t>London Institute of Space Policy and Law</a:t>
            </a:r>
          </a:p>
        </p:txBody>
      </p:sp>
      <p:sp>
        <p:nvSpPr>
          <p:cNvPr id="5" name="Slide Number Placeholder 4"/>
          <p:cNvSpPr>
            <a:spLocks noGrp="1"/>
          </p:cNvSpPr>
          <p:nvPr>
            <p:ph type="sldNum" sz="quarter" idx="12"/>
          </p:nvPr>
        </p:nvSpPr>
        <p:spPr/>
        <p:txBody>
          <a:bodyPr/>
          <a:lstStyle/>
          <a:p>
            <a:fld id="{1DFACEE7-68F3-1F44-A809-63F2A92164E0}" type="slidenum">
              <a:rPr lang="en-US" smtClean="0"/>
              <a:t>11</a:t>
            </a:fld>
            <a:endParaRPr lang="en-US"/>
          </a:p>
        </p:txBody>
      </p:sp>
      <p:sp>
        <p:nvSpPr>
          <p:cNvPr id="9" name="TextBox 8"/>
          <p:cNvSpPr txBox="1"/>
          <p:nvPr/>
        </p:nvSpPr>
        <p:spPr>
          <a:xfrm>
            <a:off x="457200" y="6214413"/>
            <a:ext cx="1402759" cy="307777"/>
          </a:xfrm>
          <a:prstGeom prst="rect">
            <a:avLst/>
          </a:prstGeom>
          <a:noFill/>
        </p:spPr>
        <p:txBody>
          <a:bodyPr wrap="square" rtlCol="0">
            <a:spAutoFit/>
          </a:bodyPr>
          <a:lstStyle/>
          <a:p>
            <a:r>
              <a:rPr lang="en-GB" sz="1400" dirty="0" smtClean="0"/>
              <a:t>NASA Image</a:t>
            </a:r>
            <a:endParaRPr lang="en-GB" sz="1400" dirty="0"/>
          </a:p>
        </p:txBody>
      </p:sp>
    </p:spTree>
    <p:extLst>
      <p:ext uri="{BB962C8B-B14F-4D97-AF65-F5344CB8AC3E}">
        <p14:creationId xmlns:p14="http://schemas.microsoft.com/office/powerpoint/2010/main" val="125987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141786"/>
          </a:xfrm>
        </p:spPr>
        <p:txBody>
          <a:bodyPr>
            <a:normAutofit/>
          </a:bodyPr>
          <a:lstStyle/>
          <a:p>
            <a:r>
              <a:rPr lang="en-GB" sz="4000" cap="small" noProof="0" dirty="0" smtClean="0"/>
              <a:t>Principles of Space Law</a:t>
            </a:r>
            <a:r>
              <a:rPr lang="en-GB" sz="1000" noProof="0" dirty="0" smtClean="0">
                <a:cs typeface="Calisto MT"/>
              </a:rPr>
              <a:t>																																							</a:t>
            </a:r>
            <a:r>
              <a:rPr lang="en-GB" sz="1200" noProof="0" dirty="0" smtClean="0">
                <a:cs typeface="Calisto MT"/>
              </a:rPr>
              <a:t>…Continued</a:t>
            </a:r>
            <a:endParaRPr lang="en-GB" sz="1200" noProof="0" dirty="0">
              <a:cs typeface="Calisto MT"/>
            </a:endParaRPr>
          </a:p>
        </p:txBody>
      </p:sp>
      <p:sp>
        <p:nvSpPr>
          <p:cNvPr id="46082" name="Content Placeholder 2"/>
          <p:cNvSpPr>
            <a:spLocks noGrp="1"/>
          </p:cNvSpPr>
          <p:nvPr>
            <p:ph idx="1"/>
          </p:nvPr>
        </p:nvSpPr>
        <p:spPr>
          <a:xfrm>
            <a:off x="457200" y="1141786"/>
            <a:ext cx="8229600" cy="4984377"/>
          </a:xfrm>
        </p:spPr>
        <p:txBody>
          <a:bodyPr>
            <a:normAutofit fontScale="92500" lnSpcReduction="10000"/>
          </a:bodyPr>
          <a:lstStyle/>
          <a:p>
            <a:pPr>
              <a:defRPr/>
            </a:pPr>
            <a:r>
              <a:rPr lang="en-GB" sz="2200" noProof="0" dirty="0" smtClean="0"/>
              <a:t>Access</a:t>
            </a:r>
          </a:p>
          <a:p>
            <a:pPr marL="0" indent="0">
              <a:buNone/>
              <a:defRPr/>
            </a:pPr>
            <a:endParaRPr lang="en-GB" sz="800" noProof="0" dirty="0" smtClean="0"/>
          </a:p>
          <a:p>
            <a:pPr lvl="3">
              <a:defRPr/>
            </a:pPr>
            <a:r>
              <a:rPr lang="en-GB" sz="1600" noProof="0" dirty="0" smtClean="0"/>
              <a:t>All stations, installations, equipment and space vehicles on the Moon and other celestial bodies to be open to representatives of other States, subject to consultation and advance notice OST Art XII</a:t>
            </a:r>
          </a:p>
          <a:p>
            <a:pPr marL="1371600" lvl="3" indent="0">
              <a:buNone/>
              <a:defRPr/>
            </a:pPr>
            <a:endParaRPr lang="en-GB" sz="800" noProof="0" dirty="0" smtClean="0"/>
          </a:p>
          <a:p>
            <a:pPr>
              <a:defRPr/>
            </a:pPr>
            <a:r>
              <a:rPr lang="en-GB" sz="2200" noProof="0" dirty="0" smtClean="0"/>
              <a:t>Non-Interference</a:t>
            </a:r>
          </a:p>
          <a:p>
            <a:pPr marL="0" indent="0">
              <a:buNone/>
              <a:defRPr/>
            </a:pPr>
            <a:endParaRPr lang="en-GB" sz="800" noProof="0" dirty="0" smtClean="0"/>
          </a:p>
          <a:p>
            <a:pPr lvl="3">
              <a:defRPr/>
            </a:pPr>
            <a:r>
              <a:rPr lang="en-GB" sz="1600" noProof="0" dirty="0" smtClean="0">
                <a:cs typeface="Calisto MT"/>
              </a:rPr>
              <a:t>Conduct activities with due regard to interests of other States</a:t>
            </a:r>
          </a:p>
          <a:p>
            <a:pPr marL="1371600" lvl="3" indent="0">
              <a:buNone/>
              <a:defRPr/>
            </a:pPr>
            <a:endParaRPr lang="en-GB" sz="800" noProof="0" dirty="0" smtClean="0">
              <a:cs typeface="Calisto MT"/>
            </a:endParaRPr>
          </a:p>
          <a:p>
            <a:pPr lvl="3">
              <a:defRPr/>
            </a:pPr>
            <a:r>
              <a:rPr lang="en-GB" sz="1600" noProof="0" dirty="0" smtClean="0">
                <a:cs typeface="Calisto MT"/>
              </a:rPr>
              <a:t>International consultation before any activity </a:t>
            </a:r>
            <a:r>
              <a:rPr lang="mr-IN" sz="1600" noProof="0" dirty="0" smtClean="0">
                <a:cs typeface="Calisto MT"/>
              </a:rPr>
              <a:t>…</a:t>
            </a:r>
            <a:r>
              <a:rPr lang="en-GB" sz="1600" noProof="0" dirty="0" smtClean="0">
                <a:cs typeface="Calisto MT"/>
              </a:rPr>
              <a:t> that would potentially cause harmful interference with activities of other States. OST Art IX</a:t>
            </a:r>
          </a:p>
          <a:p>
            <a:pPr marL="1371600" lvl="3" indent="0">
              <a:buNone/>
              <a:defRPr/>
            </a:pPr>
            <a:endParaRPr lang="en-GB" sz="800" noProof="0" dirty="0" smtClean="0">
              <a:cs typeface="Calisto MT"/>
            </a:endParaRPr>
          </a:p>
          <a:p>
            <a:pPr>
              <a:defRPr/>
            </a:pPr>
            <a:r>
              <a:rPr lang="en-GB" sz="2200" noProof="0" dirty="0" smtClean="0">
                <a:cs typeface="Calisto MT"/>
              </a:rPr>
              <a:t>Compliance with international law</a:t>
            </a:r>
          </a:p>
          <a:p>
            <a:pPr marL="0" indent="0">
              <a:buNone/>
              <a:defRPr/>
            </a:pPr>
            <a:endParaRPr lang="en-GB" sz="800" noProof="0" dirty="0" smtClean="0">
              <a:cs typeface="Calisto MT"/>
            </a:endParaRPr>
          </a:p>
          <a:p>
            <a:pPr lvl="3">
              <a:defRPr/>
            </a:pPr>
            <a:r>
              <a:rPr lang="en-GB" sz="1600" noProof="0" dirty="0" smtClean="0">
                <a:cs typeface="Calisto MT"/>
              </a:rPr>
              <a:t>Includes UN Charter. OST Art III</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12</a:t>
            </a:fld>
            <a:endParaRPr lang="en-US"/>
          </a:p>
        </p:txBody>
      </p:sp>
    </p:spTree>
    <p:extLst>
      <p:ext uri="{BB962C8B-B14F-4D97-AF65-F5344CB8AC3E}">
        <p14:creationId xmlns:p14="http://schemas.microsoft.com/office/powerpoint/2010/main" val="89691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
            <a:ext cx="8229600" cy="1052988"/>
          </a:xfrm>
        </p:spPr>
        <p:txBody>
          <a:bodyPr>
            <a:normAutofit/>
          </a:bodyPr>
          <a:lstStyle/>
          <a:p>
            <a:r>
              <a:rPr lang="en-GB" sz="4000" cap="small" noProof="0" dirty="0" smtClean="0"/>
              <a:t>Principles of Space Law</a:t>
            </a:r>
            <a:r>
              <a:rPr lang="en-GB" sz="1000" noProof="0" dirty="0" smtClean="0">
                <a:cs typeface="Calisto MT"/>
              </a:rPr>
              <a:t>																																			</a:t>
            </a:r>
            <a:r>
              <a:rPr lang="en-GB" sz="1200" noProof="0" dirty="0" smtClean="0">
                <a:cs typeface="Calisto MT"/>
              </a:rPr>
              <a:t>		…Continued</a:t>
            </a:r>
            <a:endParaRPr lang="en-GB" sz="1200" noProof="0" dirty="0">
              <a:cs typeface="Calisto MT"/>
            </a:endParaRPr>
          </a:p>
        </p:txBody>
      </p:sp>
      <p:sp>
        <p:nvSpPr>
          <p:cNvPr id="46082" name="Content Placeholder 2"/>
          <p:cNvSpPr>
            <a:spLocks noGrp="1"/>
          </p:cNvSpPr>
          <p:nvPr>
            <p:ph idx="1"/>
          </p:nvPr>
        </p:nvSpPr>
        <p:spPr>
          <a:xfrm>
            <a:off x="900112" y="944434"/>
            <a:ext cx="7345363" cy="5492913"/>
          </a:xfrm>
        </p:spPr>
        <p:txBody>
          <a:bodyPr>
            <a:normAutofit/>
          </a:bodyPr>
          <a:lstStyle/>
          <a:p>
            <a:pPr>
              <a:spcBef>
                <a:spcPts val="0"/>
              </a:spcBef>
              <a:spcAft>
                <a:spcPts val="200"/>
              </a:spcAft>
              <a:defRPr/>
            </a:pPr>
            <a:r>
              <a:rPr lang="en-GB" sz="2200" noProof="0" dirty="0" smtClean="0"/>
              <a:t>International Peace and Security</a:t>
            </a:r>
          </a:p>
          <a:p>
            <a:pPr lvl="3">
              <a:spcBef>
                <a:spcPts val="0"/>
              </a:spcBef>
              <a:spcAft>
                <a:spcPts val="200"/>
              </a:spcAft>
              <a:defRPr/>
            </a:pPr>
            <a:endParaRPr lang="en-GB" sz="800" noProof="0" dirty="0" smtClean="0">
              <a:cs typeface="Calisto MT"/>
            </a:endParaRPr>
          </a:p>
          <a:p>
            <a:pPr lvl="3">
              <a:spcBef>
                <a:spcPts val="0"/>
              </a:spcBef>
              <a:spcAft>
                <a:spcPts val="200"/>
              </a:spcAft>
              <a:defRPr/>
            </a:pPr>
            <a:r>
              <a:rPr lang="en-GB" sz="1800" noProof="0" dirty="0" smtClean="0">
                <a:cs typeface="Calisto MT"/>
              </a:rPr>
              <a:t>Measures taken by nations and international organizations, to promote </a:t>
            </a:r>
            <a:r>
              <a:rPr lang="en-GB" sz="1800" i="1" noProof="0" dirty="0" smtClean="0">
                <a:cs typeface="Calisto MT"/>
              </a:rPr>
              <a:t>mutual survival</a:t>
            </a:r>
            <a:r>
              <a:rPr lang="en-GB" sz="1800" dirty="0" smtClean="0">
                <a:cs typeface="Calisto MT"/>
              </a:rPr>
              <a:t>, </a:t>
            </a:r>
            <a:r>
              <a:rPr lang="en-GB" sz="1800" i="1" dirty="0" smtClean="0">
                <a:cs typeface="Calisto MT"/>
              </a:rPr>
              <a:t>safety</a:t>
            </a:r>
            <a:r>
              <a:rPr lang="en-GB" sz="1800" noProof="0" dirty="0" smtClean="0">
                <a:cs typeface="Calisto MT"/>
              </a:rPr>
              <a:t>,</a:t>
            </a:r>
            <a:r>
              <a:rPr lang="en-GB" sz="1800" i="1" noProof="0" dirty="0" smtClean="0">
                <a:cs typeface="Calisto MT"/>
              </a:rPr>
              <a:t> co-operation </a:t>
            </a:r>
            <a:r>
              <a:rPr lang="en-GB" sz="1800" noProof="0" dirty="0" smtClean="0">
                <a:cs typeface="Calisto MT"/>
              </a:rPr>
              <a:t>and</a:t>
            </a:r>
            <a:r>
              <a:rPr lang="en-GB" sz="1800" i="1" noProof="0" dirty="0" smtClean="0">
                <a:cs typeface="Calisto MT"/>
              </a:rPr>
              <a:t> understanding</a:t>
            </a:r>
            <a:r>
              <a:rPr lang="en-GB" sz="1800" noProof="0" dirty="0" smtClean="0">
                <a:cs typeface="Calisto MT"/>
              </a:rPr>
              <a:t>. OST Art III</a:t>
            </a:r>
          </a:p>
          <a:p>
            <a:pPr marL="1371600" lvl="3" indent="0">
              <a:spcBef>
                <a:spcPts val="0"/>
              </a:spcBef>
              <a:spcAft>
                <a:spcPts val="200"/>
              </a:spcAft>
              <a:buNone/>
              <a:defRPr/>
            </a:pPr>
            <a:endParaRPr lang="en-GB" sz="800" noProof="0" dirty="0" smtClean="0">
              <a:cs typeface="Calisto MT"/>
            </a:endParaRPr>
          </a:p>
          <a:p>
            <a:pPr lvl="3">
              <a:spcBef>
                <a:spcPts val="0"/>
              </a:spcBef>
              <a:spcAft>
                <a:spcPts val="200"/>
              </a:spcAft>
              <a:defRPr/>
            </a:pPr>
            <a:r>
              <a:rPr lang="en-GB" sz="1800" noProof="0" dirty="0" smtClean="0">
                <a:cs typeface="Calisto MT"/>
              </a:rPr>
              <a:t>Distinguish security of the unique space environment to be used safely and responsibly by all, including the physical and operational integrity of manmade assets in space and their ground stations, as well as security on Earth from threats originating in space-based assets</a:t>
            </a:r>
          </a:p>
          <a:p>
            <a:pPr lvl="3">
              <a:spcBef>
                <a:spcPts val="0"/>
              </a:spcBef>
              <a:spcAft>
                <a:spcPts val="200"/>
              </a:spcAft>
              <a:defRPr/>
            </a:pPr>
            <a:endParaRPr lang="en-GB" sz="800" noProof="0" dirty="0" smtClean="0">
              <a:cs typeface="Calisto MT"/>
            </a:endParaRPr>
          </a:p>
          <a:p>
            <a:pPr>
              <a:spcBef>
                <a:spcPts val="0"/>
              </a:spcBef>
              <a:spcAft>
                <a:spcPts val="200"/>
              </a:spcAft>
              <a:defRPr/>
            </a:pPr>
            <a:r>
              <a:rPr lang="en-GB" sz="2200" noProof="0" dirty="0" smtClean="0">
                <a:cs typeface="Calisto MT"/>
              </a:rPr>
              <a:t>Protection of Environment</a:t>
            </a:r>
          </a:p>
          <a:p>
            <a:pPr marL="1371600" lvl="3" indent="0">
              <a:spcBef>
                <a:spcPts val="0"/>
              </a:spcBef>
              <a:spcAft>
                <a:spcPts val="200"/>
              </a:spcAft>
              <a:buNone/>
              <a:defRPr/>
            </a:pPr>
            <a:endParaRPr lang="en-GB" sz="800" noProof="0" dirty="0" smtClean="0">
              <a:cs typeface="Calisto MT"/>
            </a:endParaRPr>
          </a:p>
          <a:p>
            <a:pPr lvl="3">
              <a:spcBef>
                <a:spcPts val="0"/>
              </a:spcBef>
              <a:spcAft>
                <a:spcPts val="200"/>
              </a:spcAft>
              <a:defRPr/>
            </a:pPr>
            <a:r>
              <a:rPr lang="en-GB" sz="1800" noProof="0" dirty="0" smtClean="0">
                <a:cs typeface="Calisto MT"/>
              </a:rPr>
              <a:t>Earth and Space. OST Art IX</a:t>
            </a:r>
          </a:p>
          <a:p>
            <a:pPr marL="1371600" lvl="3" indent="0">
              <a:spcBef>
                <a:spcPts val="0"/>
              </a:spcBef>
              <a:spcAft>
                <a:spcPts val="200"/>
              </a:spcAft>
              <a:buNone/>
              <a:defRPr/>
            </a:pPr>
            <a:endParaRPr lang="en-GB" sz="800" noProof="0" dirty="0" smtClean="0">
              <a:cs typeface="Calisto MT"/>
            </a:endParaRPr>
          </a:p>
          <a:p>
            <a:pPr>
              <a:spcBef>
                <a:spcPts val="0"/>
              </a:spcBef>
              <a:spcAft>
                <a:spcPts val="200"/>
              </a:spcAft>
              <a:defRPr/>
            </a:pPr>
            <a:r>
              <a:rPr lang="en-GB" sz="2200" noProof="0" dirty="0" smtClean="0">
                <a:cs typeface="Calisto MT"/>
              </a:rPr>
              <a:t>State Responsibility</a:t>
            </a:r>
          </a:p>
          <a:p>
            <a:pPr lvl="3">
              <a:spcBef>
                <a:spcPts val="0"/>
              </a:spcBef>
              <a:spcAft>
                <a:spcPts val="200"/>
              </a:spcAft>
              <a:defRPr/>
            </a:pPr>
            <a:endParaRPr lang="en-GB" sz="800" noProof="0" dirty="0" smtClean="0">
              <a:cs typeface="Calisto MT"/>
            </a:endParaRPr>
          </a:p>
          <a:p>
            <a:pPr lvl="3">
              <a:spcBef>
                <a:spcPts val="0"/>
              </a:spcBef>
              <a:spcAft>
                <a:spcPts val="200"/>
              </a:spcAft>
              <a:defRPr/>
            </a:pPr>
            <a:r>
              <a:rPr lang="en-GB" sz="1800" noProof="0" dirty="0" smtClean="0">
                <a:cs typeface="Calisto MT"/>
              </a:rPr>
              <a:t>States are responsible for their </a:t>
            </a:r>
            <a:r>
              <a:rPr lang="en-GB" sz="1800" i="1" noProof="0" dirty="0" smtClean="0">
                <a:cs typeface="Calisto MT"/>
              </a:rPr>
              <a:t>national</a:t>
            </a:r>
            <a:r>
              <a:rPr lang="en-GB" sz="1800" noProof="0" dirty="0" smtClean="0">
                <a:cs typeface="Calisto MT"/>
              </a:rPr>
              <a:t> space activities and must </a:t>
            </a:r>
            <a:r>
              <a:rPr lang="en-GB" sz="1800" i="1" noProof="0" dirty="0" smtClean="0">
                <a:cs typeface="Calisto MT"/>
              </a:rPr>
              <a:t>authorise</a:t>
            </a:r>
            <a:r>
              <a:rPr lang="en-GB" sz="1800" noProof="0" dirty="0" smtClean="0">
                <a:cs typeface="Calisto MT"/>
              </a:rPr>
              <a:t> and </a:t>
            </a:r>
            <a:r>
              <a:rPr lang="en-GB" sz="1800" i="1" noProof="0" dirty="0" smtClean="0">
                <a:cs typeface="Calisto MT"/>
              </a:rPr>
              <a:t>supervise</a:t>
            </a:r>
            <a:r>
              <a:rPr lang="en-GB" sz="1800" noProof="0" dirty="0" smtClean="0">
                <a:cs typeface="Calisto MT"/>
              </a:rPr>
              <a:t> private space ventures. OST Art VI</a:t>
            </a:r>
          </a:p>
          <a:p>
            <a:pPr>
              <a:spcBef>
                <a:spcPts val="0"/>
              </a:spcBef>
              <a:spcAft>
                <a:spcPts val="200"/>
              </a:spcAft>
              <a:defRPr/>
            </a:pPr>
            <a:endParaRPr lang="en-GB" sz="1600" noProof="0" dirty="0" smtClean="0"/>
          </a:p>
          <a:p>
            <a:pPr>
              <a:spcBef>
                <a:spcPts val="0"/>
              </a:spcBef>
              <a:spcAft>
                <a:spcPts val="200"/>
              </a:spcAft>
              <a:defRPr/>
            </a:pPr>
            <a:endParaRPr lang="en-GB" sz="1600" noProof="0" dirty="0" smtClean="0">
              <a:cs typeface="Calisto MT"/>
            </a:endParaRP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13</a:t>
            </a:fld>
            <a:endParaRPr lang="en-US"/>
          </a:p>
        </p:txBody>
      </p:sp>
    </p:spTree>
    <p:extLst>
      <p:ext uri="{BB962C8B-B14F-4D97-AF65-F5344CB8AC3E}">
        <p14:creationId xmlns:p14="http://schemas.microsoft.com/office/powerpoint/2010/main" val="117947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48579"/>
          </a:xfrm>
        </p:spPr>
        <p:txBody>
          <a:bodyPr>
            <a:normAutofit/>
          </a:bodyPr>
          <a:lstStyle/>
          <a:p>
            <a:r>
              <a:rPr lang="en-GB" cap="small" noProof="0" dirty="0" smtClean="0"/>
              <a:t>Principles of Space Law</a:t>
            </a:r>
            <a:r>
              <a:rPr lang="en-GB" sz="1000" noProof="0" dirty="0" smtClean="0">
                <a:cs typeface="Calisto MT"/>
              </a:rPr>
              <a:t>																																								</a:t>
            </a:r>
            <a:r>
              <a:rPr lang="en-GB" sz="1200" noProof="0" dirty="0" smtClean="0">
                <a:cs typeface="Calisto MT"/>
              </a:rPr>
              <a:t>…Continued</a:t>
            </a:r>
            <a:endParaRPr lang="en-GB" sz="1200" noProof="0" dirty="0">
              <a:cs typeface="Calisto MT"/>
            </a:endParaRPr>
          </a:p>
        </p:txBody>
      </p:sp>
      <p:sp>
        <p:nvSpPr>
          <p:cNvPr id="46082" name="Content Placeholder 2"/>
          <p:cNvSpPr>
            <a:spLocks noGrp="1"/>
          </p:cNvSpPr>
          <p:nvPr>
            <p:ph idx="1"/>
          </p:nvPr>
        </p:nvSpPr>
        <p:spPr>
          <a:xfrm>
            <a:off x="457200" y="1153438"/>
            <a:ext cx="8229600" cy="5202912"/>
          </a:xfrm>
        </p:spPr>
        <p:txBody>
          <a:bodyPr>
            <a:normAutofit/>
          </a:bodyPr>
          <a:lstStyle/>
          <a:p>
            <a:pPr>
              <a:defRPr/>
            </a:pPr>
            <a:r>
              <a:rPr lang="en-GB" sz="2200" noProof="0" dirty="0" smtClean="0"/>
              <a:t>Non-Interference and State Responsibility</a:t>
            </a:r>
          </a:p>
          <a:p>
            <a:pPr marL="0" indent="0">
              <a:buNone/>
              <a:defRPr/>
            </a:pPr>
            <a:endParaRPr lang="en-GB" sz="1600" noProof="0" dirty="0" smtClean="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14</a:t>
            </a:fld>
            <a:endParaRPr lang="en-US"/>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33532" y="1802024"/>
            <a:ext cx="7283720" cy="4415076"/>
          </a:xfrm>
          <a:prstGeom prst="rect">
            <a:avLst/>
          </a:prstGeom>
          <a:noFill/>
          <a:ln>
            <a:noFill/>
          </a:ln>
        </p:spPr>
      </p:pic>
    </p:spTree>
    <p:extLst>
      <p:ext uri="{BB962C8B-B14F-4D97-AF65-F5344CB8AC3E}">
        <p14:creationId xmlns:p14="http://schemas.microsoft.com/office/powerpoint/2010/main" val="423037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13627"/>
          </a:xfrm>
        </p:spPr>
        <p:txBody>
          <a:bodyPr>
            <a:noAutofit/>
          </a:bodyPr>
          <a:lstStyle/>
          <a:p>
            <a:r>
              <a:rPr lang="en-GB" sz="4000" cap="small" noProof="0" dirty="0" smtClean="0"/>
              <a:t>Responsibility</a:t>
            </a:r>
            <a:endParaRPr lang="en-GB" sz="4000" cap="small" noProof="0" dirty="0"/>
          </a:p>
        </p:txBody>
      </p:sp>
      <p:sp>
        <p:nvSpPr>
          <p:cNvPr id="46082" name="Content Placeholder 2"/>
          <p:cNvSpPr>
            <a:spLocks noGrp="1"/>
          </p:cNvSpPr>
          <p:nvPr>
            <p:ph idx="1"/>
          </p:nvPr>
        </p:nvSpPr>
        <p:spPr>
          <a:xfrm>
            <a:off x="900112" y="1106834"/>
            <a:ext cx="7345363" cy="5249516"/>
          </a:xfrm>
        </p:spPr>
        <p:txBody>
          <a:bodyPr>
            <a:normAutofit/>
          </a:bodyPr>
          <a:lstStyle/>
          <a:p>
            <a:pPr>
              <a:defRPr/>
            </a:pPr>
            <a:r>
              <a:rPr lang="en-GB" sz="2200" dirty="0" smtClean="0"/>
              <a:t>National Activity</a:t>
            </a:r>
          </a:p>
          <a:p>
            <a:pPr marL="0" indent="0">
              <a:buNone/>
              <a:defRPr/>
            </a:pPr>
            <a:endParaRPr lang="en-GB" sz="800" dirty="0" smtClean="0"/>
          </a:p>
          <a:p>
            <a:pPr lvl="2">
              <a:defRPr/>
            </a:pPr>
            <a:r>
              <a:rPr lang="en-GB" sz="1800" dirty="0" smtClean="0"/>
              <a:t>States bear </a:t>
            </a:r>
            <a:r>
              <a:rPr lang="en-GB" sz="1800" i="1" dirty="0" smtClean="0"/>
              <a:t>responsibility</a:t>
            </a:r>
            <a:r>
              <a:rPr lang="en-GB" sz="1800" dirty="0" smtClean="0"/>
              <a:t> for </a:t>
            </a:r>
            <a:r>
              <a:rPr lang="en-GB" sz="1800" i="1" dirty="0" smtClean="0"/>
              <a:t>national activities</a:t>
            </a:r>
            <a:r>
              <a:rPr lang="en-GB" sz="1800" dirty="0" smtClean="0"/>
              <a:t> in outer space, whether carried on by </a:t>
            </a:r>
            <a:r>
              <a:rPr lang="en-GB" sz="1800" i="1" dirty="0" smtClean="0"/>
              <a:t>governmental</a:t>
            </a:r>
            <a:r>
              <a:rPr lang="en-GB" sz="1800" dirty="0" smtClean="0"/>
              <a:t> or </a:t>
            </a:r>
            <a:r>
              <a:rPr lang="en-GB" sz="1800" i="1" dirty="0" smtClean="0"/>
              <a:t>non-governmental</a:t>
            </a:r>
            <a:r>
              <a:rPr lang="en-GB" sz="1800" dirty="0" smtClean="0"/>
              <a:t> entities, and for assuring that national activities are carried out in conformity with the provisions in the present Treaty.</a:t>
            </a:r>
          </a:p>
          <a:p>
            <a:pPr marL="914400" lvl="2" indent="0">
              <a:buNone/>
              <a:defRPr/>
            </a:pPr>
            <a:endParaRPr lang="en-GB" sz="800" dirty="0" smtClean="0"/>
          </a:p>
          <a:p>
            <a:pPr lvl="2">
              <a:defRPr/>
            </a:pPr>
            <a:r>
              <a:rPr lang="en-GB" sz="1800" dirty="0" smtClean="0"/>
              <a:t>Activities of non-governmental entities require </a:t>
            </a:r>
            <a:r>
              <a:rPr lang="en-GB" sz="1800" i="1" dirty="0" smtClean="0"/>
              <a:t>authorization</a:t>
            </a:r>
            <a:r>
              <a:rPr lang="en-GB" sz="1800" dirty="0" smtClean="0"/>
              <a:t> and </a:t>
            </a:r>
            <a:r>
              <a:rPr lang="en-GB" sz="1800" i="1" dirty="0" smtClean="0"/>
              <a:t>continuing supervision</a:t>
            </a:r>
            <a:r>
              <a:rPr lang="en-GB" sz="1800" dirty="0" smtClean="0"/>
              <a:t> by the </a:t>
            </a:r>
            <a:r>
              <a:rPr lang="en-GB" sz="1800" i="1" dirty="0" smtClean="0"/>
              <a:t>appropriate</a:t>
            </a:r>
            <a:r>
              <a:rPr lang="en-GB" sz="1800" dirty="0" smtClean="0"/>
              <a:t> State. OST Art VI</a:t>
            </a:r>
          </a:p>
          <a:p>
            <a:pPr marL="914400" lvl="2" indent="0">
              <a:buNone/>
              <a:defRPr/>
            </a:pPr>
            <a:endParaRPr lang="en-GB" sz="800" dirty="0" smtClean="0"/>
          </a:p>
          <a:p>
            <a:pPr>
              <a:defRPr/>
            </a:pPr>
            <a:r>
              <a:rPr lang="en-GB" sz="2200" dirty="0" smtClean="0">
                <a:cs typeface="Calisto MT"/>
              </a:rPr>
              <a:t>International Organisations</a:t>
            </a:r>
          </a:p>
          <a:p>
            <a:pPr marL="0" indent="0">
              <a:buNone/>
              <a:defRPr/>
            </a:pPr>
            <a:endParaRPr lang="en-GB" sz="800" dirty="0" smtClean="0">
              <a:cs typeface="Calisto MT"/>
            </a:endParaRPr>
          </a:p>
          <a:p>
            <a:pPr lvl="2">
              <a:defRPr/>
            </a:pPr>
            <a:r>
              <a:rPr lang="en-GB" sz="1800" dirty="0" smtClean="0"/>
              <a:t>Responsibility for compliance with this Treaty by an international organization, carrying on space activities, shall be borne both by the international organization and by the States participating in such organization. OST Art XIII</a:t>
            </a:r>
            <a:endParaRPr lang="en-GB" sz="180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15</a:t>
            </a:fld>
            <a:endParaRPr lang="en-US"/>
          </a:p>
        </p:txBody>
      </p:sp>
    </p:spTree>
    <p:extLst>
      <p:ext uri="{BB962C8B-B14F-4D97-AF65-F5344CB8AC3E}">
        <p14:creationId xmlns:p14="http://schemas.microsoft.com/office/powerpoint/2010/main" val="68694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13627"/>
          </a:xfrm>
        </p:spPr>
        <p:txBody>
          <a:bodyPr>
            <a:normAutofit/>
          </a:bodyPr>
          <a:lstStyle/>
          <a:p>
            <a:r>
              <a:rPr lang="en-GB" sz="4000" cap="small" noProof="0" dirty="0" smtClean="0"/>
              <a:t>State Liability</a:t>
            </a:r>
            <a:endParaRPr lang="en-GB" sz="4000" cap="small" noProof="0" dirty="0"/>
          </a:p>
        </p:txBody>
      </p:sp>
      <p:sp>
        <p:nvSpPr>
          <p:cNvPr id="46082" name="Content Placeholder 2"/>
          <p:cNvSpPr>
            <a:spLocks noGrp="1"/>
          </p:cNvSpPr>
          <p:nvPr>
            <p:ph idx="1"/>
          </p:nvPr>
        </p:nvSpPr>
        <p:spPr>
          <a:xfrm>
            <a:off x="457200" y="1013628"/>
            <a:ext cx="8229600" cy="5112536"/>
          </a:xfrm>
        </p:spPr>
        <p:txBody>
          <a:bodyPr>
            <a:normAutofit fontScale="92500" lnSpcReduction="20000"/>
          </a:bodyPr>
          <a:lstStyle/>
          <a:p>
            <a:pPr>
              <a:defRPr/>
            </a:pPr>
            <a:r>
              <a:rPr lang="en-GB" sz="2200" dirty="0" smtClean="0"/>
              <a:t>Responsibility Distinguished</a:t>
            </a:r>
          </a:p>
          <a:p>
            <a:pPr marL="0" indent="0">
              <a:buNone/>
              <a:defRPr/>
            </a:pPr>
            <a:endParaRPr lang="en-GB" sz="800" dirty="0" smtClean="0"/>
          </a:p>
          <a:p>
            <a:pPr lvl="3">
              <a:defRPr/>
            </a:pPr>
            <a:r>
              <a:rPr lang="en-GB" sz="1800" dirty="0" smtClean="0"/>
              <a:t>OST Art VII creates liability for space activities distinct from Art VI</a:t>
            </a:r>
          </a:p>
          <a:p>
            <a:pPr marL="1371600" lvl="3" indent="0">
              <a:buNone/>
              <a:defRPr/>
            </a:pPr>
            <a:endParaRPr lang="en-GB" sz="800" dirty="0" smtClean="0"/>
          </a:p>
          <a:p>
            <a:pPr lvl="3">
              <a:defRPr/>
            </a:pPr>
            <a:r>
              <a:rPr lang="en-GB" sz="1800" dirty="0" smtClean="0"/>
              <a:t>Launching State internationally liable under Art VII even if not party to Liability Convention</a:t>
            </a:r>
          </a:p>
          <a:p>
            <a:pPr marL="1371600" lvl="3" indent="0">
              <a:buNone/>
              <a:defRPr/>
            </a:pPr>
            <a:endParaRPr lang="en-GB" sz="800" dirty="0" smtClean="0"/>
          </a:p>
          <a:p>
            <a:pPr lvl="3">
              <a:defRPr/>
            </a:pPr>
            <a:r>
              <a:rPr lang="en-GB" sz="1800" dirty="0" smtClean="0"/>
              <a:t>Liability Convention elaborates international liability</a:t>
            </a:r>
          </a:p>
          <a:p>
            <a:pPr marL="1371600" lvl="3" indent="0">
              <a:buNone/>
              <a:defRPr/>
            </a:pPr>
            <a:endParaRPr lang="en-GB" sz="800" dirty="0" smtClean="0"/>
          </a:p>
          <a:p>
            <a:pPr>
              <a:defRPr/>
            </a:pPr>
            <a:r>
              <a:rPr lang="en-GB" sz="2200" dirty="0" smtClean="0"/>
              <a:t>Definitions</a:t>
            </a:r>
          </a:p>
          <a:p>
            <a:pPr marL="0" indent="0">
              <a:buNone/>
              <a:defRPr/>
            </a:pPr>
            <a:endParaRPr lang="en-GB" sz="800" dirty="0" smtClean="0"/>
          </a:p>
          <a:p>
            <a:pPr lvl="3"/>
            <a:r>
              <a:rPr lang="en-GB" sz="1800" dirty="0" smtClean="0"/>
              <a:t>“damage”: loss of life or impairment of health; or loss of or damage to property of States or of persons, natural or juridical, or property of international intergovernmental organizations</a:t>
            </a:r>
          </a:p>
          <a:p>
            <a:pPr marL="1371600" lvl="3" indent="0">
              <a:buNone/>
            </a:pPr>
            <a:endParaRPr lang="en-GB" sz="800" dirty="0" smtClean="0"/>
          </a:p>
          <a:p>
            <a:pPr lvl="3"/>
            <a:r>
              <a:rPr lang="en-GB" sz="1800" dirty="0" smtClean="0"/>
              <a:t>“launching” includes attempted launching</a:t>
            </a:r>
            <a:endParaRPr lang="en-GB" sz="1800" i="1" dirty="0" smtClean="0"/>
          </a:p>
          <a:p>
            <a:pPr marL="1371600" lvl="3" indent="0">
              <a:buNone/>
            </a:pPr>
            <a:endParaRPr lang="en-GB" sz="800" dirty="0" smtClean="0"/>
          </a:p>
          <a:p>
            <a:pPr lvl="3"/>
            <a:r>
              <a:rPr lang="en-GB" sz="1800" dirty="0" smtClean="0">
                <a:cs typeface="Calisto MT"/>
              </a:rPr>
              <a:t>“launching State”:  (</a:t>
            </a:r>
            <a:r>
              <a:rPr lang="en-GB" sz="1800" dirty="0" err="1" smtClean="0">
                <a:cs typeface="Calisto MT"/>
              </a:rPr>
              <a:t>i</a:t>
            </a:r>
            <a:r>
              <a:rPr lang="en-GB" sz="1800" dirty="0" smtClean="0">
                <a:cs typeface="Calisto MT"/>
              </a:rPr>
              <a:t>)  A State that launches or procures the launching of a space object; (ii)  A State from whose territory or facility a space object is launched. Liability Convention Art I</a:t>
            </a:r>
          </a:p>
          <a:p>
            <a:pPr lvl="3"/>
            <a:endParaRPr lang="en-GB" sz="1800" dirty="0" smtClean="0"/>
          </a:p>
          <a:p>
            <a:pPr lvl="3">
              <a:defRPr/>
            </a:pPr>
            <a:endParaRPr lang="en-GB" sz="180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16</a:t>
            </a:fld>
            <a:endParaRPr lang="en-US"/>
          </a:p>
        </p:txBody>
      </p:sp>
    </p:spTree>
    <p:extLst>
      <p:ext uri="{BB962C8B-B14F-4D97-AF65-F5344CB8AC3E}">
        <p14:creationId xmlns:p14="http://schemas.microsoft.com/office/powerpoint/2010/main" val="392986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01976"/>
          </a:xfrm>
        </p:spPr>
        <p:txBody>
          <a:bodyPr>
            <a:normAutofit/>
          </a:bodyPr>
          <a:lstStyle/>
          <a:p>
            <a:r>
              <a:rPr lang="en-GB" sz="4000" cap="small" dirty="0"/>
              <a:t>Jurisdiction &amp; Control</a:t>
            </a:r>
            <a:endParaRPr lang="en-GB" sz="4000" cap="small" noProof="0" dirty="0"/>
          </a:p>
        </p:txBody>
      </p:sp>
      <p:sp>
        <p:nvSpPr>
          <p:cNvPr id="46082" name="Content Placeholder 2"/>
          <p:cNvSpPr>
            <a:spLocks noGrp="1"/>
          </p:cNvSpPr>
          <p:nvPr>
            <p:ph idx="1"/>
          </p:nvPr>
        </p:nvSpPr>
        <p:spPr>
          <a:xfrm>
            <a:off x="617562" y="1001976"/>
            <a:ext cx="7958397" cy="5063545"/>
          </a:xfrm>
        </p:spPr>
        <p:txBody>
          <a:bodyPr>
            <a:normAutofit/>
          </a:bodyPr>
          <a:lstStyle/>
          <a:p>
            <a:pPr>
              <a:spcAft>
                <a:spcPts val="200"/>
              </a:spcAft>
              <a:defRPr/>
            </a:pPr>
            <a:r>
              <a:rPr lang="en-GB" sz="2200" dirty="0" smtClean="0"/>
              <a:t>State of Registration</a:t>
            </a:r>
          </a:p>
          <a:p>
            <a:pPr lvl="3">
              <a:spcAft>
                <a:spcPts val="200"/>
              </a:spcAft>
              <a:defRPr/>
            </a:pPr>
            <a:r>
              <a:rPr lang="en-GB" sz="1800" dirty="0" smtClean="0"/>
              <a:t>When a space object is launched into </a:t>
            </a:r>
            <a:r>
              <a:rPr lang="en-GB" sz="1800" i="1" dirty="0" smtClean="0"/>
              <a:t>Earth orbit or beyond</a:t>
            </a:r>
            <a:r>
              <a:rPr lang="en-GB" sz="1800" dirty="0" smtClean="0"/>
              <a:t>, the launching State shall register the space object by means of an entry in an appropriate registry which it shall maintain  </a:t>
            </a:r>
            <a:r>
              <a:rPr lang="en-GB" sz="1800" dirty="0" err="1" smtClean="0"/>
              <a:t>Reg</a:t>
            </a:r>
            <a:r>
              <a:rPr lang="en-GB" sz="1800" dirty="0" smtClean="0"/>
              <a:t> </a:t>
            </a:r>
            <a:r>
              <a:rPr lang="en-GB" sz="1800" dirty="0" err="1" smtClean="0"/>
              <a:t>Conv</a:t>
            </a:r>
            <a:r>
              <a:rPr lang="en-GB" sz="1800" dirty="0" smtClean="0"/>
              <a:t> Art II</a:t>
            </a:r>
          </a:p>
          <a:p>
            <a:pPr>
              <a:spcAft>
                <a:spcPts val="200"/>
              </a:spcAft>
              <a:defRPr/>
            </a:pPr>
            <a:r>
              <a:rPr lang="en-GB" sz="2200" dirty="0" smtClean="0"/>
              <a:t>Jurisdiction</a:t>
            </a:r>
          </a:p>
          <a:p>
            <a:pPr lvl="3">
              <a:spcAft>
                <a:spcPts val="200"/>
              </a:spcAft>
              <a:defRPr/>
            </a:pPr>
            <a:r>
              <a:rPr lang="en-GB" sz="1800" dirty="0" smtClean="0"/>
              <a:t>Jurisdiction and control of a space object vests in the registration State. OST Art VIII</a:t>
            </a:r>
          </a:p>
          <a:p>
            <a:pPr lvl="3">
              <a:spcAft>
                <a:spcPts val="200"/>
              </a:spcAft>
              <a:defRPr/>
            </a:pPr>
            <a:r>
              <a:rPr lang="en-GB" sz="1800" dirty="0" smtClean="0"/>
              <a:t>The State can extend its laws to the space object and exercise control over it</a:t>
            </a:r>
          </a:p>
          <a:p>
            <a:pPr lvl="3">
              <a:spcAft>
                <a:spcPts val="200"/>
              </a:spcAft>
              <a:defRPr/>
            </a:pPr>
            <a:r>
              <a:rPr lang="en-GB" sz="1800" dirty="0" smtClean="0"/>
              <a:t>For examples see IGA and US IP laws extended to ISS</a:t>
            </a:r>
          </a:p>
          <a:p>
            <a:pPr>
              <a:spcAft>
                <a:spcPts val="200"/>
              </a:spcAft>
              <a:defRPr/>
            </a:pPr>
            <a:r>
              <a:rPr lang="en-GB" sz="2200" dirty="0" smtClean="0"/>
              <a:t>Ownership</a:t>
            </a:r>
          </a:p>
          <a:p>
            <a:pPr lvl="3">
              <a:spcAft>
                <a:spcPts val="200"/>
              </a:spcAft>
              <a:defRPr/>
            </a:pPr>
            <a:r>
              <a:rPr lang="en-GB" sz="1800" dirty="0" smtClean="0"/>
              <a:t>Not affected by presence in space or return to Earth. OST Art VIII</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17</a:t>
            </a:fld>
            <a:endParaRPr lang="en-US"/>
          </a:p>
        </p:txBody>
      </p:sp>
    </p:spTree>
    <p:extLst>
      <p:ext uri="{BB962C8B-B14F-4D97-AF65-F5344CB8AC3E}">
        <p14:creationId xmlns:p14="http://schemas.microsoft.com/office/powerpoint/2010/main" val="208957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25278"/>
          </a:xfrm>
        </p:spPr>
        <p:txBody>
          <a:bodyPr>
            <a:noAutofit/>
          </a:bodyPr>
          <a:lstStyle/>
          <a:p>
            <a:r>
              <a:rPr lang="en-GB" sz="4000" cap="small" dirty="0" smtClean="0"/>
              <a:t>Comparing Legal </a:t>
            </a:r>
            <a:r>
              <a:rPr lang="en-GB" sz="4000" cap="small" dirty="0"/>
              <a:t>R</a:t>
            </a:r>
            <a:r>
              <a:rPr lang="en-GB" sz="4000" cap="small" dirty="0" smtClean="0"/>
              <a:t>egimes</a:t>
            </a:r>
            <a:r>
              <a:rPr lang="en-GB" sz="4000" dirty="0" smtClean="0"/>
              <a:t> </a:t>
            </a:r>
            <a:endParaRPr lang="en-GB" sz="4000" noProof="0" dirty="0">
              <a:latin typeface="Calisto MT" charset="0"/>
            </a:endParaRPr>
          </a:p>
        </p:txBody>
      </p:sp>
      <p:sp>
        <p:nvSpPr>
          <p:cNvPr id="46082" name="Content Placeholder 2"/>
          <p:cNvSpPr>
            <a:spLocks noGrp="1"/>
          </p:cNvSpPr>
          <p:nvPr>
            <p:ph idx="1"/>
          </p:nvPr>
        </p:nvSpPr>
        <p:spPr>
          <a:xfrm>
            <a:off x="457200" y="1118486"/>
            <a:ext cx="8229600" cy="5237864"/>
          </a:xfrm>
        </p:spPr>
        <p:txBody>
          <a:bodyPr>
            <a:normAutofit lnSpcReduction="10000"/>
          </a:bodyPr>
          <a:lstStyle/>
          <a:p>
            <a:pPr>
              <a:spcAft>
                <a:spcPts val="200"/>
              </a:spcAft>
              <a:defRPr/>
            </a:pPr>
            <a:r>
              <a:rPr lang="en-GB" sz="2200" dirty="0" smtClean="0"/>
              <a:t>Air Law</a:t>
            </a:r>
          </a:p>
          <a:p>
            <a:pPr lvl="3">
              <a:spcAft>
                <a:spcPts val="200"/>
              </a:spcAft>
              <a:defRPr/>
            </a:pPr>
            <a:r>
              <a:rPr lang="en-GB" sz="1800" dirty="0" smtClean="0"/>
              <a:t>National and international law regulating </a:t>
            </a:r>
            <a:r>
              <a:rPr lang="en-GB" sz="1800" i="1" dirty="0" smtClean="0"/>
              <a:t>civil</a:t>
            </a:r>
            <a:r>
              <a:rPr lang="en-GB" sz="1800" dirty="0" smtClean="0"/>
              <a:t> uses of airspace </a:t>
            </a:r>
          </a:p>
          <a:p>
            <a:pPr lvl="3">
              <a:spcAft>
                <a:spcPts val="200"/>
              </a:spcAft>
              <a:defRPr/>
            </a:pPr>
            <a:r>
              <a:rPr lang="en-GB" sz="1800" dirty="0" smtClean="0"/>
              <a:t>Separate and Distinct  -  Aerospace Law</a:t>
            </a:r>
          </a:p>
          <a:p>
            <a:pPr lvl="3">
              <a:spcAft>
                <a:spcPts val="200"/>
              </a:spcAft>
              <a:defRPr/>
            </a:pPr>
            <a:r>
              <a:rPr lang="en-GB" sz="1800" dirty="0" smtClean="0"/>
              <a:t>Airspace is under the sovereignty of subjacent states</a:t>
            </a:r>
          </a:p>
          <a:p>
            <a:pPr lvl="3">
              <a:spcAft>
                <a:spcPts val="200"/>
              </a:spcAft>
              <a:defRPr/>
            </a:pPr>
            <a:r>
              <a:rPr lang="en-GB" sz="1800" dirty="0" smtClean="0"/>
              <a:t>Outer space governed as Province </a:t>
            </a:r>
            <a:r>
              <a:rPr lang="en-GB" sz="1800" dirty="0"/>
              <a:t>[Common Heritage] </a:t>
            </a:r>
            <a:r>
              <a:rPr lang="en-GB" sz="1800" dirty="0" smtClean="0"/>
              <a:t>of Mankind</a:t>
            </a:r>
          </a:p>
          <a:p>
            <a:pPr lvl="3">
              <a:spcAft>
                <a:spcPts val="200"/>
              </a:spcAft>
              <a:defRPr/>
            </a:pPr>
            <a:r>
              <a:rPr lang="en-GB" sz="1800" dirty="0" smtClean="0"/>
              <a:t>Aircraft safety and cross-border operation</a:t>
            </a:r>
          </a:p>
          <a:p>
            <a:pPr lvl="3">
              <a:spcAft>
                <a:spcPts val="200"/>
              </a:spcAft>
              <a:defRPr/>
            </a:pPr>
            <a:r>
              <a:rPr lang="en-GB" sz="1800" dirty="0" smtClean="0"/>
              <a:t>Air-traffic control</a:t>
            </a:r>
          </a:p>
          <a:p>
            <a:pPr marL="1371600" lvl="3" indent="0">
              <a:spcAft>
                <a:spcPts val="200"/>
              </a:spcAft>
              <a:buNone/>
              <a:defRPr/>
            </a:pPr>
            <a:endParaRPr lang="en-GB" sz="1800" dirty="0" smtClean="0"/>
          </a:p>
          <a:p>
            <a:pPr>
              <a:spcAft>
                <a:spcPts val="200"/>
              </a:spcAft>
              <a:defRPr/>
            </a:pPr>
            <a:r>
              <a:rPr lang="en-GB" sz="2200" dirty="0" smtClean="0"/>
              <a:t>Air Space and Outer Space Boundary</a:t>
            </a:r>
          </a:p>
          <a:p>
            <a:pPr lvl="3">
              <a:spcAft>
                <a:spcPts val="200"/>
              </a:spcAft>
              <a:defRPr/>
            </a:pPr>
            <a:r>
              <a:rPr lang="en-GB" sz="1800" dirty="0" smtClean="0"/>
              <a:t>COPUOS discussions</a:t>
            </a:r>
          </a:p>
          <a:p>
            <a:pPr lvl="3">
              <a:spcAft>
                <a:spcPts val="200"/>
              </a:spcAft>
              <a:defRPr/>
            </a:pPr>
            <a:r>
              <a:rPr lang="en-GB" sz="1800" dirty="0" smtClean="0"/>
              <a:t>Space transportation systems</a:t>
            </a:r>
          </a:p>
          <a:p>
            <a:pPr lvl="3">
              <a:spcAft>
                <a:spcPts val="200"/>
              </a:spcAft>
              <a:defRPr/>
            </a:pPr>
            <a:r>
              <a:rPr lang="en-GB" sz="1800" dirty="0" smtClean="0"/>
              <a:t>Space Traffic Management </a:t>
            </a:r>
            <a:r>
              <a:rPr lang="mr-IN" sz="1800" dirty="0" smtClean="0"/>
              <a:t>–</a:t>
            </a:r>
            <a:r>
              <a:rPr lang="en-GB" sz="1800" dirty="0" smtClean="0"/>
              <a:t> STM</a:t>
            </a:r>
          </a:p>
          <a:p>
            <a:pPr lvl="4">
              <a:spcAft>
                <a:spcPts val="200"/>
              </a:spcAft>
              <a:defRPr/>
            </a:pPr>
            <a:r>
              <a:rPr lang="en-GB" sz="1800" dirty="0" smtClean="0"/>
              <a:t>Micro-satellites and Constellations</a:t>
            </a:r>
          </a:p>
          <a:p>
            <a:pPr lvl="4">
              <a:spcAft>
                <a:spcPts val="200"/>
              </a:spcAft>
              <a:defRPr/>
            </a:pPr>
            <a:r>
              <a:rPr lang="en-GB" sz="1800" dirty="0" smtClean="0"/>
              <a:t>Improve tracking; Reduce population</a:t>
            </a:r>
            <a:endParaRPr lang="en-GB" sz="180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18</a:t>
            </a:fld>
            <a:endParaRPr lang="en-US"/>
          </a:p>
        </p:txBody>
      </p:sp>
    </p:spTree>
    <p:extLst>
      <p:ext uri="{BB962C8B-B14F-4D97-AF65-F5344CB8AC3E}">
        <p14:creationId xmlns:p14="http://schemas.microsoft.com/office/powerpoint/2010/main" val="25498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700303" y="1"/>
            <a:ext cx="7727073" cy="994476"/>
          </a:xfrm>
        </p:spPr>
        <p:txBody>
          <a:bodyPr>
            <a:noAutofit/>
          </a:bodyPr>
          <a:lstStyle/>
          <a:p>
            <a:r>
              <a:rPr lang="en-GB" sz="4000" cap="small" dirty="0" smtClean="0"/>
              <a:t>Comparing Legal Regimes</a:t>
            </a:r>
            <a:r>
              <a:rPr lang="en-GB" sz="1200" cap="small" dirty="0" smtClean="0"/>
              <a:t>		</a:t>
            </a:r>
            <a:br>
              <a:rPr lang="en-GB" sz="1200" cap="small" dirty="0" smtClean="0"/>
            </a:br>
            <a:r>
              <a:rPr lang="en-GB" sz="1200" cap="small" dirty="0" smtClean="0"/>
              <a:t>																															</a:t>
            </a:r>
            <a:r>
              <a:rPr lang="en-GB" sz="1200" dirty="0" smtClean="0"/>
              <a:t>…</a:t>
            </a:r>
            <a:r>
              <a:rPr lang="en-GB" sz="1200" dirty="0"/>
              <a:t>Continued</a:t>
            </a:r>
            <a:r>
              <a:rPr lang="en-GB" sz="1200" cap="small" dirty="0" smtClean="0"/>
              <a:t> </a:t>
            </a:r>
            <a:r>
              <a:rPr lang="en-GB" sz="800" cap="small" dirty="0" smtClean="0">
                <a:latin typeface="Calisto MT"/>
                <a:cs typeface="Calisto MT"/>
              </a:rPr>
              <a:t>															</a:t>
            </a:r>
            <a:endParaRPr lang="en-GB" sz="800" noProof="0" dirty="0">
              <a:latin typeface="Calisto MT"/>
              <a:cs typeface="Calisto MT"/>
            </a:endParaRPr>
          </a:p>
        </p:txBody>
      </p:sp>
      <p:sp>
        <p:nvSpPr>
          <p:cNvPr id="46082" name="Content Placeholder 2"/>
          <p:cNvSpPr>
            <a:spLocks noGrp="1"/>
          </p:cNvSpPr>
          <p:nvPr>
            <p:ph idx="1"/>
          </p:nvPr>
        </p:nvSpPr>
        <p:spPr>
          <a:xfrm>
            <a:off x="570953" y="897118"/>
            <a:ext cx="8016657" cy="5459232"/>
          </a:xfrm>
        </p:spPr>
        <p:txBody>
          <a:bodyPr>
            <a:normAutofit/>
          </a:bodyPr>
          <a:lstStyle/>
          <a:p>
            <a:pPr>
              <a:spcAft>
                <a:spcPts val="200"/>
              </a:spcAft>
              <a:defRPr/>
            </a:pPr>
            <a:endParaRPr lang="en-GB" sz="2200" dirty="0" smtClean="0"/>
          </a:p>
          <a:p>
            <a:pPr>
              <a:spcAft>
                <a:spcPts val="200"/>
              </a:spcAft>
              <a:defRPr/>
            </a:pPr>
            <a:r>
              <a:rPr lang="en-GB" sz="2200" dirty="0" smtClean="0"/>
              <a:t>Law of the Sea</a:t>
            </a:r>
          </a:p>
          <a:p>
            <a:pPr lvl="3">
              <a:spcAft>
                <a:spcPts val="200"/>
              </a:spcAft>
              <a:defRPr/>
            </a:pPr>
            <a:r>
              <a:rPr lang="en-GB" sz="1800" dirty="0" smtClean="0"/>
              <a:t>Freedom of Access and Use</a:t>
            </a:r>
          </a:p>
          <a:p>
            <a:pPr lvl="3">
              <a:spcAft>
                <a:spcPts val="200"/>
              </a:spcAft>
              <a:defRPr/>
            </a:pPr>
            <a:r>
              <a:rPr lang="en-GB" sz="1800" dirty="0" smtClean="0"/>
              <a:t>No Right of Appropriation or Sovereignty</a:t>
            </a:r>
          </a:p>
          <a:p>
            <a:pPr lvl="3">
              <a:spcAft>
                <a:spcPts val="200"/>
              </a:spcAft>
              <a:defRPr/>
            </a:pPr>
            <a:r>
              <a:rPr lang="en-GB" sz="1800" dirty="0" smtClean="0"/>
              <a:t>Heritage of Mankind </a:t>
            </a:r>
            <a:r>
              <a:rPr lang="en-GB" sz="1800" i="1" dirty="0" err="1" smtClean="0"/>
              <a:t>cf</a:t>
            </a:r>
            <a:r>
              <a:rPr lang="en-GB" sz="1800" i="1" dirty="0" smtClean="0"/>
              <a:t> </a:t>
            </a:r>
            <a:r>
              <a:rPr lang="en-GB" sz="1800" dirty="0" smtClean="0"/>
              <a:t>Province of all Mankind</a:t>
            </a:r>
          </a:p>
          <a:p>
            <a:pPr marL="808038" lvl="3" indent="0">
              <a:spcAft>
                <a:spcPts val="200"/>
              </a:spcAft>
              <a:buNone/>
              <a:defRPr/>
            </a:pPr>
            <a:endParaRPr lang="en-GB" sz="1600" dirty="0" smtClean="0"/>
          </a:p>
          <a:p>
            <a:pPr lvl="1">
              <a:spcAft>
                <a:spcPts val="200"/>
              </a:spcAft>
              <a:defRPr/>
            </a:pPr>
            <a:r>
              <a:rPr lang="en-GB" sz="2000" dirty="0" smtClean="0"/>
              <a:t>Differences</a:t>
            </a:r>
          </a:p>
          <a:p>
            <a:pPr lvl="3">
              <a:spcAft>
                <a:spcPts val="200"/>
              </a:spcAft>
              <a:defRPr/>
            </a:pPr>
            <a:r>
              <a:rPr lang="en-GB" sz="1800" dirty="0" smtClean="0"/>
              <a:t>Right of Exploration and </a:t>
            </a:r>
            <a:r>
              <a:rPr lang="en-GB" sz="1800" i="1" dirty="0" smtClean="0"/>
              <a:t>Exploitation</a:t>
            </a:r>
            <a:endParaRPr lang="en-GB" sz="1800" dirty="0" smtClean="0"/>
          </a:p>
          <a:p>
            <a:pPr lvl="3">
              <a:spcAft>
                <a:spcPts val="200"/>
              </a:spcAft>
              <a:defRPr/>
            </a:pPr>
            <a:r>
              <a:rPr lang="en-GB" sz="1800" dirty="0" smtClean="0"/>
              <a:t>Resources Vested in Mankind as a Whole</a:t>
            </a:r>
          </a:p>
          <a:p>
            <a:pPr lvl="5">
              <a:spcAft>
                <a:spcPts val="200"/>
              </a:spcAft>
              <a:defRPr/>
            </a:pPr>
            <a:r>
              <a:rPr lang="en-GB" sz="1800" dirty="0"/>
              <a:t>F</a:t>
            </a:r>
            <a:r>
              <a:rPr lang="en-GB" sz="1800" dirty="0" smtClean="0"/>
              <a:t>reedoms to navigate, over-fly, lay cables &amp; pipes, </a:t>
            </a:r>
            <a:r>
              <a:rPr lang="en-GB" sz="1800" b="1" dirty="0" smtClean="0"/>
              <a:t>fish</a:t>
            </a:r>
            <a:r>
              <a:rPr lang="en-GB" sz="1800" dirty="0" smtClean="0"/>
              <a:t> and do scientific research</a:t>
            </a:r>
          </a:p>
          <a:p>
            <a:pPr lvl="3">
              <a:spcAft>
                <a:spcPts val="200"/>
              </a:spcAft>
              <a:defRPr/>
            </a:pPr>
            <a:r>
              <a:rPr lang="en-GB" sz="1800" i="1" dirty="0" smtClean="0"/>
              <a:t>International Seabed Authority </a:t>
            </a:r>
            <a:r>
              <a:rPr lang="en-GB" sz="1800" dirty="0" smtClean="0"/>
              <a:t>Administers Resources</a:t>
            </a:r>
          </a:p>
          <a:p>
            <a:pPr marL="0" indent="0">
              <a:spcAft>
                <a:spcPts val="200"/>
              </a:spcAft>
              <a:buNone/>
              <a:defRPr/>
            </a:pPr>
            <a:endParaRPr lang="en-GB" sz="2200" dirty="0" smtClean="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19</a:t>
            </a:fld>
            <a:endParaRPr lang="en-US"/>
          </a:p>
        </p:txBody>
      </p:sp>
    </p:spTree>
    <p:extLst>
      <p:ext uri="{BB962C8B-B14F-4D97-AF65-F5344CB8AC3E}">
        <p14:creationId xmlns:p14="http://schemas.microsoft.com/office/powerpoint/2010/main" val="257919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06821"/>
          </a:xfrm>
        </p:spPr>
        <p:txBody>
          <a:bodyPr>
            <a:normAutofit/>
          </a:bodyPr>
          <a:lstStyle/>
          <a:p>
            <a:r>
              <a:rPr lang="en-GB" sz="4000" cap="small" noProof="0" dirty="0" smtClean="0"/>
              <a:t>Legal Background</a:t>
            </a:r>
            <a:endParaRPr lang="en-GB" sz="4000" cap="small" noProof="0" dirty="0"/>
          </a:p>
        </p:txBody>
      </p:sp>
      <p:sp>
        <p:nvSpPr>
          <p:cNvPr id="46082" name="Content Placeholder 2"/>
          <p:cNvSpPr>
            <a:spLocks noGrp="1"/>
          </p:cNvSpPr>
          <p:nvPr>
            <p:ph idx="1"/>
          </p:nvPr>
        </p:nvSpPr>
        <p:spPr>
          <a:xfrm>
            <a:off x="472158" y="1109866"/>
            <a:ext cx="8382282" cy="5246483"/>
          </a:xfrm>
        </p:spPr>
        <p:txBody>
          <a:bodyPr>
            <a:normAutofit fontScale="92500" lnSpcReduction="20000"/>
          </a:bodyPr>
          <a:lstStyle/>
          <a:p>
            <a:pPr>
              <a:defRPr/>
            </a:pPr>
            <a:r>
              <a:rPr lang="en-GB" sz="2200" noProof="0" dirty="0" smtClean="0"/>
              <a:t>Early activities by governments</a:t>
            </a:r>
          </a:p>
          <a:p>
            <a:pPr marL="0" indent="0">
              <a:buNone/>
              <a:defRPr/>
            </a:pPr>
            <a:endParaRPr lang="en-GB" sz="800" noProof="0" dirty="0" smtClean="0"/>
          </a:p>
          <a:p>
            <a:pPr lvl="1">
              <a:defRPr/>
            </a:pPr>
            <a:r>
              <a:rPr lang="en-GB" sz="1800" noProof="0" dirty="0" smtClean="0"/>
              <a:t>Natural that public international laws govern			</a:t>
            </a:r>
          </a:p>
          <a:p>
            <a:pPr lvl="1">
              <a:defRPr/>
            </a:pPr>
            <a:r>
              <a:rPr lang="en-GB" sz="1800" noProof="0" dirty="0" smtClean="0"/>
              <a:t>US and USSR could have had bilateral agreement</a:t>
            </a:r>
          </a:p>
          <a:p>
            <a:pPr lvl="1">
              <a:defRPr/>
            </a:pPr>
            <a:r>
              <a:rPr lang="en-GB" sz="1800" noProof="0" dirty="0" smtClean="0"/>
              <a:t>Need to involve other states since they are affected</a:t>
            </a:r>
          </a:p>
          <a:p>
            <a:pPr lvl="1">
              <a:defRPr/>
            </a:pPr>
            <a:r>
              <a:rPr lang="en-GB" sz="1800" noProof="0" dirty="0" smtClean="0"/>
              <a:t>Multi-lateral agreement through the UN</a:t>
            </a:r>
          </a:p>
          <a:p>
            <a:pPr marL="457200" lvl="1" indent="0">
              <a:buNone/>
              <a:defRPr/>
            </a:pPr>
            <a:endParaRPr lang="en-GB" sz="800" noProof="0" dirty="0" smtClean="0"/>
          </a:p>
          <a:p>
            <a:pPr>
              <a:defRPr/>
            </a:pPr>
            <a:r>
              <a:rPr lang="en-GB" sz="2200" i="1" noProof="0" dirty="0" smtClean="0"/>
              <a:t>Ad hoc</a:t>
            </a:r>
            <a:r>
              <a:rPr lang="en-GB" sz="2200" noProof="0" dirty="0" smtClean="0"/>
              <a:t> COPUOS formed 1958, Permanent 1959</a:t>
            </a:r>
          </a:p>
          <a:p>
            <a:pPr lvl="1">
              <a:defRPr/>
            </a:pPr>
            <a:endParaRPr lang="en-GB" sz="800" noProof="0" dirty="0" smtClean="0"/>
          </a:p>
          <a:p>
            <a:pPr lvl="1">
              <a:defRPr/>
            </a:pPr>
            <a:r>
              <a:rPr lang="en-GB" sz="1800" noProof="0" dirty="0" smtClean="0"/>
              <a:t>Members 18 to 24 members – now </a:t>
            </a:r>
            <a:r>
              <a:rPr lang="en-GB" sz="1800" dirty="0" smtClean="0"/>
              <a:t>92 </a:t>
            </a:r>
            <a:r>
              <a:rPr lang="en-GB" sz="1600" dirty="0" smtClean="0"/>
              <a:t>				   		</a:t>
            </a:r>
            <a:r>
              <a:rPr lang="en-GB" sz="1000" noProof="0" dirty="0" smtClean="0"/>
              <a:t>1952 Space Pioneer:</a:t>
            </a:r>
            <a:endParaRPr lang="en-GB" sz="1000" dirty="0" smtClean="0"/>
          </a:p>
          <a:p>
            <a:pPr lvl="1">
              <a:defRPr/>
            </a:pPr>
            <a:r>
              <a:rPr lang="en-GB" sz="1200" dirty="0" smtClean="0"/>
              <a:t>[Cyprus, Ethiopia,  Finland, Mauritius &amp; Paraguay] </a:t>
            </a:r>
            <a:r>
              <a:rPr lang="en-GB" sz="1000" dirty="0" smtClean="0"/>
              <a:t>						Will </a:t>
            </a:r>
            <a:r>
              <a:rPr lang="en-GB" sz="1000" dirty="0"/>
              <a:t>man outgrow the Earth?</a:t>
            </a:r>
            <a:endParaRPr lang="en-GB" sz="1000" noProof="0" dirty="0" smtClean="0"/>
          </a:p>
          <a:p>
            <a:pPr lvl="1">
              <a:defRPr/>
            </a:pPr>
            <a:r>
              <a:rPr lang="en-GB" sz="1800" noProof="0" dirty="0" smtClean="0"/>
              <a:t>STSC and LSC</a:t>
            </a:r>
          </a:p>
          <a:p>
            <a:pPr marL="457200" lvl="1" indent="0">
              <a:buNone/>
              <a:defRPr/>
            </a:pPr>
            <a:endParaRPr lang="en-GB" sz="800" noProof="0" dirty="0" smtClean="0"/>
          </a:p>
          <a:p>
            <a:pPr>
              <a:defRPr/>
            </a:pPr>
            <a:r>
              <a:rPr lang="en-GB" sz="2200" noProof="0" dirty="0" smtClean="0"/>
              <a:t>Cooperation</a:t>
            </a:r>
            <a:endParaRPr lang="en-GB" sz="800" noProof="0" dirty="0" smtClean="0"/>
          </a:p>
          <a:p>
            <a:pPr marL="0" indent="0">
              <a:buNone/>
              <a:defRPr/>
            </a:pPr>
            <a:endParaRPr lang="en-GB" sz="800" noProof="0" dirty="0" smtClean="0"/>
          </a:p>
          <a:p>
            <a:pPr lvl="1">
              <a:defRPr/>
            </a:pPr>
            <a:r>
              <a:rPr lang="en-GB" sz="1800" noProof="0" dirty="0" smtClean="0"/>
              <a:t>Apollo Soyuz Test Project docking 1975 – ISS Contribution</a:t>
            </a:r>
            <a:endParaRPr lang="en-GB" sz="1800" noProof="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2</a:t>
            </a:fld>
            <a:endParaRPr lang="en-US"/>
          </a:p>
        </p:txBody>
      </p:sp>
      <p:pic>
        <p:nvPicPr>
          <p:cNvPr id="3" name="Picture 2"/>
          <p:cNvPicPr>
            <a:picLocks noChangeAspect="1"/>
          </p:cNvPicPr>
          <p:nvPr/>
        </p:nvPicPr>
        <p:blipFill>
          <a:blip r:embed="rId2"/>
          <a:stretch>
            <a:fillRect/>
          </a:stretch>
        </p:blipFill>
        <p:spPr>
          <a:xfrm>
            <a:off x="6881103" y="1006820"/>
            <a:ext cx="1973337" cy="2659347"/>
          </a:xfrm>
          <a:prstGeom prst="rect">
            <a:avLst/>
          </a:prstGeom>
        </p:spPr>
      </p:pic>
    </p:spTree>
    <p:extLst>
      <p:ext uri="{BB962C8B-B14F-4D97-AF65-F5344CB8AC3E}">
        <p14:creationId xmlns:p14="http://schemas.microsoft.com/office/powerpoint/2010/main" val="309939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700303" y="0"/>
            <a:ext cx="7727073" cy="1162221"/>
          </a:xfrm>
        </p:spPr>
        <p:txBody>
          <a:bodyPr>
            <a:noAutofit/>
          </a:bodyPr>
          <a:lstStyle/>
          <a:p>
            <a:r>
              <a:rPr lang="en-GB" cap="small" dirty="0" smtClean="0"/>
              <a:t>Comparing Legal Regimes</a:t>
            </a:r>
            <a:r>
              <a:rPr lang="en-GB" sz="1200" cap="small" dirty="0" smtClean="0"/>
              <a:t>			</a:t>
            </a:r>
            <a:br>
              <a:rPr lang="en-GB" sz="1200" cap="small" dirty="0" smtClean="0"/>
            </a:br>
            <a:r>
              <a:rPr lang="en-GB" sz="1200" cap="small" dirty="0"/>
              <a:t>	</a:t>
            </a:r>
            <a:r>
              <a:rPr lang="en-GB" sz="1200" cap="small" dirty="0" smtClean="0"/>
              <a:t>																																</a:t>
            </a:r>
            <a:r>
              <a:rPr lang="en-GB" sz="1200" dirty="0" smtClean="0"/>
              <a:t>…</a:t>
            </a:r>
            <a:r>
              <a:rPr lang="en-GB" sz="1200" dirty="0"/>
              <a:t>Continued</a:t>
            </a:r>
            <a:r>
              <a:rPr lang="en-GB" sz="1200" cap="small" dirty="0" smtClean="0"/>
              <a:t> </a:t>
            </a:r>
            <a:r>
              <a:rPr lang="en-GB" sz="1200" cap="small" dirty="0">
                <a:cs typeface="Calisto MT"/>
              </a:rPr>
              <a:t>	</a:t>
            </a:r>
            <a:r>
              <a:rPr lang="en-GB" sz="1200" cap="small" dirty="0" smtClean="0">
                <a:cs typeface="Calisto MT"/>
              </a:rPr>
              <a:t>																				</a:t>
            </a:r>
            <a:endParaRPr lang="en-GB" sz="1200" noProof="0" dirty="0">
              <a:cs typeface="Calisto MT"/>
            </a:endParaRPr>
          </a:p>
        </p:txBody>
      </p:sp>
      <p:sp>
        <p:nvSpPr>
          <p:cNvPr id="46082" name="Content Placeholder 2"/>
          <p:cNvSpPr>
            <a:spLocks noGrp="1"/>
          </p:cNvSpPr>
          <p:nvPr>
            <p:ph idx="1"/>
          </p:nvPr>
        </p:nvSpPr>
        <p:spPr>
          <a:xfrm>
            <a:off x="431292" y="994477"/>
            <a:ext cx="8193222" cy="5361873"/>
          </a:xfrm>
        </p:spPr>
        <p:txBody>
          <a:bodyPr>
            <a:normAutofit/>
          </a:bodyPr>
          <a:lstStyle/>
          <a:p>
            <a:pPr>
              <a:spcAft>
                <a:spcPts val="200"/>
              </a:spcAft>
              <a:defRPr/>
            </a:pPr>
            <a:r>
              <a:rPr lang="en-GB" sz="2200" dirty="0"/>
              <a:t>Antarctica</a:t>
            </a:r>
          </a:p>
          <a:p>
            <a:pPr lvl="3">
              <a:spcAft>
                <a:spcPts val="200"/>
              </a:spcAft>
              <a:defRPr/>
            </a:pPr>
            <a:r>
              <a:rPr lang="en-GB" sz="1800" dirty="0"/>
              <a:t>Peaceful Purposes and Ban All Weapon Tests</a:t>
            </a:r>
          </a:p>
          <a:p>
            <a:pPr lvl="3">
              <a:spcAft>
                <a:spcPts val="200"/>
              </a:spcAft>
              <a:defRPr/>
            </a:pPr>
            <a:r>
              <a:rPr lang="en-GB" sz="1800" dirty="0"/>
              <a:t>No assertion or denial of a claim</a:t>
            </a:r>
          </a:p>
          <a:p>
            <a:pPr lvl="3">
              <a:spcAft>
                <a:spcPts val="200"/>
              </a:spcAft>
              <a:defRPr/>
            </a:pPr>
            <a:r>
              <a:rPr lang="en-GB" sz="1800" dirty="0"/>
              <a:t>No New Territorial Claims post 1961</a:t>
            </a:r>
          </a:p>
          <a:p>
            <a:pPr lvl="3">
              <a:spcAft>
                <a:spcPts val="200"/>
              </a:spcAft>
              <a:defRPr/>
            </a:pPr>
            <a:r>
              <a:rPr lang="en-GB" sz="1800" dirty="0"/>
              <a:t>Cooperation and Right of Inspection</a:t>
            </a:r>
          </a:p>
          <a:p>
            <a:pPr lvl="3">
              <a:spcAft>
                <a:spcPts val="200"/>
              </a:spcAft>
              <a:defRPr/>
            </a:pPr>
            <a:r>
              <a:rPr lang="en-GB" sz="1800" dirty="0"/>
              <a:t>Result of experiments freely available</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20</a:t>
            </a:fld>
            <a:endParaRPr lang="en-US"/>
          </a:p>
        </p:txBody>
      </p:sp>
      <p:pic>
        <p:nvPicPr>
          <p:cNvPr id="6" name="Picture 5"/>
          <p:cNvPicPr>
            <a:picLocks noChangeAspect="1"/>
          </p:cNvPicPr>
          <p:nvPr/>
        </p:nvPicPr>
        <p:blipFill>
          <a:blip r:embed="rId2"/>
          <a:stretch>
            <a:fillRect/>
          </a:stretch>
        </p:blipFill>
        <p:spPr>
          <a:xfrm>
            <a:off x="5424189" y="3156025"/>
            <a:ext cx="3200325" cy="3200325"/>
          </a:xfrm>
          <a:prstGeom prst="rect">
            <a:avLst/>
          </a:prstGeom>
        </p:spPr>
      </p:pic>
    </p:spTree>
    <p:extLst>
      <p:ext uri="{BB962C8B-B14F-4D97-AF65-F5344CB8AC3E}">
        <p14:creationId xmlns:p14="http://schemas.microsoft.com/office/powerpoint/2010/main" val="109946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
            <a:ext cx="8229600" cy="885466"/>
          </a:xfrm>
        </p:spPr>
        <p:txBody>
          <a:bodyPr>
            <a:normAutofit/>
          </a:bodyPr>
          <a:lstStyle/>
          <a:p>
            <a:r>
              <a:rPr lang="en-GB" sz="4000" cap="small" dirty="0" smtClean="0"/>
              <a:t>National</a:t>
            </a:r>
            <a:r>
              <a:rPr lang="en-GB" sz="4000" cap="small" dirty="0"/>
              <a:t> </a:t>
            </a:r>
            <a:r>
              <a:rPr lang="en-GB" sz="4000" cap="small" dirty="0" smtClean="0"/>
              <a:t>Laws </a:t>
            </a:r>
            <a:r>
              <a:rPr lang="en-GB" sz="4000" cap="small" dirty="0"/>
              <a:t>and </a:t>
            </a:r>
            <a:r>
              <a:rPr lang="en-GB" sz="4000" cap="small" dirty="0" smtClean="0"/>
              <a:t>Policies</a:t>
            </a:r>
            <a:r>
              <a:rPr lang="en-GB" sz="4000" dirty="0" smtClean="0"/>
              <a:t> </a:t>
            </a:r>
            <a:endParaRPr lang="en-GB" sz="4000" noProof="0" dirty="0">
              <a:latin typeface="Calisto MT" charset="0"/>
            </a:endParaRPr>
          </a:p>
        </p:txBody>
      </p:sp>
      <p:sp>
        <p:nvSpPr>
          <p:cNvPr id="46082" name="Content Placeholder 2"/>
          <p:cNvSpPr>
            <a:spLocks noGrp="1"/>
          </p:cNvSpPr>
          <p:nvPr>
            <p:ph idx="1"/>
          </p:nvPr>
        </p:nvSpPr>
        <p:spPr>
          <a:xfrm>
            <a:off x="559302" y="1013627"/>
            <a:ext cx="8005005" cy="5212949"/>
          </a:xfrm>
        </p:spPr>
        <p:txBody>
          <a:bodyPr>
            <a:normAutofit/>
          </a:bodyPr>
          <a:lstStyle/>
          <a:p>
            <a:pPr>
              <a:spcAft>
                <a:spcPts val="200"/>
              </a:spcAft>
              <a:defRPr/>
            </a:pPr>
            <a:r>
              <a:rPr lang="en-GB" sz="2200" dirty="0" smtClean="0"/>
              <a:t>Discharging International Obligations</a:t>
            </a:r>
          </a:p>
          <a:p>
            <a:pPr lvl="3">
              <a:spcAft>
                <a:spcPts val="200"/>
              </a:spcAft>
              <a:defRPr/>
            </a:pPr>
            <a:r>
              <a:rPr lang="en-GB" sz="1800" dirty="0" smtClean="0"/>
              <a:t>Licensing</a:t>
            </a:r>
          </a:p>
          <a:p>
            <a:pPr lvl="3">
              <a:spcAft>
                <a:spcPts val="200"/>
              </a:spcAft>
              <a:defRPr/>
            </a:pPr>
            <a:r>
              <a:rPr lang="en-GB" sz="1800" dirty="0" smtClean="0"/>
              <a:t>Supervision</a:t>
            </a:r>
          </a:p>
          <a:p>
            <a:pPr lvl="3">
              <a:spcAft>
                <a:spcPts val="200"/>
              </a:spcAft>
              <a:defRPr/>
            </a:pPr>
            <a:r>
              <a:rPr lang="en-GB" sz="1800" dirty="0" smtClean="0"/>
              <a:t>Liability</a:t>
            </a:r>
          </a:p>
          <a:p>
            <a:pPr lvl="3">
              <a:spcAft>
                <a:spcPts val="200"/>
              </a:spcAft>
              <a:defRPr/>
            </a:pPr>
            <a:r>
              <a:rPr lang="en-GB" sz="1800" dirty="0" smtClean="0"/>
              <a:t>Telecommunication</a:t>
            </a:r>
          </a:p>
          <a:p>
            <a:pPr>
              <a:spcAft>
                <a:spcPts val="200"/>
              </a:spcAft>
              <a:defRPr/>
            </a:pPr>
            <a:r>
              <a:rPr lang="en-GB" sz="2200" dirty="0" smtClean="0"/>
              <a:t>Implementing National Policy</a:t>
            </a:r>
          </a:p>
          <a:p>
            <a:pPr lvl="3">
              <a:spcAft>
                <a:spcPts val="200"/>
              </a:spcAft>
              <a:defRPr/>
            </a:pPr>
            <a:r>
              <a:rPr lang="en-GB" sz="1800" dirty="0" smtClean="0"/>
              <a:t>Focus and terms of national laws vary</a:t>
            </a:r>
          </a:p>
          <a:p>
            <a:pPr lvl="3">
              <a:spcAft>
                <a:spcPts val="200"/>
              </a:spcAft>
              <a:defRPr/>
            </a:pPr>
            <a:r>
              <a:rPr lang="en-GB" sz="1800" dirty="0" smtClean="0"/>
              <a:t>US most comprehensive</a:t>
            </a:r>
          </a:p>
          <a:p>
            <a:pPr lvl="3">
              <a:spcAft>
                <a:spcPts val="200"/>
              </a:spcAft>
              <a:defRPr/>
            </a:pPr>
            <a:r>
              <a:rPr lang="en-GB" sz="1800" dirty="0" smtClean="0"/>
              <a:t>Administration of laws entrusted to different agencies, </a:t>
            </a:r>
            <a:r>
              <a:rPr lang="en-GB" sz="1800" dirty="0" err="1" smtClean="0"/>
              <a:t>eg</a:t>
            </a:r>
            <a:r>
              <a:rPr lang="en-GB" sz="1800" dirty="0" smtClean="0"/>
              <a:t> FAA-AST</a:t>
            </a:r>
          </a:p>
          <a:p>
            <a:pPr lvl="4">
              <a:spcAft>
                <a:spcPts val="200"/>
              </a:spcAft>
              <a:defRPr/>
            </a:pPr>
            <a:r>
              <a:rPr lang="en-GB" sz="1800" dirty="0" smtClean="0"/>
              <a:t>Office of Commercial Space Transportation</a:t>
            </a:r>
          </a:p>
          <a:p>
            <a:pPr>
              <a:spcAft>
                <a:spcPts val="200"/>
              </a:spcAft>
              <a:defRPr/>
            </a:pPr>
            <a:r>
              <a:rPr lang="en-GB" sz="2200" dirty="0" smtClean="0"/>
              <a:t>Relationship with International Law</a:t>
            </a:r>
            <a:endParaRPr lang="en-GB" sz="220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21</a:t>
            </a:fld>
            <a:endParaRPr lang="en-US"/>
          </a:p>
        </p:txBody>
      </p:sp>
    </p:spTree>
    <p:extLst>
      <p:ext uri="{BB962C8B-B14F-4D97-AF65-F5344CB8AC3E}">
        <p14:creationId xmlns:p14="http://schemas.microsoft.com/office/powerpoint/2010/main" val="345617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990325"/>
          </a:xfrm>
        </p:spPr>
        <p:txBody>
          <a:bodyPr>
            <a:normAutofit/>
          </a:bodyPr>
          <a:lstStyle/>
          <a:p>
            <a:r>
              <a:rPr lang="en-GB" sz="4000" cap="small" noProof="0" dirty="0" smtClean="0"/>
              <a:t>Developments of Legal Regime </a:t>
            </a:r>
            <a:endParaRPr lang="en-GB" sz="4000" cap="small" noProof="0" dirty="0">
              <a:latin typeface="Calisto MT" charset="0"/>
            </a:endParaRPr>
          </a:p>
        </p:txBody>
      </p:sp>
      <p:sp>
        <p:nvSpPr>
          <p:cNvPr id="46082" name="Content Placeholder 2"/>
          <p:cNvSpPr>
            <a:spLocks noGrp="1"/>
          </p:cNvSpPr>
          <p:nvPr>
            <p:ph idx="1"/>
          </p:nvPr>
        </p:nvSpPr>
        <p:spPr>
          <a:xfrm>
            <a:off x="457200" y="1103526"/>
            <a:ext cx="8229600" cy="5252824"/>
          </a:xfrm>
        </p:spPr>
        <p:txBody>
          <a:bodyPr>
            <a:noAutofit/>
          </a:bodyPr>
          <a:lstStyle/>
          <a:p>
            <a:pPr>
              <a:spcAft>
                <a:spcPts val="200"/>
              </a:spcAft>
            </a:pPr>
            <a:r>
              <a:rPr lang="en-GB" sz="2200" noProof="0" dirty="0" smtClean="0">
                <a:cs typeface="Calisto MT"/>
              </a:rPr>
              <a:t>State monopoly</a:t>
            </a:r>
          </a:p>
          <a:p>
            <a:pPr lvl="1">
              <a:spcAft>
                <a:spcPts val="200"/>
              </a:spcAft>
            </a:pPr>
            <a:endParaRPr lang="en-GB" sz="800" dirty="0" smtClean="0">
              <a:cs typeface="Calisto MT"/>
            </a:endParaRPr>
          </a:p>
          <a:p>
            <a:pPr lvl="1">
              <a:spcAft>
                <a:spcPts val="200"/>
              </a:spcAft>
            </a:pPr>
            <a:r>
              <a:rPr lang="en-GB" sz="1800" dirty="0" smtClean="0">
                <a:cs typeface="Calisto MT"/>
              </a:rPr>
              <a:t>R</a:t>
            </a:r>
            <a:r>
              <a:rPr lang="en-GB" sz="1800" noProof="0" dirty="0" err="1" smtClean="0">
                <a:cs typeface="Calisto MT"/>
              </a:rPr>
              <a:t>isky</a:t>
            </a:r>
            <a:r>
              <a:rPr lang="en-GB" sz="1800" noProof="0" dirty="0" smtClean="0">
                <a:cs typeface="Calisto MT"/>
              </a:rPr>
              <a:t> investment and security concerns </a:t>
            </a:r>
          </a:p>
          <a:p>
            <a:pPr marL="457200" lvl="1" indent="0">
              <a:spcAft>
                <a:spcPts val="200"/>
              </a:spcAft>
              <a:buNone/>
            </a:pPr>
            <a:endParaRPr lang="en-GB" sz="800" noProof="0" dirty="0" smtClean="0">
              <a:cs typeface="Calisto MT"/>
            </a:endParaRPr>
          </a:p>
          <a:p>
            <a:pPr>
              <a:spcAft>
                <a:spcPts val="200"/>
              </a:spcAft>
            </a:pPr>
            <a:r>
              <a:rPr lang="en-GB" sz="2200" noProof="0" dirty="0" smtClean="0">
                <a:cs typeface="Calisto MT"/>
              </a:rPr>
              <a:t>Increased private commercial element from 1980s</a:t>
            </a:r>
          </a:p>
          <a:p>
            <a:pPr lvl="1">
              <a:spcAft>
                <a:spcPts val="200"/>
              </a:spcAft>
            </a:pPr>
            <a:endParaRPr lang="en-GB" sz="800" noProof="0" dirty="0" smtClean="0">
              <a:cs typeface="Calisto MT"/>
            </a:endParaRPr>
          </a:p>
          <a:p>
            <a:pPr lvl="1">
              <a:spcAft>
                <a:spcPts val="200"/>
              </a:spcAft>
            </a:pPr>
            <a:r>
              <a:rPr lang="en-GB" sz="1800" noProof="0" dirty="0" smtClean="0">
                <a:cs typeface="Calisto MT"/>
              </a:rPr>
              <a:t>Telecom earliest private space service, articulated by Arthur C Clark in </a:t>
            </a:r>
            <a:r>
              <a:rPr lang="en-GB" sz="1800" i="1" noProof="0" dirty="0" smtClean="0">
                <a:cs typeface="Calisto MT"/>
              </a:rPr>
              <a:t>Wireless World</a:t>
            </a:r>
            <a:r>
              <a:rPr lang="en-GB" sz="1800" noProof="0" dirty="0" smtClean="0">
                <a:cs typeface="Calisto MT"/>
              </a:rPr>
              <a:t>, October 1945</a:t>
            </a:r>
          </a:p>
          <a:p>
            <a:pPr lvl="1">
              <a:spcAft>
                <a:spcPts val="200"/>
              </a:spcAft>
            </a:pPr>
            <a:r>
              <a:rPr lang="en-GB" sz="1800" noProof="0" dirty="0" smtClean="0">
                <a:cs typeface="Calisto MT"/>
              </a:rPr>
              <a:t>Privatisation of Telecom, US breakup of AT&amp;T</a:t>
            </a:r>
          </a:p>
          <a:p>
            <a:pPr marL="457200" lvl="1" indent="0">
              <a:spcAft>
                <a:spcPts val="200"/>
              </a:spcAft>
              <a:buNone/>
            </a:pPr>
            <a:endParaRPr lang="en-GB" sz="800" noProof="0" dirty="0" smtClean="0">
              <a:cs typeface="Calisto MT"/>
            </a:endParaRPr>
          </a:p>
          <a:p>
            <a:pPr>
              <a:spcAft>
                <a:spcPts val="200"/>
              </a:spcAft>
            </a:pPr>
            <a:r>
              <a:rPr lang="en-GB" sz="2200" noProof="0" dirty="0" smtClean="0">
                <a:cs typeface="Calisto MT"/>
              </a:rPr>
              <a:t>Space Commercialisation Act and Private Launchers</a:t>
            </a:r>
          </a:p>
          <a:p>
            <a:pPr marL="0" indent="0">
              <a:spcAft>
                <a:spcPts val="200"/>
              </a:spcAft>
              <a:buNone/>
            </a:pPr>
            <a:endParaRPr lang="en-GB" sz="800" i="1" noProof="0" dirty="0" smtClean="0">
              <a:cs typeface="Calisto MT"/>
            </a:endParaRPr>
          </a:p>
          <a:p>
            <a:pPr>
              <a:spcAft>
                <a:spcPts val="200"/>
              </a:spcAft>
            </a:pPr>
            <a:r>
              <a:rPr lang="en-GB" sz="2200" noProof="0" dirty="0" smtClean="0">
                <a:cs typeface="Calisto MT"/>
              </a:rPr>
              <a:t>Upstream and Downstream</a:t>
            </a:r>
          </a:p>
          <a:p>
            <a:pPr lvl="1">
              <a:spcAft>
                <a:spcPts val="200"/>
              </a:spcAft>
            </a:pPr>
            <a:endParaRPr lang="en-GB" sz="800" dirty="0" smtClean="0">
              <a:cs typeface="Calisto MT"/>
            </a:endParaRPr>
          </a:p>
          <a:p>
            <a:pPr lvl="1">
              <a:spcAft>
                <a:spcPts val="200"/>
              </a:spcAft>
            </a:pPr>
            <a:r>
              <a:rPr lang="en-GB" sz="1800" dirty="0" smtClean="0">
                <a:cs typeface="Calisto MT"/>
              </a:rPr>
              <a:t>Infrastructure v. Applications</a:t>
            </a:r>
            <a:endParaRPr lang="en-GB" sz="1800" noProof="0" dirty="0">
              <a:cs typeface="Calisto MT"/>
            </a:endParaRP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22</a:t>
            </a:fld>
            <a:endParaRPr lang="en-US"/>
          </a:p>
        </p:txBody>
      </p:sp>
    </p:spTree>
    <p:extLst>
      <p:ext uri="{BB962C8B-B14F-4D97-AF65-F5344CB8AC3E}">
        <p14:creationId xmlns:p14="http://schemas.microsoft.com/office/powerpoint/2010/main" val="182880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13627"/>
          </a:xfrm>
        </p:spPr>
        <p:txBody>
          <a:bodyPr>
            <a:normAutofit/>
          </a:bodyPr>
          <a:lstStyle/>
          <a:p>
            <a:r>
              <a:rPr lang="en-GB" sz="4000" cap="small" dirty="0" smtClean="0"/>
              <a:t>National Laws</a:t>
            </a:r>
            <a:endParaRPr lang="en-GB" sz="4000" noProof="0" dirty="0">
              <a:latin typeface="Calisto MT" charset="0"/>
            </a:endParaRPr>
          </a:p>
        </p:txBody>
      </p:sp>
      <p:sp>
        <p:nvSpPr>
          <p:cNvPr id="46082" name="Content Placeholder 2"/>
          <p:cNvSpPr>
            <a:spLocks noGrp="1"/>
          </p:cNvSpPr>
          <p:nvPr>
            <p:ph idx="1"/>
          </p:nvPr>
        </p:nvSpPr>
        <p:spPr>
          <a:xfrm>
            <a:off x="457200" y="1106834"/>
            <a:ext cx="8229600" cy="5170774"/>
          </a:xfrm>
        </p:spPr>
        <p:txBody>
          <a:bodyPr>
            <a:normAutofit/>
          </a:bodyPr>
          <a:lstStyle/>
          <a:p>
            <a:r>
              <a:rPr lang="en-GB" sz="2200" dirty="0" smtClean="0"/>
              <a:t>Licensing and Authorisation</a:t>
            </a:r>
          </a:p>
          <a:p>
            <a:pPr lvl="3">
              <a:defRPr/>
            </a:pPr>
            <a:endParaRPr lang="en-GB" sz="800" dirty="0" smtClean="0"/>
          </a:p>
          <a:p>
            <a:pPr lvl="3">
              <a:defRPr/>
            </a:pPr>
            <a:r>
              <a:rPr lang="en-GB" sz="1800" dirty="0" smtClean="0"/>
              <a:t>Some countries </a:t>
            </a:r>
            <a:r>
              <a:rPr lang="en-GB" sz="1800" dirty="0"/>
              <a:t>authorise each activity </a:t>
            </a:r>
            <a:r>
              <a:rPr lang="en-GB" sz="1800" dirty="0" smtClean="0"/>
              <a:t>without licensing regime</a:t>
            </a:r>
            <a:endParaRPr lang="en-GB" sz="1800" dirty="0" smtClean="0">
              <a:latin typeface="Calisto MT" charset="0"/>
            </a:endParaRPr>
          </a:p>
          <a:p>
            <a:pPr lvl="3">
              <a:defRPr/>
            </a:pPr>
            <a:r>
              <a:rPr lang="en-GB" sz="1800" dirty="0" smtClean="0"/>
              <a:t>Increasingly countries </a:t>
            </a:r>
            <a:r>
              <a:rPr lang="en-GB" sz="1800" dirty="0"/>
              <a:t>are adopting </a:t>
            </a:r>
            <a:r>
              <a:rPr lang="en-GB" sz="1800" dirty="0" smtClean="0"/>
              <a:t>legislation </a:t>
            </a:r>
            <a:r>
              <a:rPr lang="en-GB" sz="1800" dirty="0"/>
              <a:t>and licensing schemes </a:t>
            </a:r>
            <a:endParaRPr lang="en-GB" sz="1800" dirty="0" smtClean="0">
              <a:latin typeface="Calisto MT" charset="0"/>
            </a:endParaRPr>
          </a:p>
          <a:p>
            <a:pPr lvl="3">
              <a:defRPr/>
            </a:pPr>
            <a:r>
              <a:rPr lang="en-GB" sz="1800" dirty="0" smtClean="0">
                <a:latin typeface="Calisto MT" charset="0"/>
              </a:rPr>
              <a:t>Third party insurance and government indemnification – some limit</a:t>
            </a:r>
          </a:p>
          <a:p>
            <a:pPr lvl="3">
              <a:defRPr/>
            </a:pPr>
            <a:r>
              <a:rPr lang="en-GB" sz="1800" dirty="0" smtClean="0">
                <a:latin typeface="Calisto MT" charset="0"/>
              </a:rPr>
              <a:t>Spectrum assignment</a:t>
            </a:r>
          </a:p>
          <a:p>
            <a:pPr marL="1371600" lvl="3" indent="0">
              <a:buNone/>
              <a:defRPr/>
            </a:pPr>
            <a:endParaRPr lang="en-GB" sz="1800" dirty="0" smtClean="0">
              <a:latin typeface="Calisto MT" charset="0"/>
            </a:endParaRPr>
          </a:p>
          <a:p>
            <a:pPr>
              <a:defRPr/>
            </a:pPr>
            <a:r>
              <a:rPr lang="en-GB" sz="2200" dirty="0" smtClean="0"/>
              <a:t>Typical Requirements</a:t>
            </a:r>
          </a:p>
          <a:p>
            <a:pPr lvl="3">
              <a:defRPr/>
            </a:pPr>
            <a:endParaRPr lang="en-GB" sz="800" dirty="0" smtClean="0"/>
          </a:p>
          <a:p>
            <a:pPr lvl="3">
              <a:defRPr/>
            </a:pPr>
            <a:r>
              <a:rPr lang="en-GB" sz="1800" dirty="0" smtClean="0"/>
              <a:t>Notification </a:t>
            </a:r>
            <a:r>
              <a:rPr lang="en-GB" sz="1800" dirty="0"/>
              <a:t>of the launch date and location </a:t>
            </a:r>
            <a:endParaRPr lang="en-GB" sz="1800" dirty="0" smtClean="0"/>
          </a:p>
          <a:p>
            <a:pPr lvl="3">
              <a:defRPr/>
            </a:pPr>
            <a:r>
              <a:rPr lang="en-GB" sz="1800" dirty="0"/>
              <a:t>P</a:t>
            </a:r>
            <a:r>
              <a:rPr lang="en-GB" sz="1800" dirty="0" smtClean="0"/>
              <a:t>ayload </a:t>
            </a:r>
            <a:r>
              <a:rPr lang="en-GB" sz="1800" dirty="0"/>
              <a:t>and orbital characteristics </a:t>
            </a:r>
            <a:endParaRPr lang="en-GB" sz="1800" dirty="0" smtClean="0"/>
          </a:p>
          <a:p>
            <a:pPr lvl="3">
              <a:defRPr/>
            </a:pPr>
            <a:r>
              <a:rPr lang="en-GB" sz="1800" dirty="0" smtClean="0"/>
              <a:t>Consistency </a:t>
            </a:r>
            <a:r>
              <a:rPr lang="en-GB" sz="1800" dirty="0"/>
              <a:t>with </a:t>
            </a:r>
            <a:r>
              <a:rPr lang="en-GB" sz="1800" dirty="0" smtClean="0"/>
              <a:t>State international </a:t>
            </a:r>
            <a:r>
              <a:rPr lang="en-GB" sz="1800" dirty="0"/>
              <a:t>obligations </a:t>
            </a:r>
            <a:endParaRPr lang="en-GB" sz="1800" dirty="0" smtClean="0"/>
          </a:p>
          <a:p>
            <a:pPr lvl="3">
              <a:defRPr/>
            </a:pPr>
            <a:r>
              <a:rPr lang="en-GB" sz="1800" dirty="0"/>
              <a:t>N</a:t>
            </a:r>
            <a:r>
              <a:rPr lang="en-GB" sz="1800" dirty="0" smtClean="0"/>
              <a:t>ational security</a:t>
            </a:r>
          </a:p>
          <a:p>
            <a:pPr lvl="3">
              <a:defRPr/>
            </a:pPr>
            <a:r>
              <a:rPr lang="en-GB" sz="1800" dirty="0" smtClean="0"/>
              <a:t>State’s liability for damages</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23</a:t>
            </a:fld>
            <a:endParaRPr lang="en-US"/>
          </a:p>
        </p:txBody>
      </p:sp>
    </p:spTree>
    <p:extLst>
      <p:ext uri="{BB962C8B-B14F-4D97-AF65-F5344CB8AC3E}">
        <p14:creationId xmlns:p14="http://schemas.microsoft.com/office/powerpoint/2010/main" val="168364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68779"/>
          </a:xfrm>
        </p:spPr>
        <p:txBody>
          <a:bodyPr>
            <a:normAutofit/>
          </a:bodyPr>
          <a:lstStyle/>
          <a:p>
            <a:r>
              <a:rPr lang="en-GB" sz="4000" cap="small" dirty="0"/>
              <a:t>Sources of Space Law</a:t>
            </a:r>
            <a:r>
              <a:rPr lang="en-GB" sz="4000" dirty="0"/>
              <a:t> </a:t>
            </a:r>
            <a:endParaRPr lang="en-GB" sz="4000" noProof="0" dirty="0">
              <a:latin typeface="Calisto MT" charset="0"/>
            </a:endParaRPr>
          </a:p>
        </p:txBody>
      </p:sp>
      <p:sp>
        <p:nvSpPr>
          <p:cNvPr id="46082" name="Content Placeholder 2"/>
          <p:cNvSpPr>
            <a:spLocks noGrp="1"/>
          </p:cNvSpPr>
          <p:nvPr>
            <p:ph idx="1"/>
          </p:nvPr>
        </p:nvSpPr>
        <p:spPr>
          <a:xfrm>
            <a:off x="900112" y="1068780"/>
            <a:ext cx="7345363" cy="5287570"/>
          </a:xfrm>
        </p:spPr>
        <p:txBody>
          <a:bodyPr>
            <a:normAutofit fontScale="92500" lnSpcReduction="20000"/>
          </a:bodyPr>
          <a:lstStyle/>
          <a:p>
            <a:pPr>
              <a:defRPr/>
            </a:pPr>
            <a:endParaRPr lang="en-GB" sz="2200" dirty="0" smtClean="0"/>
          </a:p>
          <a:p>
            <a:pPr>
              <a:defRPr/>
            </a:pPr>
            <a:r>
              <a:rPr lang="en-GB" sz="2200" dirty="0" smtClean="0"/>
              <a:t>International Law</a:t>
            </a:r>
          </a:p>
          <a:p>
            <a:pPr marL="0" indent="0">
              <a:buNone/>
              <a:defRPr/>
            </a:pPr>
            <a:endParaRPr lang="en-GB" sz="800" dirty="0" smtClean="0"/>
          </a:p>
          <a:p>
            <a:pPr lvl="3">
              <a:defRPr/>
            </a:pPr>
            <a:r>
              <a:rPr lang="en-GB" sz="1800" dirty="0" smtClean="0"/>
              <a:t>Public International Law</a:t>
            </a:r>
          </a:p>
          <a:p>
            <a:pPr lvl="3">
              <a:defRPr/>
            </a:pPr>
            <a:r>
              <a:rPr lang="en-GB" sz="1800" dirty="0" smtClean="0"/>
              <a:t>Private International Law </a:t>
            </a:r>
            <a:r>
              <a:rPr lang="en-GB" sz="1800" i="1" dirty="0" smtClean="0"/>
              <a:t>or</a:t>
            </a:r>
            <a:r>
              <a:rPr lang="en-GB" sz="1800" dirty="0" smtClean="0"/>
              <a:t> Conflicts of Law</a:t>
            </a:r>
          </a:p>
          <a:p>
            <a:pPr lvl="3">
              <a:defRPr/>
            </a:pPr>
            <a:r>
              <a:rPr lang="en-GB" sz="1800" dirty="0" smtClean="0"/>
              <a:t>Commercial International Law</a:t>
            </a:r>
          </a:p>
          <a:p>
            <a:pPr lvl="3">
              <a:defRPr/>
            </a:pPr>
            <a:r>
              <a:rPr lang="en-GB" sz="1800" i="1" dirty="0" err="1"/>
              <a:t>c</a:t>
            </a:r>
            <a:r>
              <a:rPr lang="en-GB" sz="1800" i="1" dirty="0" err="1" smtClean="0"/>
              <a:t>f</a:t>
            </a:r>
            <a:r>
              <a:rPr lang="en-GB" sz="1800" i="1" dirty="0" smtClean="0"/>
              <a:t> </a:t>
            </a:r>
            <a:r>
              <a:rPr lang="en-GB" sz="1800" dirty="0" smtClean="0"/>
              <a:t>Municipal Law</a:t>
            </a:r>
          </a:p>
          <a:p>
            <a:pPr marL="1371600" lvl="3" indent="0">
              <a:buNone/>
              <a:defRPr/>
            </a:pPr>
            <a:endParaRPr lang="en-GB" sz="800" dirty="0" smtClean="0"/>
          </a:p>
          <a:p>
            <a:pPr>
              <a:defRPr/>
            </a:pPr>
            <a:r>
              <a:rPr lang="en-GB" sz="2200" dirty="0" smtClean="0"/>
              <a:t>Sources</a:t>
            </a:r>
          </a:p>
          <a:p>
            <a:pPr marL="0" indent="0">
              <a:buNone/>
              <a:defRPr/>
            </a:pPr>
            <a:endParaRPr lang="en-GB" sz="800" dirty="0" smtClean="0"/>
          </a:p>
          <a:p>
            <a:pPr lvl="3">
              <a:defRPr/>
            </a:pPr>
            <a:r>
              <a:rPr lang="en-GB" sz="1800" dirty="0" smtClean="0"/>
              <a:t>Treaties and Conventions</a:t>
            </a:r>
          </a:p>
          <a:p>
            <a:pPr lvl="3">
              <a:defRPr/>
            </a:pPr>
            <a:r>
              <a:rPr lang="en-GB" sz="1800" dirty="0" smtClean="0"/>
              <a:t>General international law - recognised principles of law  ICJ Statute Art 38(1)</a:t>
            </a:r>
          </a:p>
          <a:p>
            <a:pPr lvl="3">
              <a:defRPr/>
            </a:pPr>
            <a:r>
              <a:rPr lang="en-GB" sz="1800" dirty="0" smtClean="0"/>
              <a:t>Judicial Decisions (secondary)</a:t>
            </a:r>
          </a:p>
          <a:p>
            <a:pPr lvl="3">
              <a:defRPr/>
            </a:pPr>
            <a:r>
              <a:rPr lang="en-GB" sz="1800" dirty="0" smtClean="0"/>
              <a:t>Teachings of Leading Scholars (secondary)</a:t>
            </a:r>
          </a:p>
          <a:p>
            <a:pPr lvl="3">
              <a:defRPr/>
            </a:pPr>
            <a:r>
              <a:rPr lang="en-GB" sz="1800" dirty="0" smtClean="0"/>
              <a:t>Multi-lateral Agreements</a:t>
            </a:r>
            <a:endParaRPr lang="en-GB" sz="1800" dirty="0"/>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3</a:t>
            </a:fld>
            <a:endParaRPr lang="en-US"/>
          </a:p>
        </p:txBody>
      </p:sp>
    </p:spTree>
    <p:extLst>
      <p:ext uri="{BB962C8B-B14F-4D97-AF65-F5344CB8AC3E}">
        <p14:creationId xmlns:p14="http://schemas.microsoft.com/office/powerpoint/2010/main" val="213576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37800"/>
          </a:xfrm>
        </p:spPr>
        <p:txBody>
          <a:bodyPr>
            <a:normAutofit/>
          </a:bodyPr>
          <a:lstStyle/>
          <a:p>
            <a:r>
              <a:rPr lang="en-GB" sz="4000" cap="small" noProof="0" dirty="0" smtClean="0">
                <a:solidFill>
                  <a:schemeClr val="tx1"/>
                </a:solidFill>
              </a:rPr>
              <a:t>UN Resolutions</a:t>
            </a:r>
            <a:endParaRPr lang="en-GB" sz="4000" cap="small" noProof="0" dirty="0">
              <a:solidFill>
                <a:schemeClr val="tx1"/>
              </a:solidFill>
            </a:endParaRPr>
          </a:p>
        </p:txBody>
      </p:sp>
      <p:sp>
        <p:nvSpPr>
          <p:cNvPr id="46082" name="Content Placeholder 2"/>
          <p:cNvSpPr>
            <a:spLocks noGrp="1"/>
          </p:cNvSpPr>
          <p:nvPr>
            <p:ph idx="1"/>
          </p:nvPr>
        </p:nvSpPr>
        <p:spPr>
          <a:xfrm>
            <a:off x="457200" y="1161718"/>
            <a:ext cx="8229600" cy="5194632"/>
          </a:xfrm>
        </p:spPr>
        <p:txBody>
          <a:bodyPr>
            <a:normAutofit/>
          </a:bodyPr>
          <a:lstStyle/>
          <a:p>
            <a:pPr marL="0" lvl="3" indent="0">
              <a:spcBef>
                <a:spcPts val="2000"/>
              </a:spcBef>
              <a:buClr>
                <a:schemeClr val="tx1">
                  <a:lumMod val="75000"/>
                  <a:lumOff val="25000"/>
                </a:schemeClr>
              </a:buClr>
              <a:buNone/>
              <a:defRPr/>
            </a:pPr>
            <a:endParaRPr lang="en-GB" sz="2200" dirty="0"/>
          </a:p>
          <a:p>
            <a:pPr marL="0" lvl="3" indent="0">
              <a:spcBef>
                <a:spcPts val="2000"/>
              </a:spcBef>
              <a:buClr>
                <a:schemeClr val="tx1">
                  <a:lumMod val="75000"/>
                  <a:lumOff val="25000"/>
                </a:schemeClr>
              </a:buClr>
              <a:buNone/>
              <a:defRPr/>
            </a:pPr>
            <a:r>
              <a:rPr lang="en-GB" sz="2200" noProof="0" dirty="0" smtClean="0"/>
              <a:t>Resolution 1962 (XVIII), Declaration of Legal Principles Governing the Activities of States in the Exploration and Use of Outer Space</a:t>
            </a:r>
          </a:p>
          <a:p>
            <a:pPr marL="0" lvl="3" indent="0">
              <a:spcBef>
                <a:spcPts val="2000"/>
              </a:spcBef>
              <a:buClr>
                <a:schemeClr val="tx1">
                  <a:lumMod val="75000"/>
                  <a:lumOff val="25000"/>
                </a:schemeClr>
              </a:buClr>
              <a:buNone/>
              <a:defRPr/>
            </a:pPr>
            <a:endParaRPr lang="en-GB" sz="800" noProof="0" dirty="0" smtClean="0"/>
          </a:p>
          <a:p>
            <a:pPr marL="693738" lvl="1" indent="-457200">
              <a:buFont typeface="+mj-lt"/>
              <a:buAutoNum type="arabicPeriod"/>
              <a:defRPr/>
            </a:pPr>
            <a:r>
              <a:rPr lang="en-GB" sz="1800" noProof="0" dirty="0" smtClean="0"/>
              <a:t>Established the main principles</a:t>
            </a:r>
          </a:p>
          <a:p>
            <a:pPr marL="922338" lvl="2" indent="-457200">
              <a:defRPr/>
            </a:pPr>
            <a:r>
              <a:rPr lang="en-GB" sz="1600" noProof="0" dirty="0" smtClean="0"/>
              <a:t>Peaceful use</a:t>
            </a:r>
          </a:p>
          <a:p>
            <a:pPr marL="922338" lvl="2" indent="-457200">
              <a:defRPr/>
            </a:pPr>
            <a:r>
              <a:rPr lang="en-GB" sz="1600" noProof="0" dirty="0" smtClean="0"/>
              <a:t>Benefit of all mankind with equality among States</a:t>
            </a:r>
          </a:p>
          <a:p>
            <a:pPr marL="922338" lvl="2" indent="-457200">
              <a:defRPr/>
            </a:pPr>
            <a:r>
              <a:rPr lang="en-GB" sz="1600" noProof="0" dirty="0" smtClean="0"/>
              <a:t>Avoidance of harmful activities</a:t>
            </a:r>
          </a:p>
          <a:p>
            <a:pPr marL="922338" lvl="2" indent="-457200">
              <a:defRPr/>
            </a:pPr>
            <a:r>
              <a:rPr lang="en-GB" sz="1600" dirty="0" smtClean="0"/>
              <a:t>State responsibility and liability</a:t>
            </a:r>
            <a:endParaRPr lang="en-GB" sz="1600" noProof="0" dirty="0" smtClean="0"/>
          </a:p>
          <a:p>
            <a:pPr marL="922338" lvl="2" indent="-457200">
              <a:defRPr/>
            </a:pPr>
            <a:r>
              <a:rPr lang="en-GB" sz="1600" noProof="0" dirty="0" smtClean="0"/>
              <a:t>Non-appropriation</a:t>
            </a:r>
          </a:p>
          <a:p>
            <a:pPr marL="922338" lvl="2" indent="-457200">
              <a:defRPr/>
            </a:pPr>
            <a:r>
              <a:rPr lang="en-GB" sz="1600" noProof="0" dirty="0" smtClean="0"/>
              <a:t>Co-operation</a:t>
            </a:r>
          </a:p>
          <a:p>
            <a:pPr marL="465138" lvl="2" indent="0">
              <a:buNone/>
              <a:defRPr/>
            </a:pPr>
            <a:endParaRPr lang="en-GB" sz="800" noProof="0" dirty="0" smtClean="0"/>
          </a:p>
          <a:p>
            <a:pPr marL="693738" lvl="1" indent="-457200">
              <a:buFont typeface="+mj-lt"/>
              <a:buAutoNum type="arabicPeriod"/>
              <a:defRPr/>
            </a:pPr>
            <a:r>
              <a:rPr lang="en-GB" sz="1800" noProof="0" dirty="0" smtClean="0"/>
              <a:t>Adopted 13 December 1963, later incorporated in OST 1967</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4</a:t>
            </a:fld>
            <a:endParaRPr lang="en-US"/>
          </a:p>
        </p:txBody>
      </p:sp>
    </p:spTree>
    <p:extLst>
      <p:ext uri="{BB962C8B-B14F-4D97-AF65-F5344CB8AC3E}">
        <p14:creationId xmlns:p14="http://schemas.microsoft.com/office/powerpoint/2010/main" val="373029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37800"/>
          </a:xfrm>
        </p:spPr>
        <p:txBody>
          <a:bodyPr>
            <a:normAutofit/>
          </a:bodyPr>
          <a:lstStyle/>
          <a:p>
            <a:r>
              <a:rPr lang="en-GB" sz="4000" cap="small" noProof="0" dirty="0" smtClean="0"/>
              <a:t>Space Treaty Operation</a:t>
            </a:r>
            <a:endParaRPr lang="en-GB" sz="4000" cap="small" noProof="0" dirty="0"/>
          </a:p>
        </p:txBody>
      </p:sp>
      <p:sp>
        <p:nvSpPr>
          <p:cNvPr id="46082" name="Content Placeholder 2"/>
          <p:cNvSpPr>
            <a:spLocks noGrp="1"/>
          </p:cNvSpPr>
          <p:nvPr>
            <p:ph idx="1"/>
          </p:nvPr>
        </p:nvSpPr>
        <p:spPr>
          <a:xfrm>
            <a:off x="457200" y="1037800"/>
            <a:ext cx="8229600" cy="5318550"/>
          </a:xfrm>
        </p:spPr>
        <p:txBody>
          <a:bodyPr>
            <a:normAutofit fontScale="77500" lnSpcReduction="20000"/>
          </a:bodyPr>
          <a:lstStyle/>
          <a:p>
            <a:pPr>
              <a:defRPr/>
            </a:pPr>
            <a:endParaRPr lang="en-GB" sz="2200" dirty="0" smtClean="0">
              <a:cs typeface="Calisto MT"/>
            </a:endParaRPr>
          </a:p>
          <a:p>
            <a:pPr>
              <a:defRPr/>
            </a:pPr>
            <a:r>
              <a:rPr lang="en-GB" sz="2200" dirty="0" smtClean="0">
                <a:cs typeface="Calisto MT"/>
              </a:rPr>
              <a:t>International scope</a:t>
            </a:r>
          </a:p>
          <a:p>
            <a:pPr marL="0" indent="0">
              <a:buNone/>
              <a:defRPr/>
            </a:pPr>
            <a:endParaRPr lang="en-GB" sz="800" dirty="0">
              <a:cs typeface="Calisto MT"/>
            </a:endParaRPr>
          </a:p>
          <a:p>
            <a:pPr>
              <a:defRPr/>
            </a:pPr>
            <a:r>
              <a:rPr lang="en-GB" sz="2200" dirty="0" smtClean="0">
                <a:cs typeface="Calisto MT"/>
              </a:rPr>
              <a:t>Treaties </a:t>
            </a:r>
            <a:r>
              <a:rPr lang="en-GB" sz="2200" noProof="0" dirty="0" smtClean="0">
                <a:cs typeface="Calisto MT"/>
              </a:rPr>
              <a:t>binding on States</a:t>
            </a:r>
          </a:p>
          <a:p>
            <a:pPr marL="0" indent="0">
              <a:buNone/>
              <a:defRPr/>
            </a:pPr>
            <a:endParaRPr lang="en-GB" sz="800" noProof="0" dirty="0" smtClean="0">
              <a:cs typeface="Calisto MT"/>
            </a:endParaRPr>
          </a:p>
          <a:p>
            <a:pPr>
              <a:defRPr/>
            </a:pPr>
            <a:r>
              <a:rPr lang="en-GB" sz="2200" noProof="0" dirty="0" smtClean="0">
                <a:cs typeface="Calisto MT"/>
              </a:rPr>
              <a:t>OST articulates the general principles</a:t>
            </a:r>
          </a:p>
          <a:p>
            <a:pPr marL="0" indent="0">
              <a:buNone/>
              <a:defRPr/>
            </a:pPr>
            <a:endParaRPr lang="en-GB" sz="800" noProof="0" dirty="0" smtClean="0">
              <a:cs typeface="Calisto MT"/>
            </a:endParaRPr>
          </a:p>
          <a:p>
            <a:pPr>
              <a:defRPr/>
            </a:pPr>
            <a:r>
              <a:rPr lang="en-GB" sz="2200" noProof="0" dirty="0" smtClean="0">
                <a:cs typeface="Calisto MT"/>
              </a:rPr>
              <a:t>Other treaties and conventions more specific</a:t>
            </a:r>
          </a:p>
          <a:p>
            <a:pPr marL="0" indent="0">
              <a:buNone/>
              <a:defRPr/>
            </a:pPr>
            <a:endParaRPr lang="en-GB" sz="800" noProof="0" dirty="0" smtClean="0">
              <a:cs typeface="Calisto MT"/>
            </a:endParaRPr>
          </a:p>
          <a:p>
            <a:pPr>
              <a:defRPr/>
            </a:pPr>
            <a:r>
              <a:rPr lang="en-GB" sz="2200" dirty="0" smtClean="0">
                <a:cs typeface="Calisto MT"/>
              </a:rPr>
              <a:t>In some jurisdictions treaties are self implementing</a:t>
            </a:r>
          </a:p>
          <a:p>
            <a:pPr marL="0" indent="0">
              <a:buNone/>
              <a:defRPr/>
            </a:pPr>
            <a:endParaRPr lang="en-GB" sz="800" noProof="0" dirty="0" smtClean="0">
              <a:cs typeface="Calisto MT"/>
            </a:endParaRPr>
          </a:p>
          <a:p>
            <a:pPr>
              <a:defRPr/>
            </a:pPr>
            <a:r>
              <a:rPr lang="en-GB" sz="2200" noProof="0" dirty="0" smtClean="0">
                <a:cs typeface="Calisto MT"/>
              </a:rPr>
              <a:t>Municipal laws implement OST and apply to operators</a:t>
            </a:r>
          </a:p>
          <a:p>
            <a:pPr lvl="2">
              <a:defRPr/>
            </a:pPr>
            <a:r>
              <a:rPr lang="en-GB" sz="1800" dirty="0" smtClean="0">
                <a:cs typeface="Calisto MT"/>
              </a:rPr>
              <a:t>Several countries have laws governing certain aspects</a:t>
            </a:r>
          </a:p>
          <a:p>
            <a:pPr lvl="2">
              <a:defRPr/>
            </a:pPr>
            <a:r>
              <a:rPr lang="en-GB" sz="1800" noProof="0" dirty="0" smtClean="0">
                <a:cs typeface="Calisto MT"/>
              </a:rPr>
              <a:t>Some only establish an agency</a:t>
            </a:r>
            <a:endParaRPr lang="en-GB" sz="1800" noProof="0" dirty="0">
              <a:cs typeface="Calisto MT"/>
            </a:endParaRP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5</a:t>
            </a:fld>
            <a:endParaRPr lang="en-US"/>
          </a:p>
        </p:txBody>
      </p:sp>
    </p:spTree>
    <p:extLst>
      <p:ext uri="{BB962C8B-B14F-4D97-AF65-F5344CB8AC3E}">
        <p14:creationId xmlns:p14="http://schemas.microsoft.com/office/powerpoint/2010/main" val="338427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22311"/>
          </a:xfrm>
        </p:spPr>
        <p:txBody>
          <a:bodyPr>
            <a:normAutofit/>
          </a:bodyPr>
          <a:lstStyle/>
          <a:p>
            <a:r>
              <a:rPr lang="en-GB" sz="4000" cap="small" noProof="0" dirty="0" smtClean="0"/>
              <a:t>UN Treaties</a:t>
            </a:r>
            <a:endParaRPr lang="en-GB" sz="4000" cap="small" noProof="0" dirty="0">
              <a:latin typeface="Calisto MT" charset="0"/>
            </a:endParaRPr>
          </a:p>
        </p:txBody>
      </p:sp>
      <p:sp>
        <p:nvSpPr>
          <p:cNvPr id="46082" name="Content Placeholder 2"/>
          <p:cNvSpPr>
            <a:spLocks noGrp="1"/>
          </p:cNvSpPr>
          <p:nvPr>
            <p:ph idx="1"/>
          </p:nvPr>
        </p:nvSpPr>
        <p:spPr>
          <a:xfrm>
            <a:off x="457200" y="1022312"/>
            <a:ext cx="8229600" cy="5103852"/>
          </a:xfrm>
        </p:spPr>
        <p:txBody>
          <a:bodyPr>
            <a:normAutofit lnSpcReduction="10000"/>
          </a:bodyPr>
          <a:lstStyle/>
          <a:p>
            <a:pPr>
              <a:defRPr/>
            </a:pPr>
            <a:r>
              <a:rPr lang="en-GB" sz="2200" noProof="0" dirty="0" smtClean="0">
                <a:cs typeface="Calisto MT"/>
              </a:rPr>
              <a:t>Five international UN treaties</a:t>
            </a:r>
            <a:endParaRPr lang="en-GB" sz="800" noProof="0" dirty="0" smtClean="0">
              <a:cs typeface="Calisto MT"/>
            </a:endParaRPr>
          </a:p>
          <a:p>
            <a:pPr marL="0" indent="0">
              <a:buNone/>
              <a:defRPr/>
            </a:pPr>
            <a:endParaRPr lang="en-GB" sz="800" noProof="0" dirty="0" smtClean="0">
              <a:cs typeface="Calisto MT"/>
            </a:endParaRPr>
          </a:p>
          <a:p>
            <a:pPr lvl="1"/>
            <a:r>
              <a:rPr lang="en-GB" sz="1800" b="1" noProof="0" dirty="0" smtClean="0">
                <a:cs typeface="Calisto MT"/>
              </a:rPr>
              <a:t>1967 Outer Space Treaty – Principles Treaty	</a:t>
            </a:r>
            <a:r>
              <a:rPr lang="en-GB" sz="1050" noProof="0" dirty="0" smtClean="0">
                <a:cs typeface="Calisto MT"/>
              </a:rPr>
              <a:t>[109]</a:t>
            </a:r>
            <a:endParaRPr lang="en-GB" sz="800" noProof="0" dirty="0" smtClean="0">
              <a:cs typeface="Calisto MT"/>
            </a:endParaRPr>
          </a:p>
          <a:p>
            <a:pPr marL="457200" lvl="1" indent="0">
              <a:buNone/>
            </a:pPr>
            <a:endParaRPr lang="en-GB" sz="800" noProof="0" dirty="0" smtClean="0">
              <a:cs typeface="Calisto MT"/>
            </a:endParaRPr>
          </a:p>
          <a:p>
            <a:pPr lvl="1"/>
            <a:r>
              <a:rPr lang="en-GB" sz="1800" noProof="0" dirty="0" smtClean="0">
                <a:cs typeface="Calisto MT"/>
              </a:rPr>
              <a:t>1968 Rescue Agreement</a:t>
            </a:r>
            <a:r>
              <a:rPr lang="en-GB" sz="1600" noProof="0" dirty="0" smtClean="0">
                <a:cs typeface="Calisto MT"/>
              </a:rPr>
              <a:t>			</a:t>
            </a:r>
            <a:r>
              <a:rPr lang="en-GB" sz="1050" noProof="0" dirty="0" smtClean="0">
                <a:cs typeface="Calisto MT"/>
              </a:rPr>
              <a:t>[98]</a:t>
            </a:r>
            <a:endParaRPr lang="en-GB" sz="1600" noProof="0" dirty="0" smtClean="0">
              <a:cs typeface="Calisto MT"/>
            </a:endParaRPr>
          </a:p>
          <a:p>
            <a:pPr marL="457200" lvl="1" indent="0">
              <a:buNone/>
            </a:pPr>
            <a:endParaRPr lang="en-GB" sz="800" b="1" noProof="0" dirty="0" smtClean="0">
              <a:cs typeface="Calisto MT"/>
            </a:endParaRPr>
          </a:p>
          <a:p>
            <a:pPr lvl="1"/>
            <a:r>
              <a:rPr lang="en-GB" sz="1800" b="1" noProof="0" dirty="0" smtClean="0">
                <a:cs typeface="Calisto MT"/>
              </a:rPr>
              <a:t>1972 Liability Convention</a:t>
            </a:r>
            <a:r>
              <a:rPr lang="en-GB" sz="1600" b="1" noProof="0" dirty="0" smtClean="0">
                <a:cs typeface="Calisto MT"/>
              </a:rPr>
              <a:t>		</a:t>
            </a:r>
            <a:r>
              <a:rPr lang="en-GB" sz="1050" noProof="0" dirty="0" smtClean="0">
                <a:cs typeface="Calisto MT"/>
              </a:rPr>
              <a:t>[96]</a:t>
            </a:r>
            <a:endParaRPr lang="en-GB" sz="1600" noProof="0" dirty="0" smtClean="0">
              <a:cs typeface="Calisto MT"/>
            </a:endParaRPr>
          </a:p>
          <a:p>
            <a:pPr marL="457200" lvl="1" indent="0">
              <a:buNone/>
            </a:pPr>
            <a:endParaRPr lang="en-GB" sz="800" b="1" noProof="0" dirty="0" smtClean="0">
              <a:cs typeface="Calisto MT"/>
            </a:endParaRPr>
          </a:p>
          <a:p>
            <a:pPr lvl="1"/>
            <a:r>
              <a:rPr lang="en-GB" sz="1800" b="1" noProof="0" dirty="0" smtClean="0">
                <a:cs typeface="Calisto MT"/>
              </a:rPr>
              <a:t>1975 Registration Convention</a:t>
            </a:r>
            <a:r>
              <a:rPr lang="en-GB" sz="1600" b="1" noProof="0" dirty="0" smtClean="0">
                <a:cs typeface="Calisto MT"/>
              </a:rPr>
              <a:t>		</a:t>
            </a:r>
            <a:r>
              <a:rPr lang="en-GB" sz="1050" noProof="0" dirty="0" smtClean="0">
                <a:cs typeface="Calisto MT"/>
              </a:rPr>
              <a:t>[69]</a:t>
            </a:r>
            <a:endParaRPr lang="en-GB" sz="1600" b="1" noProof="0" dirty="0" smtClean="0">
              <a:cs typeface="Calisto MT"/>
            </a:endParaRPr>
          </a:p>
          <a:p>
            <a:pPr marL="457200" lvl="1" indent="0">
              <a:buNone/>
            </a:pPr>
            <a:endParaRPr lang="en-GB" sz="800" noProof="0" dirty="0" smtClean="0">
              <a:cs typeface="Calisto MT"/>
            </a:endParaRPr>
          </a:p>
          <a:p>
            <a:pPr lvl="1"/>
            <a:r>
              <a:rPr lang="en-GB" sz="1800" noProof="0" dirty="0" smtClean="0">
                <a:cs typeface="Calisto MT"/>
              </a:rPr>
              <a:t>1979 Moon Agreement</a:t>
            </a:r>
            <a:r>
              <a:rPr lang="en-GB" sz="1600" noProof="0" dirty="0" smtClean="0">
                <a:cs typeface="Calisto MT"/>
              </a:rPr>
              <a:t>			</a:t>
            </a:r>
            <a:r>
              <a:rPr lang="en-GB" sz="1050" noProof="0" dirty="0" smtClean="0">
                <a:cs typeface="Calisto MT"/>
              </a:rPr>
              <a:t>[18]</a:t>
            </a:r>
            <a:endParaRPr lang="en-GB" sz="800" noProof="0" dirty="0" smtClean="0">
              <a:cs typeface="Calisto MT"/>
            </a:endParaRPr>
          </a:p>
          <a:p>
            <a:pPr marL="457200" lvl="1" indent="0">
              <a:buNone/>
            </a:pPr>
            <a:endParaRPr lang="en-GB" sz="1600" noProof="0" dirty="0" smtClean="0">
              <a:cs typeface="Calisto MT"/>
            </a:endParaRPr>
          </a:p>
          <a:p>
            <a:r>
              <a:rPr lang="en-GB" sz="2200" noProof="0" dirty="0" smtClean="0">
                <a:cs typeface="Calisto MT"/>
              </a:rPr>
              <a:t>Moon Agreement in force 1984</a:t>
            </a:r>
          </a:p>
          <a:p>
            <a:pPr marL="457200" lvl="1" indent="0">
              <a:buNone/>
            </a:pPr>
            <a:endParaRPr lang="en-GB" sz="800" noProof="0" dirty="0" smtClean="0">
              <a:cs typeface="Calisto MT"/>
            </a:endParaRPr>
          </a:p>
          <a:p>
            <a:pPr lvl="1"/>
            <a:r>
              <a:rPr lang="en-GB" sz="1800" noProof="0" dirty="0" smtClean="0">
                <a:cs typeface="Calisto MT"/>
              </a:rPr>
              <a:t>18 ratifications. None of the major space active States. Excludes Brazil, China, France, India, Japan, Russia, UK and USA. Includes Australia, Austria, Belgium, Mexico and Netherlands</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6</a:t>
            </a:fld>
            <a:endParaRPr lang="en-US"/>
          </a:p>
        </p:txBody>
      </p:sp>
    </p:spTree>
    <p:extLst>
      <p:ext uri="{BB962C8B-B14F-4D97-AF65-F5344CB8AC3E}">
        <p14:creationId xmlns:p14="http://schemas.microsoft.com/office/powerpoint/2010/main" val="194215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53290"/>
          </a:xfrm>
        </p:spPr>
        <p:txBody>
          <a:bodyPr>
            <a:normAutofit/>
          </a:bodyPr>
          <a:lstStyle/>
          <a:p>
            <a:r>
              <a:rPr lang="en-GB" sz="4000" cap="small" noProof="0" dirty="0" smtClean="0"/>
              <a:t>Principles of Space Law</a:t>
            </a:r>
            <a:endParaRPr lang="en-GB" sz="4000" cap="small" noProof="0" dirty="0"/>
          </a:p>
        </p:txBody>
      </p:sp>
      <p:sp>
        <p:nvSpPr>
          <p:cNvPr id="46082" name="Content Placeholder 2"/>
          <p:cNvSpPr>
            <a:spLocks noGrp="1"/>
          </p:cNvSpPr>
          <p:nvPr>
            <p:ph idx="1"/>
          </p:nvPr>
        </p:nvSpPr>
        <p:spPr>
          <a:xfrm>
            <a:off x="900112" y="1053290"/>
            <a:ext cx="7345363" cy="5210121"/>
          </a:xfrm>
        </p:spPr>
        <p:txBody>
          <a:bodyPr>
            <a:normAutofit/>
          </a:bodyPr>
          <a:lstStyle/>
          <a:p>
            <a:pPr>
              <a:defRPr/>
            </a:pPr>
            <a:r>
              <a:rPr lang="en-GB" sz="2200" noProof="0" dirty="0" smtClean="0"/>
              <a:t>Peaceful Use</a:t>
            </a:r>
            <a:endParaRPr lang="en-GB" sz="800" noProof="0" dirty="0" smtClean="0"/>
          </a:p>
          <a:p>
            <a:pPr marL="0" indent="0">
              <a:buNone/>
              <a:defRPr/>
            </a:pPr>
            <a:endParaRPr lang="en-GB" sz="800" noProof="0" dirty="0" smtClean="0"/>
          </a:p>
          <a:p>
            <a:pPr lvl="3">
              <a:defRPr/>
            </a:pPr>
            <a:r>
              <a:rPr lang="en-GB" sz="1800" noProof="0" dirty="0" smtClean="0"/>
              <a:t>States party to the OST are bound by its Preamble, with many references to peaceful use of outer space. Vienna Convention Art 18</a:t>
            </a:r>
          </a:p>
          <a:p>
            <a:pPr lvl="3">
              <a:defRPr/>
            </a:pPr>
            <a:r>
              <a:rPr lang="en-GB" sz="1800" dirty="0" smtClean="0"/>
              <a:t>Exclusively peaceful use of celestial bodies. </a:t>
            </a:r>
            <a:r>
              <a:rPr lang="en-GB" sz="1800" dirty="0"/>
              <a:t>OST Art </a:t>
            </a:r>
            <a:r>
              <a:rPr lang="en-GB" sz="1800" dirty="0" smtClean="0"/>
              <a:t>IV </a:t>
            </a:r>
          </a:p>
          <a:p>
            <a:pPr marL="1371600" lvl="3" indent="0">
              <a:buNone/>
              <a:defRPr/>
            </a:pPr>
            <a:endParaRPr lang="en-GB" sz="800" noProof="0" dirty="0" smtClean="0"/>
          </a:p>
          <a:p>
            <a:pPr>
              <a:defRPr/>
            </a:pPr>
            <a:r>
              <a:rPr lang="en-GB" sz="2200" noProof="0" dirty="0" smtClean="0"/>
              <a:t>Non-appropriation</a:t>
            </a:r>
          </a:p>
          <a:p>
            <a:pPr marL="0" indent="0">
              <a:buNone/>
              <a:defRPr/>
            </a:pPr>
            <a:endParaRPr lang="en-GB" sz="800" noProof="0" dirty="0" smtClean="0"/>
          </a:p>
          <a:p>
            <a:pPr lvl="3">
              <a:defRPr/>
            </a:pPr>
            <a:r>
              <a:rPr lang="en-GB" sz="1800" i="1" noProof="0" dirty="0" smtClean="0">
                <a:cs typeface="Calisto MT"/>
              </a:rPr>
              <a:t>Outer space, including the Moon and other celestial bodies, is not subject to national appropriation by claim of sovereignty, by means of use or occupation, or by </a:t>
            </a:r>
            <a:r>
              <a:rPr lang="en-GB" sz="1800" b="1" i="1" noProof="0" dirty="0" smtClean="0">
                <a:cs typeface="Calisto MT"/>
              </a:rPr>
              <a:t>any other means</a:t>
            </a:r>
            <a:r>
              <a:rPr lang="en-GB" sz="1800" i="1" noProof="0" dirty="0" smtClean="0">
                <a:cs typeface="Calisto MT"/>
              </a:rPr>
              <a:t>.</a:t>
            </a:r>
            <a:r>
              <a:rPr lang="en-GB" sz="1800" noProof="0" dirty="0" smtClean="0">
                <a:cs typeface="Calisto MT"/>
              </a:rPr>
              <a:t> OST Art II</a:t>
            </a:r>
          </a:p>
          <a:p>
            <a:pPr lvl="3">
              <a:defRPr/>
            </a:pPr>
            <a:r>
              <a:rPr lang="en-GB" sz="1800" noProof="0" dirty="0" smtClean="0">
                <a:cs typeface="Calisto MT"/>
              </a:rPr>
              <a:t>No State can claim any part of space or exclude others from access and use of space.</a:t>
            </a:r>
          </a:p>
          <a:p>
            <a:pPr lvl="3">
              <a:defRPr/>
            </a:pPr>
            <a:r>
              <a:rPr lang="en-GB" sz="1800" noProof="0" dirty="0" smtClean="0">
                <a:cs typeface="Calisto MT"/>
              </a:rPr>
              <a:t>Freedom of over-flight and peaceful use.</a:t>
            </a:r>
          </a:p>
          <a:p>
            <a:pPr>
              <a:defRPr/>
            </a:pPr>
            <a:endParaRPr lang="en-GB" sz="2200" noProof="0" dirty="0">
              <a:cs typeface="Calisto MT"/>
            </a:endParaRP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7</a:t>
            </a:fld>
            <a:endParaRPr lang="en-US"/>
          </a:p>
        </p:txBody>
      </p:sp>
    </p:spTree>
    <p:extLst>
      <p:ext uri="{BB962C8B-B14F-4D97-AF65-F5344CB8AC3E}">
        <p14:creationId xmlns:p14="http://schemas.microsoft.com/office/powerpoint/2010/main" val="58163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81556"/>
            <a:ext cx="8229600" cy="932071"/>
          </a:xfrm>
        </p:spPr>
        <p:txBody>
          <a:bodyPr>
            <a:normAutofit fontScale="90000"/>
          </a:bodyPr>
          <a:lstStyle/>
          <a:p>
            <a:r>
              <a:rPr lang="en-GB" sz="4000" cap="small" noProof="0" dirty="0" smtClean="0"/>
              <a:t>Principles of Space Law</a:t>
            </a:r>
            <a:r>
              <a:rPr lang="en-GB" sz="1000" noProof="0" dirty="0" smtClean="0">
                <a:cs typeface="Calisto MT"/>
              </a:rPr>
              <a:t>																																							</a:t>
            </a:r>
            <a:r>
              <a:rPr lang="en-GB" sz="1200" noProof="0" dirty="0" smtClean="0">
                <a:cs typeface="Calisto MT"/>
              </a:rPr>
              <a:t>…Continued</a:t>
            </a:r>
            <a:endParaRPr lang="en-GB" sz="1200" noProof="0" dirty="0">
              <a:cs typeface="Calisto MT"/>
            </a:endParaRPr>
          </a:p>
        </p:txBody>
      </p:sp>
      <p:sp>
        <p:nvSpPr>
          <p:cNvPr id="46082" name="Content Placeholder 2"/>
          <p:cNvSpPr>
            <a:spLocks noGrp="1"/>
          </p:cNvSpPr>
          <p:nvPr>
            <p:ph idx="1"/>
          </p:nvPr>
        </p:nvSpPr>
        <p:spPr>
          <a:xfrm>
            <a:off x="457200" y="1095184"/>
            <a:ext cx="8229600" cy="5030980"/>
          </a:xfrm>
        </p:spPr>
        <p:txBody>
          <a:bodyPr>
            <a:normAutofit/>
          </a:bodyPr>
          <a:lstStyle/>
          <a:p>
            <a:pPr>
              <a:defRPr/>
            </a:pPr>
            <a:r>
              <a:rPr lang="en-GB" sz="2200" noProof="0" dirty="0" smtClean="0"/>
              <a:t>Common Interest and Cooperation</a:t>
            </a:r>
          </a:p>
          <a:p>
            <a:pPr marL="0" indent="0">
              <a:buNone/>
              <a:defRPr/>
            </a:pPr>
            <a:endParaRPr lang="en-GB" sz="800" noProof="0" dirty="0" smtClean="0"/>
          </a:p>
          <a:p>
            <a:pPr lvl="3"/>
            <a:r>
              <a:rPr lang="en-GB" sz="1800" i="1" noProof="0" dirty="0" smtClean="0">
                <a:cs typeface="Calisto MT"/>
              </a:rPr>
              <a:t>Exploration and use of outer space, … shall be carried out for the benefit and in the interests of all countries, irrespective of their degree of economic or scientific development, [without discrimination … on a basis of equality] and in accordance with international law </a:t>
            </a:r>
            <a:r>
              <a:rPr lang="en-GB" sz="1800" noProof="0" dirty="0" smtClean="0">
                <a:cs typeface="Calisto MT"/>
              </a:rPr>
              <a:t>and shall be </a:t>
            </a:r>
            <a:r>
              <a:rPr lang="en-GB" sz="1800" i="1" noProof="0" dirty="0" smtClean="0">
                <a:cs typeface="Calisto MT"/>
              </a:rPr>
              <a:t>the province of all mankind.</a:t>
            </a:r>
          </a:p>
          <a:p>
            <a:pPr marL="1371600" lvl="3" indent="0">
              <a:buNone/>
            </a:pPr>
            <a:endParaRPr lang="en-GB" sz="800" i="1" noProof="0" dirty="0" smtClean="0">
              <a:cs typeface="Calisto MT"/>
            </a:endParaRPr>
          </a:p>
          <a:p>
            <a:pPr lvl="3"/>
            <a:r>
              <a:rPr lang="en-GB" sz="1800" i="1" noProof="0" dirty="0" smtClean="0">
                <a:cs typeface="Calisto MT"/>
              </a:rPr>
              <a:t>There shall be freedom of scientific investigation in outer space, … and States shall facilitate and encourage international cooperation in such investigation</a:t>
            </a:r>
            <a:r>
              <a:rPr lang="en-GB" sz="1800" noProof="0" dirty="0" smtClean="0">
                <a:cs typeface="Calisto MT"/>
              </a:rPr>
              <a:t>. OST Art I</a:t>
            </a:r>
          </a:p>
          <a:p>
            <a:pPr marL="1371600" lvl="3" indent="0">
              <a:buNone/>
            </a:pPr>
            <a:endParaRPr lang="en-GB" sz="800" noProof="0" dirty="0" smtClean="0">
              <a:cs typeface="Calisto MT"/>
            </a:endParaRPr>
          </a:p>
          <a:p>
            <a:pPr lvl="3"/>
            <a:r>
              <a:rPr lang="en-GB" sz="1800" noProof="0" dirty="0" smtClean="0">
                <a:cs typeface="Calisto MT"/>
              </a:rPr>
              <a:t>Opportunity to other States to observe; Report results OST Arts X-XII</a:t>
            </a:r>
          </a:p>
          <a:p>
            <a:pPr marL="1371600" lvl="3" indent="0">
              <a:buNone/>
            </a:pPr>
            <a:endParaRPr lang="en-GB" sz="1800" noProof="0" dirty="0" smtClean="0">
              <a:cs typeface="Calisto MT"/>
            </a:endParaRPr>
          </a:p>
          <a:p>
            <a:pPr marL="161925" lvl="2"/>
            <a:r>
              <a:rPr lang="en-GB" sz="2200" noProof="0" dirty="0" smtClean="0">
                <a:cs typeface="Calisto MT"/>
              </a:rPr>
              <a:t>Apollo-Soyuz Test Project  1972 - 1975</a:t>
            </a:r>
          </a:p>
        </p:txBody>
      </p:sp>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8</a:t>
            </a:fld>
            <a:endParaRPr lang="en-US"/>
          </a:p>
        </p:txBody>
      </p:sp>
    </p:spTree>
    <p:extLst>
      <p:ext uri="{BB962C8B-B14F-4D97-AF65-F5344CB8AC3E}">
        <p14:creationId xmlns:p14="http://schemas.microsoft.com/office/powerpoint/2010/main" val="303141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025278"/>
          </a:xfrm>
        </p:spPr>
        <p:txBody>
          <a:bodyPr>
            <a:normAutofit/>
          </a:bodyPr>
          <a:lstStyle/>
          <a:p>
            <a:r>
              <a:rPr lang="en-GB" sz="4000" cap="small" noProof="0" dirty="0" smtClean="0"/>
              <a:t>Soyuz to ISS</a:t>
            </a:r>
            <a:endParaRPr lang="en-GB" sz="4000" cap="small" noProof="0" dirty="0"/>
          </a:p>
        </p:txBody>
      </p:sp>
      <p:pic>
        <p:nvPicPr>
          <p:cNvPr id="8" name="Content Placeholder 7"/>
          <p:cNvPicPr>
            <a:picLocks noGrp="1" noChangeAspect="1"/>
          </p:cNvPicPr>
          <p:nvPr>
            <p:ph idx="1"/>
          </p:nvPr>
        </p:nvPicPr>
        <p:blipFill rotWithShape="1">
          <a:blip r:embed="rId2"/>
          <a:srcRect t="14060" b="14060"/>
          <a:stretch/>
        </p:blipFill>
        <p:spPr>
          <a:xfrm>
            <a:off x="457200" y="1025278"/>
            <a:ext cx="8229600" cy="5009879"/>
          </a:xfrm>
        </p:spPr>
      </p:pic>
      <p:sp>
        <p:nvSpPr>
          <p:cNvPr id="4" name="Footer Placeholder 3"/>
          <p:cNvSpPr>
            <a:spLocks noGrp="1"/>
          </p:cNvSpPr>
          <p:nvPr>
            <p:ph type="ftr" sz="quarter" idx="11"/>
          </p:nvPr>
        </p:nvSpPr>
        <p:spPr/>
        <p:txBody>
          <a:bodyPr/>
          <a:lstStyle/>
          <a:p>
            <a:pPr>
              <a:defRPr/>
            </a:pPr>
            <a:r>
              <a:rPr lang="en-US" sz="1000" dirty="0" smtClean="0">
                <a:latin typeface="Copperplate"/>
                <a:cs typeface="Copperplate"/>
              </a:rPr>
              <a:t>London Institute of Space Policy and Law</a:t>
            </a:r>
            <a:endParaRPr lang="en-US" sz="1000" dirty="0">
              <a:latin typeface="Copperplate"/>
              <a:cs typeface="Copperplate"/>
            </a:endParaRPr>
          </a:p>
        </p:txBody>
      </p:sp>
      <p:sp>
        <p:nvSpPr>
          <p:cNvPr id="2" name="Slide Number Placeholder 1"/>
          <p:cNvSpPr>
            <a:spLocks noGrp="1"/>
          </p:cNvSpPr>
          <p:nvPr>
            <p:ph type="sldNum" sz="quarter" idx="12"/>
          </p:nvPr>
        </p:nvSpPr>
        <p:spPr/>
        <p:txBody>
          <a:bodyPr/>
          <a:lstStyle/>
          <a:p>
            <a:fld id="{1DFACEE7-68F3-1F44-A809-63F2A92164E0}" type="slidenum">
              <a:rPr lang="en-US" smtClean="0"/>
              <a:t>9</a:t>
            </a:fld>
            <a:endParaRPr lang="en-US"/>
          </a:p>
        </p:txBody>
      </p:sp>
      <p:sp>
        <p:nvSpPr>
          <p:cNvPr id="5" name="TextBox 4"/>
          <p:cNvSpPr txBox="1"/>
          <p:nvPr/>
        </p:nvSpPr>
        <p:spPr>
          <a:xfrm>
            <a:off x="457200" y="6076729"/>
            <a:ext cx="1778210" cy="307777"/>
          </a:xfrm>
          <a:prstGeom prst="rect">
            <a:avLst/>
          </a:prstGeom>
          <a:noFill/>
        </p:spPr>
        <p:txBody>
          <a:bodyPr wrap="square" rtlCol="0">
            <a:spAutoFit/>
          </a:bodyPr>
          <a:lstStyle/>
          <a:p>
            <a:r>
              <a:rPr lang="en-GB" sz="1400" dirty="0"/>
              <a:t>NASA </a:t>
            </a:r>
            <a:r>
              <a:rPr lang="en-GB" sz="1400" dirty="0" smtClean="0"/>
              <a:t>Image</a:t>
            </a:r>
            <a:endParaRPr lang="en-GB" sz="1400" dirty="0"/>
          </a:p>
        </p:txBody>
      </p:sp>
    </p:spTree>
    <p:extLst>
      <p:ext uri="{BB962C8B-B14F-4D97-AF65-F5344CB8AC3E}">
        <p14:creationId xmlns:p14="http://schemas.microsoft.com/office/powerpoint/2010/main" val="139088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Default Them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TotalTime>
  <Words>1441</Words>
  <Application>Microsoft Macintosh PowerPoint</Application>
  <PresentationFormat>On-screen Show (4:3)</PresentationFormat>
  <Paragraphs>297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The Legal Regime</vt:lpstr>
      <vt:lpstr>Legal Background</vt:lpstr>
      <vt:lpstr>Sources of Space Law </vt:lpstr>
      <vt:lpstr>UN Resolutions</vt:lpstr>
      <vt:lpstr>Space Treaty Operation</vt:lpstr>
      <vt:lpstr>UN Treaties</vt:lpstr>
      <vt:lpstr>Principles of Space Law</vt:lpstr>
      <vt:lpstr>Principles of Space Law                                       …Continued</vt:lpstr>
      <vt:lpstr>Soyuz to ISS</vt:lpstr>
      <vt:lpstr>?</vt:lpstr>
      <vt:lpstr>Solar Eclipse 21 Aug 2018</vt:lpstr>
      <vt:lpstr>Principles of Space Law                                       …Continued</vt:lpstr>
      <vt:lpstr>Principles of Space Law                                     …Continued</vt:lpstr>
      <vt:lpstr>Principles of Space Law                                        …Continued</vt:lpstr>
      <vt:lpstr>Responsibility</vt:lpstr>
      <vt:lpstr>State Liability</vt:lpstr>
      <vt:lpstr>Jurisdiction &amp; Control</vt:lpstr>
      <vt:lpstr>Comparing Legal Regimes </vt:lpstr>
      <vt:lpstr>Comparing Legal Regimes                                  …Continued                </vt:lpstr>
      <vt:lpstr>Comparing Legal Regimes                                     …Continued                      </vt:lpstr>
      <vt:lpstr>National Laws and Policies </vt:lpstr>
      <vt:lpstr>Developments of Legal Regime </vt:lpstr>
      <vt:lpstr>National Laws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Legal Regime</dc:title>
  <dc:creator>Jean Kay</dc:creator>
  <cp:lastModifiedBy>Jean Kay</cp:lastModifiedBy>
  <cp:revision>2</cp:revision>
  <dcterms:created xsi:type="dcterms:W3CDTF">2019-10-27T14:56:02Z</dcterms:created>
  <dcterms:modified xsi:type="dcterms:W3CDTF">2019-10-27T14:58:16Z</dcterms:modified>
</cp:coreProperties>
</file>