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2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4" autoAdjust="0"/>
    <p:restoredTop sz="94645" autoAdjust="0"/>
  </p:normalViewPr>
  <p:slideViewPr>
    <p:cSldViewPr snapToGrid="0" snapToObjects="1">
      <p:cViewPr varScale="1">
        <p:scale>
          <a:sx n="109" d="100"/>
          <a:sy n="109" d="100"/>
        </p:scale>
        <p:origin x="-96" y="-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31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34513-51B3-A842-949A-355EC3564CE9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FFE32B-0929-BB4F-8901-5BA4AA030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949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5805DAB-E496-7841-A697-FCCA2B2A555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7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83A731-69C8-9F46-B055-83333AD8ADE3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ompress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 flipV="1">
                <a:off x="247157" y="1170829"/>
                <a:ext cx="8622792" cy="99786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244158"/>
            <a:ext cx="8598407" cy="84441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571" y="1378857"/>
            <a:ext cx="8418285" cy="4853214"/>
          </a:xfrm>
        </p:spPr>
        <p:txBody>
          <a:bodyPr/>
          <a:lstStyle>
            <a:lvl1pPr marL="342900" indent="-342900">
              <a:buFont typeface="Arial"/>
              <a:buChar char="•"/>
              <a:defRPr>
                <a:solidFill>
                  <a:schemeClr val="tx1"/>
                </a:solidFill>
              </a:defRPr>
            </a:lvl1pPr>
            <a:lvl2pPr marL="693738" indent="-342900">
              <a:buFont typeface="Arial"/>
              <a:buChar char="•"/>
              <a:defRPr>
                <a:solidFill>
                  <a:schemeClr val="tx1"/>
                </a:solidFill>
              </a:defRPr>
            </a:lvl2pPr>
            <a:lvl3pPr marL="922338" indent="-342900"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093788" indent="-285750">
              <a:buFont typeface="Arial"/>
              <a:buChar char="•"/>
              <a:defRPr>
                <a:solidFill>
                  <a:schemeClr val="tx1"/>
                </a:solidFill>
              </a:defRPr>
            </a:lvl4pPr>
            <a:lvl5pPr marL="1322388" indent="-285750">
              <a:buFont typeface="Arial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3916"/>
            <a:ext cx="8229600" cy="1099759"/>
          </a:xfrm>
        </p:spPr>
        <p:txBody>
          <a:bodyPr>
            <a:normAutofit/>
          </a:bodyPr>
          <a:lstStyle/>
          <a:p>
            <a:r>
              <a:rPr lang="en-GB" sz="4000" cap="small" dirty="0"/>
              <a:t>Space Policy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Session 2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1DFACEE7-68F3-1F44-A809-63F2A92164E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077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693150" cy="116171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 cap="small" dirty="0" smtClean="0">
                <a:solidFill>
                  <a:srgbClr val="000000"/>
                </a:solidFill>
                <a:latin typeface="+mn-lt"/>
                <a:ea typeface="+mj-ea"/>
                <a:cs typeface="+mj-cs"/>
              </a:rPr>
              <a:t>Policy Formulation</a:t>
            </a:r>
            <a:endParaRPr lang="en-GB" sz="4000" dirty="0" smtClean="0">
              <a:solidFill>
                <a:srgbClr val="000000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900112" y="1316612"/>
            <a:ext cx="7345363" cy="4890513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GB" sz="2200" dirty="0" smtClean="0"/>
              <a:t>Nature of Policy</a:t>
            </a:r>
          </a:p>
          <a:p>
            <a:pPr lvl="1"/>
            <a:r>
              <a:rPr lang="en-GB" sz="1800" dirty="0" smtClean="0"/>
              <a:t>Identify political priorities</a:t>
            </a:r>
          </a:p>
          <a:p>
            <a:pPr lvl="1"/>
            <a:r>
              <a:rPr lang="en-GB" sz="1800" dirty="0" smtClean="0"/>
              <a:t>Devise programmes and actions to deliver desired outcome</a:t>
            </a:r>
          </a:p>
          <a:p>
            <a:pPr lvl="1"/>
            <a:r>
              <a:rPr lang="en-GB" sz="1800" dirty="0" smtClean="0"/>
              <a:t>US and USSR</a:t>
            </a:r>
          </a:p>
          <a:p>
            <a:pPr lvl="1"/>
            <a:r>
              <a:rPr lang="en-GB" sz="1800" dirty="0" smtClean="0"/>
              <a:t>EU [Space for Europe, European Space in the World] and ESA</a:t>
            </a:r>
          </a:p>
          <a:p>
            <a:pPr lvl="1"/>
            <a:endParaRPr lang="en-GB" sz="1800" dirty="0" smtClean="0"/>
          </a:p>
          <a:p>
            <a:pPr>
              <a:defRPr/>
            </a:pPr>
            <a:r>
              <a:rPr lang="en-GB" sz="2200" dirty="0" smtClean="0"/>
              <a:t>Influences</a:t>
            </a:r>
          </a:p>
          <a:p>
            <a:pPr lvl="1">
              <a:defRPr/>
            </a:pPr>
            <a:r>
              <a:rPr lang="en-GB" sz="1800" dirty="0" smtClean="0"/>
              <a:t>Science, Social and Economic Development</a:t>
            </a:r>
          </a:p>
          <a:p>
            <a:pPr lvl="1">
              <a:defRPr/>
            </a:pPr>
            <a:r>
              <a:rPr lang="en-GB" sz="1800" dirty="0" smtClean="0"/>
              <a:t>Defence, Intelligence and National Security</a:t>
            </a:r>
          </a:p>
          <a:p>
            <a:pPr lvl="1">
              <a:defRPr/>
            </a:pPr>
            <a:endParaRPr lang="en-GB" sz="1600" dirty="0" smtClean="0"/>
          </a:p>
          <a:p>
            <a:r>
              <a:rPr lang="en-GB" sz="2200" dirty="0" smtClean="0"/>
              <a:t>Policy </a:t>
            </a:r>
            <a:r>
              <a:rPr lang="en-GB" sz="2200" i="1" dirty="0" err="1" smtClean="0"/>
              <a:t>vs</a:t>
            </a:r>
            <a:r>
              <a:rPr lang="en-GB" sz="2200" dirty="0" smtClean="0"/>
              <a:t> Strategy</a:t>
            </a:r>
          </a:p>
          <a:p>
            <a:pPr lvl="1"/>
            <a:r>
              <a:rPr lang="en-GB" sz="1800" dirty="0" smtClean="0">
                <a:cs typeface="Calisto MT"/>
              </a:rPr>
              <a:t>Policy is what is, or what is not done – implies a rule or guide </a:t>
            </a:r>
          </a:p>
          <a:p>
            <a:pPr lvl="1"/>
            <a:r>
              <a:rPr lang="en-GB" sz="1800" dirty="0" smtClean="0">
                <a:cs typeface="Calisto MT"/>
              </a:rPr>
              <a:t>Strategy is the methodology used to accomplish a target prescribed by policy</a:t>
            </a:r>
            <a:endParaRPr lang="en-GB" sz="1800" dirty="0">
              <a:cs typeface="Calisto M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>
                <a:latin typeface="Copperplate"/>
                <a:cs typeface="Copperplate"/>
              </a:rPr>
              <a:t>London Institute of Space Policy and Law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1DFACEE7-68F3-1F44-A809-63F2A92164E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009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39164"/>
          </a:xfrm>
        </p:spPr>
        <p:txBody>
          <a:bodyPr>
            <a:normAutofit/>
          </a:bodyPr>
          <a:lstStyle/>
          <a:p>
            <a:r>
              <a:rPr lang="en-GB" sz="4000" cap="small" dirty="0" smtClean="0"/>
              <a:t>Options &amp; Implementation</a:t>
            </a:r>
            <a:endParaRPr lang="en-GB" sz="4000" cap="small" noProof="0" dirty="0"/>
          </a:p>
        </p:txBody>
      </p:sp>
      <p:pic>
        <p:nvPicPr>
          <p:cNvPr id="6" name="Content Placeholder 3" descr="ski-map1-lg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29" b="6729"/>
          <a:stretch>
            <a:fillRect/>
          </a:stretch>
        </p:blipFill>
        <p:spPr>
          <a:xfrm>
            <a:off x="340746" y="1239164"/>
            <a:ext cx="8547404" cy="4886999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1DFACEE7-68F3-1F44-A809-63F2A92164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107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7206"/>
          </a:xfrm>
        </p:spPr>
        <p:txBody>
          <a:bodyPr>
            <a:normAutofit/>
          </a:bodyPr>
          <a:lstStyle/>
          <a:p>
            <a:r>
              <a:rPr lang="en-GB" sz="4000" cap="small" noProof="0" dirty="0" smtClean="0"/>
              <a:t>Policy Objectives</a:t>
            </a:r>
            <a:endParaRPr lang="en-GB" sz="4000" cap="small" noProof="0" dirty="0"/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900112" y="1409550"/>
            <a:ext cx="7345363" cy="49468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GB" sz="2200" dirty="0" smtClean="0"/>
              <a:t>Motivation for Space Policy</a:t>
            </a:r>
          </a:p>
          <a:p>
            <a:pPr lvl="2"/>
            <a:r>
              <a:rPr lang="en-GB" sz="1800" dirty="0" smtClean="0"/>
              <a:t>Protect national interests (territorial, military, etc.)</a:t>
            </a:r>
          </a:p>
          <a:p>
            <a:pPr lvl="2"/>
            <a:r>
              <a:rPr lang="en-GB" sz="1800" dirty="0" smtClean="0"/>
              <a:t>Security (political, financial, personal - health, food)</a:t>
            </a:r>
          </a:p>
          <a:p>
            <a:pPr lvl="4"/>
            <a:r>
              <a:rPr lang="en-GB" sz="1800" dirty="0" smtClean="0"/>
              <a:t>Disaster Monitoring</a:t>
            </a:r>
          </a:p>
          <a:p>
            <a:pPr lvl="4"/>
            <a:r>
              <a:rPr lang="en-GB" sz="1800" dirty="0" smtClean="0"/>
              <a:t>Health</a:t>
            </a:r>
          </a:p>
          <a:p>
            <a:pPr lvl="2"/>
            <a:r>
              <a:rPr lang="en-GB" sz="1800" dirty="0" smtClean="0"/>
              <a:t>Economic growth &amp; security</a:t>
            </a:r>
          </a:p>
          <a:p>
            <a:pPr lvl="4"/>
            <a:r>
              <a:rPr lang="en-GB" sz="1800" dirty="0" smtClean="0"/>
              <a:t>Weather Forecast</a:t>
            </a:r>
          </a:p>
          <a:p>
            <a:pPr lvl="4"/>
            <a:r>
              <a:rPr lang="en-GB" sz="1800" dirty="0" smtClean="0"/>
              <a:t>Agricultural Monitoring and Planning</a:t>
            </a:r>
          </a:p>
          <a:p>
            <a:pPr lvl="4"/>
            <a:r>
              <a:rPr lang="en-GB" sz="1800" dirty="0" smtClean="0"/>
              <a:t>Resource management</a:t>
            </a:r>
          </a:p>
          <a:p>
            <a:pPr lvl="2"/>
            <a:r>
              <a:rPr lang="en-GB" sz="1800" dirty="0" smtClean="0"/>
              <a:t>Technological development</a:t>
            </a:r>
          </a:p>
          <a:p>
            <a:pPr lvl="4"/>
            <a:r>
              <a:rPr lang="en-GB" sz="1800" dirty="0" smtClean="0"/>
              <a:t>Communication and Information technology</a:t>
            </a:r>
          </a:p>
          <a:p>
            <a:pPr lvl="4"/>
            <a:r>
              <a:rPr lang="en-GB" sz="1800" dirty="0" smtClean="0"/>
              <a:t>Scientific capacity	</a:t>
            </a:r>
          </a:p>
          <a:p>
            <a:pPr lvl="2"/>
            <a:r>
              <a:rPr lang="en-GB" sz="1800" dirty="0" smtClean="0"/>
              <a:t>Education</a:t>
            </a:r>
          </a:p>
          <a:p>
            <a:pPr lvl="2"/>
            <a:r>
              <a:rPr lang="en-GB" sz="1800" dirty="0" smtClean="0"/>
              <a:t>National Prestige</a:t>
            </a:r>
            <a:endParaRPr lang="en-GB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1DFACEE7-68F3-1F44-A809-63F2A92164E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7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99758"/>
          </a:xfrm>
        </p:spPr>
        <p:txBody>
          <a:bodyPr>
            <a:noAutofit/>
          </a:bodyPr>
          <a:lstStyle/>
          <a:p>
            <a:r>
              <a:rPr lang="en-GB" sz="4000" cap="small" dirty="0" smtClean="0"/>
              <a:t>New Policy Factors </a:t>
            </a:r>
            <a:endParaRPr lang="en-GB" sz="4000" noProof="0" dirty="0">
              <a:latin typeface="Calisto MT" charset="0"/>
            </a:endParaRP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457200" y="1099758"/>
            <a:ext cx="8229600" cy="5026405"/>
          </a:xfrm>
        </p:spPr>
        <p:txBody>
          <a:bodyPr>
            <a:normAutofit fontScale="92500" lnSpcReduction="20000"/>
          </a:bodyPr>
          <a:lstStyle/>
          <a:p>
            <a:r>
              <a:rPr lang="en-GB" sz="2200" dirty="0" smtClean="0"/>
              <a:t>Growing Focus on Space</a:t>
            </a:r>
          </a:p>
          <a:p>
            <a:pPr marL="0" indent="0">
              <a:buNone/>
            </a:pPr>
            <a:endParaRPr lang="en-GB" sz="800" dirty="0" smtClean="0"/>
          </a:p>
          <a:p>
            <a:pPr lvl="2"/>
            <a:r>
              <a:rPr lang="en-GB" sz="1800" dirty="0" smtClean="0"/>
              <a:t>Rapid Expansion </a:t>
            </a:r>
            <a:r>
              <a:rPr lang="en-GB" sz="1800" dirty="0"/>
              <a:t>of </a:t>
            </a:r>
            <a:r>
              <a:rPr lang="en-GB" sz="1800" dirty="0" smtClean="0"/>
              <a:t>Activities</a:t>
            </a:r>
            <a:endParaRPr lang="en-GB" sz="1800" dirty="0"/>
          </a:p>
          <a:p>
            <a:pPr lvl="2"/>
            <a:r>
              <a:rPr lang="en-GB" sz="1800" dirty="0"/>
              <a:t>	Increasing </a:t>
            </a:r>
            <a:r>
              <a:rPr lang="en-GB" sz="1800" dirty="0" smtClean="0"/>
              <a:t>Numbers </a:t>
            </a:r>
            <a:r>
              <a:rPr lang="en-GB" sz="1800" dirty="0"/>
              <a:t>of </a:t>
            </a:r>
            <a:r>
              <a:rPr lang="en-GB" sz="1800" dirty="0" smtClean="0"/>
              <a:t>Participants</a:t>
            </a:r>
            <a:endParaRPr lang="en-GB" sz="1800" dirty="0"/>
          </a:p>
          <a:p>
            <a:pPr lvl="3"/>
            <a:r>
              <a:rPr lang="en-GB" sz="1800" dirty="0" smtClean="0"/>
              <a:t>Private Commercial Investors</a:t>
            </a:r>
          </a:p>
          <a:p>
            <a:pPr lvl="4"/>
            <a:r>
              <a:rPr lang="en-GB" sz="1800" dirty="0" smtClean="0"/>
              <a:t>Reducing cost of access</a:t>
            </a:r>
          </a:p>
          <a:p>
            <a:pPr lvl="4"/>
            <a:r>
              <a:rPr lang="en-GB" sz="1800" dirty="0" smtClean="0"/>
              <a:t>Wealth concentration</a:t>
            </a:r>
            <a:endParaRPr lang="en-GB" sz="1800" dirty="0"/>
          </a:p>
          <a:p>
            <a:pPr lvl="3"/>
            <a:r>
              <a:rPr lang="en-GB" sz="1800" dirty="0"/>
              <a:t>Developing countries</a:t>
            </a:r>
          </a:p>
          <a:p>
            <a:pPr lvl="2"/>
            <a:r>
              <a:rPr lang="en-GB" sz="1800" dirty="0"/>
              <a:t>	</a:t>
            </a:r>
            <a:r>
              <a:rPr lang="en-GB" sz="1800" dirty="0" smtClean="0"/>
              <a:t>Coordination </a:t>
            </a:r>
            <a:r>
              <a:rPr lang="en-GB" sz="1800" dirty="0"/>
              <a:t>on </a:t>
            </a:r>
            <a:r>
              <a:rPr lang="en-GB" sz="1800" dirty="0" smtClean="0"/>
              <a:t>Sustainability</a:t>
            </a:r>
            <a:r>
              <a:rPr lang="en-GB" sz="1800" dirty="0"/>
              <a:t> </a:t>
            </a:r>
            <a:r>
              <a:rPr lang="en-GB" sz="1800" dirty="0" smtClean="0"/>
              <a:t>and Security</a:t>
            </a:r>
            <a:endParaRPr lang="en-GB" sz="1800" dirty="0"/>
          </a:p>
          <a:p>
            <a:pPr lvl="2"/>
            <a:r>
              <a:rPr lang="en-GB" sz="1800" dirty="0"/>
              <a:t>	</a:t>
            </a:r>
            <a:r>
              <a:rPr lang="en-GB" sz="1800" dirty="0" smtClean="0"/>
              <a:t>Sharing </a:t>
            </a:r>
            <a:r>
              <a:rPr lang="en-GB" sz="1800" dirty="0"/>
              <a:t>R</a:t>
            </a:r>
            <a:r>
              <a:rPr lang="en-GB" sz="1800" dirty="0" smtClean="0"/>
              <a:t>isks </a:t>
            </a:r>
            <a:r>
              <a:rPr lang="en-GB" sz="1800" dirty="0"/>
              <a:t>and </a:t>
            </a:r>
            <a:r>
              <a:rPr lang="en-GB" sz="1800" dirty="0" smtClean="0"/>
              <a:t>Costs</a:t>
            </a:r>
          </a:p>
          <a:p>
            <a:pPr marL="914400" lvl="2" indent="0">
              <a:buNone/>
            </a:pPr>
            <a:endParaRPr lang="en-GB" sz="800" dirty="0" smtClean="0"/>
          </a:p>
          <a:p>
            <a:pPr marL="914400" lvl="2" indent="0">
              <a:buNone/>
            </a:pPr>
            <a:endParaRPr lang="en-GB" sz="800" dirty="0" smtClean="0"/>
          </a:p>
          <a:p>
            <a:r>
              <a:rPr lang="en-GB" sz="2200" dirty="0" smtClean="0"/>
              <a:t>Earth Orbits</a:t>
            </a:r>
            <a:endParaRPr lang="en-GB" sz="800" dirty="0" smtClean="0"/>
          </a:p>
          <a:p>
            <a:pPr marL="0" indent="0">
              <a:buNone/>
            </a:pPr>
            <a:endParaRPr lang="en-GB" sz="800" dirty="0" smtClean="0"/>
          </a:p>
          <a:p>
            <a:pPr lvl="2"/>
            <a:r>
              <a:rPr lang="en-GB" sz="1800" dirty="0" smtClean="0"/>
              <a:t>Congested, Competed and Contested</a:t>
            </a:r>
          </a:p>
          <a:p>
            <a:pPr lvl="2"/>
            <a:r>
              <a:rPr lang="en-GB" sz="1800" dirty="0" smtClean="0"/>
              <a:t>Safety, Security and Sustainability</a:t>
            </a:r>
          </a:p>
          <a:p>
            <a:endParaRPr lang="en-GB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1DFACEE7-68F3-1F44-A809-63F2A92164E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670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1115248"/>
          </a:xfrm>
        </p:spPr>
        <p:txBody>
          <a:bodyPr>
            <a:normAutofit/>
          </a:bodyPr>
          <a:lstStyle/>
          <a:p>
            <a:r>
              <a:rPr lang="en-GB" sz="4000" cap="small" noProof="0" dirty="0" smtClean="0"/>
              <a:t>Policy Institutions</a:t>
            </a:r>
            <a:endParaRPr lang="en-GB" sz="4000" cap="small" noProof="0" dirty="0"/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900112" y="1332102"/>
            <a:ext cx="7345363" cy="5024248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GB" sz="2200" dirty="0" smtClean="0"/>
              <a:t>UN COPUOS</a:t>
            </a:r>
          </a:p>
          <a:p>
            <a:pPr lvl="3">
              <a:defRPr/>
            </a:pPr>
            <a:r>
              <a:rPr lang="en-GB" sz="1800" dirty="0" smtClean="0"/>
              <a:t>LSC and STSC</a:t>
            </a:r>
          </a:p>
          <a:p>
            <a:pPr lvl="3">
              <a:defRPr/>
            </a:pPr>
            <a:r>
              <a:rPr lang="en-GB" sz="1800" dirty="0" smtClean="0"/>
              <a:t>Groups of Experts</a:t>
            </a:r>
            <a:endParaRPr lang="en-GB" sz="800" dirty="0" smtClean="0"/>
          </a:p>
          <a:p>
            <a:pPr marL="1371600" lvl="3" indent="0">
              <a:buNone/>
              <a:defRPr/>
            </a:pPr>
            <a:endParaRPr lang="en-GB" sz="800" dirty="0" smtClean="0"/>
          </a:p>
          <a:p>
            <a:pPr marL="1371600" lvl="3" indent="0">
              <a:buNone/>
              <a:defRPr/>
            </a:pPr>
            <a:endParaRPr lang="en-GB" sz="800" dirty="0" smtClean="0"/>
          </a:p>
          <a:p>
            <a:pPr>
              <a:defRPr/>
            </a:pPr>
            <a:r>
              <a:rPr lang="en-GB" sz="2200" dirty="0" smtClean="0"/>
              <a:t>Regional and National</a:t>
            </a:r>
          </a:p>
          <a:p>
            <a:pPr lvl="3">
              <a:defRPr/>
            </a:pPr>
            <a:r>
              <a:rPr lang="en-GB" sz="1800" dirty="0" smtClean="0"/>
              <a:t>European Commission</a:t>
            </a:r>
          </a:p>
          <a:p>
            <a:pPr lvl="3">
              <a:defRPr/>
            </a:pPr>
            <a:r>
              <a:rPr lang="en-GB" sz="1800" dirty="0" smtClean="0"/>
              <a:t>European Space Agency  ESA</a:t>
            </a:r>
          </a:p>
          <a:p>
            <a:pPr lvl="3">
              <a:defRPr/>
            </a:pPr>
            <a:r>
              <a:rPr lang="en-GB" sz="1800" dirty="0" smtClean="0"/>
              <a:t>Asia-Pacific Space Co-operation Organisation  APSCO</a:t>
            </a:r>
          </a:p>
          <a:p>
            <a:pPr lvl="3">
              <a:defRPr/>
            </a:pPr>
            <a:r>
              <a:rPr lang="en-GB" sz="1800" dirty="0" smtClean="0"/>
              <a:t>African Union</a:t>
            </a:r>
          </a:p>
          <a:p>
            <a:pPr lvl="3">
              <a:defRPr/>
            </a:pPr>
            <a:r>
              <a:rPr lang="en-GB" sz="1800" dirty="0" smtClean="0"/>
              <a:t>National Space Agencies  NASA, JAXA, UKSA</a:t>
            </a:r>
          </a:p>
          <a:p>
            <a:pPr marL="1371600" lvl="3" indent="0">
              <a:buNone/>
              <a:defRPr/>
            </a:pPr>
            <a:endParaRPr lang="en-GB" sz="800" dirty="0" smtClean="0"/>
          </a:p>
          <a:p>
            <a:pPr marL="1371600" lvl="3" indent="0">
              <a:buNone/>
              <a:defRPr/>
            </a:pPr>
            <a:endParaRPr lang="en-GB" sz="800" dirty="0" smtClean="0"/>
          </a:p>
          <a:p>
            <a:pPr>
              <a:defRPr/>
            </a:pPr>
            <a:r>
              <a:rPr lang="en-GB" sz="2200" dirty="0" smtClean="0"/>
              <a:t>IGOs with Specific Remit</a:t>
            </a:r>
          </a:p>
          <a:p>
            <a:pPr lvl="3">
              <a:defRPr/>
            </a:pPr>
            <a:r>
              <a:rPr lang="en-GB" sz="1800" dirty="0" smtClean="0"/>
              <a:t>Inmarsat, Intelsat, </a:t>
            </a:r>
            <a:r>
              <a:rPr lang="en-GB" sz="1800" dirty="0" err="1" smtClean="0"/>
              <a:t>ArabSat</a:t>
            </a:r>
            <a:r>
              <a:rPr lang="en-GB" sz="1800" dirty="0" smtClean="0"/>
              <a:t> and </a:t>
            </a:r>
            <a:r>
              <a:rPr lang="en-GB" sz="1800" dirty="0" err="1" smtClean="0"/>
              <a:t>AfriSat</a:t>
            </a:r>
            <a:endParaRPr lang="en-GB" sz="1800" dirty="0" smtClean="0"/>
          </a:p>
          <a:p>
            <a:pPr lvl="3">
              <a:defRPr/>
            </a:pPr>
            <a:endParaRPr lang="en-GB" sz="1600" dirty="0" smtClean="0"/>
          </a:p>
          <a:p>
            <a:pPr lvl="3">
              <a:defRPr/>
            </a:pPr>
            <a:endParaRPr lang="en-GB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1DFACEE7-68F3-1F44-A809-63F2A92164E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10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15248"/>
          </a:xfrm>
        </p:spPr>
        <p:txBody>
          <a:bodyPr>
            <a:normAutofit/>
          </a:bodyPr>
          <a:lstStyle/>
          <a:p>
            <a:r>
              <a:rPr lang="en-GB" sz="4000" cap="small" dirty="0" smtClean="0"/>
              <a:t>Policy Challenges</a:t>
            </a:r>
            <a:endParaRPr lang="en-GB" sz="4000" noProof="0" dirty="0">
              <a:latin typeface="Calisto MT" charset="0"/>
            </a:endParaRP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900112" y="1316612"/>
            <a:ext cx="7345363" cy="5054979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GB" sz="2200" dirty="0" smtClean="0"/>
              <a:t>Treaty Adherence</a:t>
            </a:r>
          </a:p>
          <a:p>
            <a:pPr lvl="3">
              <a:defRPr/>
            </a:pPr>
            <a:r>
              <a:rPr lang="en-GB" sz="1800" dirty="0" smtClean="0"/>
              <a:t>Registration Convention</a:t>
            </a:r>
          </a:p>
          <a:p>
            <a:pPr marL="1371600" lvl="3" indent="0">
              <a:buNone/>
              <a:defRPr/>
            </a:pPr>
            <a:endParaRPr lang="en-GB" sz="800" dirty="0" smtClean="0"/>
          </a:p>
          <a:p>
            <a:pPr>
              <a:defRPr/>
            </a:pPr>
            <a:r>
              <a:rPr lang="en-GB" sz="2200" dirty="0" smtClean="0"/>
              <a:t>Weapons Control</a:t>
            </a:r>
          </a:p>
          <a:p>
            <a:pPr marL="0" indent="0">
              <a:buNone/>
              <a:defRPr/>
            </a:pPr>
            <a:endParaRPr lang="en-GB" sz="800" dirty="0" smtClean="0"/>
          </a:p>
          <a:p>
            <a:pPr>
              <a:defRPr/>
            </a:pPr>
            <a:r>
              <a:rPr lang="en-GB" sz="2200" dirty="0" smtClean="0"/>
              <a:t>Operator Diversity and Coordination</a:t>
            </a:r>
          </a:p>
          <a:p>
            <a:pPr marL="0" indent="0">
              <a:buNone/>
              <a:defRPr/>
            </a:pPr>
            <a:endParaRPr lang="en-GB" sz="800" dirty="0" smtClean="0"/>
          </a:p>
          <a:p>
            <a:pPr>
              <a:defRPr/>
            </a:pPr>
            <a:r>
              <a:rPr lang="en-GB" sz="2200" dirty="0" smtClean="0"/>
              <a:t>Differential Needs</a:t>
            </a:r>
          </a:p>
          <a:p>
            <a:pPr lvl="3">
              <a:defRPr/>
            </a:pPr>
            <a:r>
              <a:rPr lang="en-GB" sz="1800" dirty="0" smtClean="0"/>
              <a:t>Applications for Developing Countries</a:t>
            </a:r>
          </a:p>
          <a:p>
            <a:pPr lvl="3">
              <a:defRPr/>
            </a:pPr>
            <a:r>
              <a:rPr lang="en-GB" sz="1800" dirty="0" smtClean="0"/>
              <a:t>Industrial Policy</a:t>
            </a:r>
          </a:p>
          <a:p>
            <a:pPr marL="1371600" lvl="3" indent="0">
              <a:buNone/>
              <a:defRPr/>
            </a:pPr>
            <a:endParaRPr lang="en-GB" sz="800" dirty="0" smtClean="0"/>
          </a:p>
          <a:p>
            <a:pPr>
              <a:defRPr/>
            </a:pPr>
            <a:r>
              <a:rPr lang="en-GB" sz="2200" dirty="0" smtClean="0"/>
              <a:t>Public Support</a:t>
            </a:r>
          </a:p>
          <a:p>
            <a:pPr lvl="3">
              <a:defRPr/>
            </a:pPr>
            <a:r>
              <a:rPr lang="en-GB" sz="1800" dirty="0" smtClean="0"/>
              <a:t>Educate and Inform of Benefits</a:t>
            </a:r>
          </a:p>
          <a:p>
            <a:pPr lvl="3">
              <a:defRPr/>
            </a:pPr>
            <a:r>
              <a:rPr lang="en-GB" sz="1800" dirty="0" smtClean="0"/>
              <a:t>Government Sustained Funding and Investment</a:t>
            </a:r>
            <a:endParaRPr lang="en-GB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41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15248"/>
          </a:xfrm>
        </p:spPr>
        <p:txBody>
          <a:bodyPr>
            <a:normAutofit/>
          </a:bodyPr>
          <a:lstStyle/>
          <a:p>
            <a:r>
              <a:rPr lang="en-GB" sz="4000" cap="small" noProof="0" dirty="0" smtClean="0"/>
              <a:t>Constraints</a:t>
            </a:r>
            <a:endParaRPr lang="en-GB" sz="4000" cap="small" noProof="0" dirty="0"/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457200" y="1270144"/>
            <a:ext cx="8229600" cy="5086206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GB" sz="2200" dirty="0" smtClean="0"/>
              <a:t>Role of WTO</a:t>
            </a:r>
          </a:p>
          <a:p>
            <a:pPr lvl="3">
              <a:defRPr/>
            </a:pPr>
            <a:r>
              <a:rPr lang="en-GB" sz="1800" dirty="0" smtClean="0"/>
              <a:t>General Agreement on Trade in Services 1995  GATS</a:t>
            </a:r>
          </a:p>
          <a:p>
            <a:pPr lvl="3">
              <a:defRPr/>
            </a:pPr>
            <a:r>
              <a:rPr lang="en-GB" sz="1800" dirty="0" smtClean="0"/>
              <a:t>Basic Telecoms Agreement 1997  BTA</a:t>
            </a:r>
          </a:p>
          <a:p>
            <a:pPr marL="1371600" lvl="3" indent="0">
              <a:buNone/>
              <a:defRPr/>
            </a:pPr>
            <a:endParaRPr lang="en-GB" sz="1800" dirty="0" smtClean="0"/>
          </a:p>
          <a:p>
            <a:pPr>
              <a:defRPr/>
            </a:pPr>
            <a:r>
              <a:rPr lang="en-GB" sz="2200" dirty="0" smtClean="0"/>
              <a:t>Arms Control</a:t>
            </a:r>
          </a:p>
          <a:p>
            <a:pPr lvl="3">
              <a:defRPr/>
            </a:pPr>
            <a:r>
              <a:rPr lang="en-GB" sz="1800" dirty="0" smtClean="0"/>
              <a:t>UN Conference on Disarmament</a:t>
            </a:r>
          </a:p>
          <a:p>
            <a:pPr lvl="3">
              <a:defRPr/>
            </a:pPr>
            <a:r>
              <a:rPr lang="en-GB" sz="1800" dirty="0" smtClean="0"/>
              <a:t>International Humanitarian Law</a:t>
            </a:r>
          </a:p>
          <a:p>
            <a:pPr marL="0" indent="0">
              <a:buNone/>
              <a:defRPr/>
            </a:pPr>
            <a:endParaRPr lang="en-GB" sz="2200" dirty="0" smtClean="0"/>
          </a:p>
          <a:p>
            <a:pPr>
              <a:defRPr/>
            </a:pPr>
            <a:r>
              <a:rPr lang="en-GB" sz="2200" dirty="0" smtClean="0"/>
              <a:t>European Union</a:t>
            </a:r>
          </a:p>
          <a:p>
            <a:pPr lvl="3">
              <a:defRPr/>
            </a:pPr>
            <a:r>
              <a:rPr lang="en-GB" sz="1800" dirty="0" smtClean="0"/>
              <a:t>Competition Laws</a:t>
            </a:r>
          </a:p>
          <a:p>
            <a:pPr lvl="3">
              <a:defRPr/>
            </a:pPr>
            <a:r>
              <a:rPr lang="en-GB" sz="1800" dirty="0" smtClean="0"/>
              <a:t>State Aid</a:t>
            </a:r>
          </a:p>
          <a:p>
            <a:pPr lvl="3">
              <a:defRPr/>
            </a:pPr>
            <a:r>
              <a:rPr lang="en-GB" sz="1800" dirty="0" smtClean="0"/>
              <a:t>ESA </a:t>
            </a:r>
            <a:r>
              <a:rPr lang="en-GB" sz="1800" i="1" dirty="0" err="1" smtClean="0"/>
              <a:t>juste</a:t>
            </a:r>
            <a:r>
              <a:rPr lang="en-GB" sz="1800" i="1" dirty="0" smtClean="0"/>
              <a:t> retour</a:t>
            </a:r>
          </a:p>
          <a:p>
            <a:pPr lvl="4">
              <a:defRPr/>
            </a:pPr>
            <a:r>
              <a:rPr lang="en-GB" sz="1800" dirty="0"/>
              <a:t>Case No COMP/M.5168 – EADS/ SSTL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140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500988"/>
            <a:ext cx="7923212" cy="1398105"/>
          </a:xfrm>
        </p:spPr>
        <p:txBody>
          <a:bodyPr>
            <a:normAutofit fontScale="90000"/>
          </a:bodyPr>
          <a:lstStyle/>
          <a:p>
            <a:r>
              <a:rPr lang="en-GB" cap="small" dirty="0">
                <a:latin typeface="Calisto MT"/>
                <a:cs typeface="Calisto MT"/>
              </a:rPr>
              <a:t>Space Policy </a:t>
            </a:r>
            <a:r>
              <a:rPr lang="en-GB" cap="small" dirty="0" smtClean="0">
                <a:latin typeface="Calisto MT"/>
                <a:cs typeface="Calisto MT"/>
              </a:rPr>
              <a:t>Regime</a:t>
            </a:r>
            <a:r>
              <a:rPr lang="en-GB" dirty="0" smtClean="0">
                <a:solidFill>
                  <a:schemeClr val="tx1"/>
                </a:solidFill>
                <a:latin typeface="Calisto MT"/>
                <a:ea typeface="ＭＳ Ｐゴシック" charset="0"/>
                <a:cs typeface="Calisto MT"/>
              </a:rPr>
              <a:t/>
            </a:r>
            <a:br>
              <a:rPr lang="en-GB" dirty="0" smtClean="0">
                <a:solidFill>
                  <a:schemeClr val="tx1"/>
                </a:solidFill>
                <a:latin typeface="Calisto MT"/>
                <a:ea typeface="ＭＳ Ｐゴシック" charset="0"/>
                <a:cs typeface="Calisto MT"/>
              </a:rPr>
            </a:br>
            <a:endParaRPr lang="en-GB" dirty="0">
              <a:solidFill>
                <a:schemeClr val="tx1"/>
              </a:solidFill>
              <a:latin typeface="Calisto MT"/>
              <a:ea typeface="ＭＳ Ｐゴシック" charset="0"/>
              <a:cs typeface="Calisto MT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1688362"/>
            <a:ext cx="6985000" cy="4404464"/>
          </a:xfrm>
        </p:spPr>
        <p:txBody>
          <a:bodyPr>
            <a:normAutofit/>
          </a:bodyPr>
          <a:lstStyle/>
          <a:p>
            <a:pPr>
              <a:buClr>
                <a:srgbClr val="404040"/>
              </a:buClr>
              <a:buFont typeface="Arial" charset="0"/>
              <a:buNone/>
              <a:defRPr/>
            </a:pPr>
            <a:endParaRPr lang="en-US" b="1" dirty="0" smtClean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r>
              <a:rPr lang="en-US" b="1" dirty="0" smtClean="0">
                <a:solidFill>
                  <a:srgbClr val="404040"/>
                </a:solidFill>
                <a:latin typeface="Calisto MT" charset="0"/>
                <a:ea typeface="ＭＳ Ｐゴシック" charset="0"/>
                <a:cs typeface="ＭＳ Ｐゴシック" charset="0"/>
              </a:rPr>
              <a:t>Space Policy and Law Course </a:t>
            </a:r>
            <a:r>
              <a:rPr lang="is-IS" b="1" dirty="0" smtClean="0">
                <a:solidFill>
                  <a:srgbClr val="404040"/>
                </a:solidFill>
                <a:latin typeface="Calisto MT" charset="0"/>
                <a:ea typeface="ＭＳ Ｐゴシック" charset="0"/>
                <a:cs typeface="ＭＳ Ｐゴシック" charset="0"/>
              </a:rPr>
              <a:t>2019</a:t>
            </a:r>
            <a:endParaRPr lang="en-US" sz="1200" b="1" dirty="0" smtClean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r>
              <a:rPr lang="en-US" sz="1300" b="1" i="1" dirty="0" smtClean="0">
                <a:solidFill>
                  <a:srgbClr val="404040"/>
                </a:solidFill>
                <a:latin typeface="Calisto MT" charset="0"/>
                <a:ea typeface="ＭＳ Ｐゴシック" charset="0"/>
                <a:cs typeface="ＭＳ Ｐゴシック" charset="0"/>
              </a:rPr>
              <a:t>Space Policy Principles, National and International Institutions</a:t>
            </a:r>
            <a:endParaRPr lang="en-US" sz="1300" i="1" dirty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endParaRPr lang="en-US" b="1" dirty="0">
              <a:solidFill>
                <a:srgbClr val="00000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 algn="l">
              <a:buClr>
                <a:srgbClr val="404040"/>
              </a:buClr>
              <a:buFont typeface="Arial" charset="0"/>
              <a:buNone/>
              <a:defRPr/>
            </a:pPr>
            <a:endParaRPr lang="en-US" b="1" dirty="0">
              <a:solidFill>
                <a:srgbClr val="00000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r>
              <a:rPr lang="en-GB" sz="1900" i="1" dirty="0" smtClean="0">
                <a:solidFill>
                  <a:srgbClr val="000000"/>
                </a:solidFill>
                <a:latin typeface="Calisto MT" charset="0"/>
                <a:ea typeface="ＭＳ Ｐゴシック" charset="0"/>
                <a:cs typeface="ＭＳ Ｐゴシック" charset="0"/>
              </a:rPr>
              <a:t>James </a:t>
            </a:r>
            <a:r>
              <a:rPr lang="en-GB" sz="1900" i="1" dirty="0" err="1" smtClean="0">
                <a:solidFill>
                  <a:srgbClr val="000000"/>
                </a:solidFill>
                <a:latin typeface="Calisto MT" charset="0"/>
                <a:ea typeface="ＭＳ Ｐゴシック" charset="0"/>
                <a:cs typeface="ＭＳ Ｐゴシック" charset="0"/>
              </a:rPr>
              <a:t>Cemmell</a:t>
            </a:r>
            <a:endParaRPr lang="en-US" altLang="ja-JP" sz="1900" i="1" dirty="0">
              <a:solidFill>
                <a:srgbClr val="00000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defRPr/>
            </a:pPr>
            <a:r>
              <a:rPr lang="en-US" sz="1100" b="1" i="1" dirty="0" smtClean="0">
                <a:solidFill>
                  <a:srgbClr val="000000"/>
                </a:solidFill>
                <a:latin typeface="Calisto MT" charset="0"/>
                <a:ea typeface="ＭＳ Ｐゴシック" charset="0"/>
                <a:cs typeface="ＭＳ Ｐゴシック" charset="0"/>
              </a:rPr>
              <a:t>Government Engagement V-P, Inmarsat; ISPL Faculty</a:t>
            </a:r>
            <a:endParaRPr lang="en-US" sz="1100" b="1" dirty="0" smtClean="0">
              <a:solidFill>
                <a:srgbClr val="00000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r>
              <a:rPr lang="en-US" sz="1700" dirty="0" smtClean="0">
                <a:solidFill>
                  <a:srgbClr val="000000"/>
                </a:solidFill>
                <a:latin typeface="Calisto MT" charset="0"/>
                <a:ea typeface="ＭＳ Ｐゴシック" charset="0"/>
                <a:cs typeface="ＭＳ Ｐゴシック" charset="0"/>
              </a:rPr>
              <a:t>14 October </a:t>
            </a:r>
            <a:r>
              <a:rPr lang="is-IS" sz="1700" dirty="0" smtClean="0">
                <a:solidFill>
                  <a:srgbClr val="000000"/>
                </a:solidFill>
                <a:latin typeface="Calisto MT" charset="0"/>
                <a:ea typeface="ＭＳ Ｐゴシック" charset="0"/>
                <a:cs typeface="ＭＳ Ｐゴシック" charset="0"/>
              </a:rPr>
              <a:t>2019</a:t>
            </a:r>
            <a:r>
              <a:rPr lang="en-US" sz="1700" dirty="0" smtClean="0">
                <a:solidFill>
                  <a:srgbClr val="000000"/>
                </a:solidFill>
                <a:latin typeface="Calisto MT" charset="0"/>
                <a:ea typeface="ＭＳ Ｐゴシック" charset="0"/>
                <a:cs typeface="ＭＳ Ｐゴシック" charset="0"/>
              </a:rPr>
              <a:t>, London</a:t>
            </a:r>
            <a:endParaRPr lang="en-US" sz="1700" b="1" dirty="0">
              <a:solidFill>
                <a:srgbClr val="00000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endParaRPr lang="en-US" sz="1000" dirty="0" smtClean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endParaRPr lang="en-US" sz="1000" dirty="0" smtClean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endParaRPr lang="en-US" sz="1000" dirty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endParaRPr lang="en-US" sz="1000" dirty="0" smtClean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endParaRPr lang="en-US" sz="1000" dirty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endParaRPr lang="en-US" sz="1000" dirty="0" smtClean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endParaRPr lang="en-US" sz="1000" dirty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Clr>
                <a:srgbClr val="404040"/>
              </a:buClr>
              <a:buFont typeface="Arial" charset="0"/>
              <a:buNone/>
              <a:defRPr/>
            </a:pPr>
            <a:r>
              <a:rPr lang="en-US" sz="2200" dirty="0">
                <a:solidFill>
                  <a:srgbClr val="404040"/>
                </a:solidFill>
                <a:latin typeface="Copperplate" charset="0"/>
                <a:ea typeface="ＭＳ Ｐゴシック" charset="0"/>
                <a:cs typeface="ＭＳ Ｐゴシック" charset="0"/>
              </a:rPr>
              <a:t>London Institute of Space Policy and Law</a:t>
            </a:r>
          </a:p>
        </p:txBody>
      </p:sp>
    </p:spTree>
    <p:extLst>
      <p:ext uri="{BB962C8B-B14F-4D97-AF65-F5344CB8AC3E}">
        <p14:creationId xmlns:p14="http://schemas.microsoft.com/office/powerpoint/2010/main" val="3587649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Default Theme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</TotalTime>
  <Words>381</Words>
  <Application>Microsoft Macintosh PowerPoint</Application>
  <PresentationFormat>On-screen Show (4:3)</PresentationFormat>
  <Paragraphs>132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Theme</vt:lpstr>
      <vt:lpstr>Space Policy</vt:lpstr>
      <vt:lpstr>Policy Formulation</vt:lpstr>
      <vt:lpstr>Options &amp; Implementation</vt:lpstr>
      <vt:lpstr>Policy Objectives</vt:lpstr>
      <vt:lpstr>New Policy Factors </vt:lpstr>
      <vt:lpstr>Policy Institutions</vt:lpstr>
      <vt:lpstr>Policy Challenges</vt:lpstr>
      <vt:lpstr>Constraints</vt:lpstr>
      <vt:lpstr>Space Policy Regime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Space Policy</dc:title>
  <dc:creator>Jean Kay</dc:creator>
  <cp:lastModifiedBy>Jean Kay</cp:lastModifiedBy>
  <cp:revision>2</cp:revision>
  <dcterms:created xsi:type="dcterms:W3CDTF">2019-10-27T14:47:21Z</dcterms:created>
  <dcterms:modified xsi:type="dcterms:W3CDTF">2019-10-28T14:16:36Z</dcterms:modified>
</cp:coreProperties>
</file>