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5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E8E6D-8575-F84E-98E7-0B3C3447C730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12088-9BCB-AF46-A0DB-B564B8949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463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83A731-69C8-9F46-B055-83333AD8ADE3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4AF4C-34E0-BE4E-BF9D-6A24912096A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27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83A731-69C8-9F46-B055-83333AD8ADE3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ompress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 flipV="1">
                <a:off x="247157" y="1170829"/>
                <a:ext cx="8622792" cy="99786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244158"/>
            <a:ext cx="8598407" cy="84441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1378857"/>
            <a:ext cx="8418285" cy="4853214"/>
          </a:xfrm>
        </p:spPr>
        <p:txBody>
          <a:bodyPr/>
          <a:lstStyle>
            <a:lvl1pPr marL="342900" indent="-342900">
              <a:buFont typeface="Arial"/>
              <a:buChar char="•"/>
              <a:defRPr>
                <a:solidFill>
                  <a:schemeClr val="tx1"/>
                </a:solidFill>
              </a:defRPr>
            </a:lvl1pPr>
            <a:lvl2pPr marL="693738" indent="-342900">
              <a:buFont typeface="Arial"/>
              <a:buChar char="•"/>
              <a:defRPr>
                <a:solidFill>
                  <a:schemeClr val="tx1"/>
                </a:solidFill>
              </a:defRPr>
            </a:lvl2pPr>
            <a:lvl3pPr marL="922338" indent="-342900"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093788" indent="-285750">
              <a:buFont typeface="Arial"/>
              <a:buChar char="•"/>
              <a:defRPr>
                <a:solidFill>
                  <a:schemeClr val="tx1"/>
                </a:solidFill>
              </a:defRPr>
            </a:lvl4pPr>
            <a:lvl5pPr marL="1322388" indent="-285750">
              <a:buFont typeface="Arial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526644"/>
            <a:ext cx="7923212" cy="1425039"/>
          </a:xfrm>
        </p:spPr>
        <p:txBody>
          <a:bodyPr/>
          <a:lstStyle/>
          <a:p>
            <a:r>
              <a:rPr lang="en-GB" sz="3200" dirty="0">
                <a:solidFill>
                  <a:schemeClr val="tx1"/>
                </a:solidFill>
                <a:latin typeface="Calisto MT" charset="0"/>
                <a:ea typeface="ＭＳ Ｐゴシック" charset="0"/>
                <a:cs typeface="ＭＳ Ｐゴシック" charset="0"/>
              </a:rPr>
              <a:t>Policies &amp; </a:t>
            </a:r>
            <a:r>
              <a:rPr lang="en-GB" sz="3200" dirty="0" smtClean="0">
                <a:solidFill>
                  <a:schemeClr val="tx1"/>
                </a:solidFill>
                <a:latin typeface="Calisto MT" charset="0"/>
                <a:ea typeface="ＭＳ Ｐゴシック" charset="0"/>
                <a:cs typeface="ＭＳ Ｐゴシック" charset="0"/>
              </a:rPr>
              <a:t>Laws </a:t>
            </a:r>
            <a:r>
              <a:rPr lang="en-GB" sz="3200" noProof="0" dirty="0" smtClean="0">
                <a:solidFill>
                  <a:schemeClr val="tx1"/>
                </a:solidFill>
                <a:latin typeface="Calisto MT" charset="0"/>
                <a:ea typeface="ＭＳ Ｐゴシック" charset="0"/>
                <a:cs typeface="ＭＳ Ｐゴシック" charset="0"/>
              </a:rPr>
              <a:t>Governing Space Activities</a:t>
            </a:r>
            <a:br>
              <a:rPr lang="en-GB" sz="3200" noProof="0" dirty="0" smtClean="0">
                <a:solidFill>
                  <a:schemeClr val="tx1"/>
                </a:solidFill>
                <a:latin typeface="Calisto MT" charset="0"/>
                <a:ea typeface="ＭＳ Ｐゴシック" charset="0"/>
                <a:cs typeface="ＭＳ Ｐゴシック" charset="0"/>
              </a:rPr>
            </a:br>
            <a:endParaRPr lang="en-GB" sz="3200" noProof="0" dirty="0">
              <a:solidFill>
                <a:schemeClr val="tx1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78330"/>
            <a:ext cx="6985000" cy="3614496"/>
          </a:xfrm>
        </p:spPr>
        <p:txBody>
          <a:bodyPr>
            <a:normAutofit lnSpcReduction="10000"/>
          </a:bodyPr>
          <a:lstStyle/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GB" b="1" noProof="0" dirty="0" smtClean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Space Policy and Law Course </a:t>
            </a:r>
            <a:r>
              <a:rPr lang="is-IS" b="1" noProof="0" dirty="0" smtClean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2019</a:t>
            </a: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GB" sz="1200" b="1" noProof="0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defRPr/>
            </a:pPr>
            <a:r>
              <a:rPr lang="en-GB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14 </a:t>
            </a:r>
            <a:r>
              <a:rPr lang="en-GB" dirty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– </a:t>
            </a:r>
            <a:r>
              <a:rPr lang="en-GB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16 </a:t>
            </a:r>
            <a:r>
              <a:rPr lang="en-GB" dirty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October </a:t>
            </a:r>
            <a:r>
              <a:rPr lang="is-IS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2019</a:t>
            </a:r>
          </a:p>
          <a:p>
            <a:pPr>
              <a:buClr>
                <a:srgbClr val="404040"/>
              </a:buClr>
              <a:defRPr/>
            </a:pPr>
            <a:endParaRPr lang="en-GB" b="1" dirty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GB" b="1" noProof="0" dirty="0" smtClean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 algn="l">
              <a:buClr>
                <a:srgbClr val="404040"/>
              </a:buClr>
              <a:buFont typeface="Arial" charset="0"/>
              <a:buNone/>
              <a:defRPr/>
            </a:pPr>
            <a:endParaRPr lang="en-GB" b="1" noProof="0" dirty="0" smtClean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GB" sz="1800" i="1" noProof="0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Sa’id Mosteshar</a:t>
            </a:r>
            <a:endParaRPr lang="en-GB" altLang="ja-JP" sz="1000" i="1" noProof="0" dirty="0" smtClean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GB" sz="1000" b="1" i="1" noProof="0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Professor of Space Policy and Law, Director of ISPL, Barrister, </a:t>
            </a:r>
            <a:r>
              <a:rPr lang="en-GB" sz="1000" b="1" i="1" noProof="0" dirty="0" err="1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FRAeS</a:t>
            </a:r>
            <a:endParaRPr lang="en-GB" b="1" noProof="0" dirty="0" smtClean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GB" sz="1000" noProof="0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GB" sz="1000" dirty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GB" sz="1000" noProof="0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GB" sz="1000" dirty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GB" sz="1000" noProof="0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Clr>
                <a:srgbClr val="404040"/>
              </a:buClr>
              <a:buFont typeface="Arial" charset="0"/>
              <a:buNone/>
              <a:defRPr/>
            </a:pPr>
            <a:r>
              <a:rPr lang="en-GB" sz="2200" noProof="0" dirty="0" smtClean="0">
                <a:solidFill>
                  <a:srgbClr val="404040"/>
                </a:solidFill>
                <a:latin typeface="Copperplate" charset="0"/>
                <a:ea typeface="ＭＳ Ｐゴシック" charset="0"/>
                <a:cs typeface="ＭＳ Ｐゴシック" charset="0"/>
              </a:rPr>
              <a:t>London Institute of Space Policy and Law</a:t>
            </a:r>
            <a:endParaRPr lang="en-GB" sz="2200" noProof="0" dirty="0">
              <a:solidFill>
                <a:srgbClr val="404040"/>
              </a:solidFill>
              <a:latin typeface="Copperplate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165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900113" y="0"/>
            <a:ext cx="7345362" cy="867415"/>
          </a:xfrm>
        </p:spPr>
        <p:txBody>
          <a:bodyPr/>
          <a:lstStyle/>
          <a:p>
            <a:r>
              <a:rPr lang="en-GB" sz="4000" cap="small" dirty="0" smtClean="0"/>
              <a:t>Outline</a:t>
            </a:r>
            <a:endParaRPr lang="en-GB" sz="4000" noProof="0" dirty="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900112" y="1115249"/>
            <a:ext cx="7345363" cy="5127041"/>
          </a:xfrm>
        </p:spPr>
        <p:txBody>
          <a:bodyPr>
            <a:normAutofit lnSpcReduction="10000"/>
          </a:bodyPr>
          <a:lstStyle/>
          <a:p>
            <a:pPr lvl="3">
              <a:defRPr/>
            </a:pPr>
            <a:r>
              <a:rPr lang="en-GB" dirty="0" smtClean="0"/>
              <a:t>Space Environment and Technology</a:t>
            </a:r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 lvl="3">
              <a:defRPr/>
            </a:pPr>
            <a:r>
              <a:rPr lang="en-GB" dirty="0" smtClean="0"/>
              <a:t>International Policy and Institutions</a:t>
            </a:r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 lvl="3">
              <a:defRPr/>
            </a:pPr>
            <a:r>
              <a:rPr lang="en-GB" dirty="0" smtClean="0"/>
              <a:t>Legal Regime and Applications</a:t>
            </a:r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 lvl="3">
              <a:defRPr/>
            </a:pPr>
            <a:r>
              <a:rPr lang="en-GB" dirty="0" smtClean="0"/>
              <a:t>Commercial Space Activities</a:t>
            </a:r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 lvl="3">
              <a:defRPr/>
            </a:pPr>
            <a:r>
              <a:rPr lang="en-GB" dirty="0" smtClean="0"/>
              <a:t>Management </a:t>
            </a:r>
            <a:r>
              <a:rPr lang="en-GB" dirty="0"/>
              <a:t>of Orbits and </a:t>
            </a:r>
            <a:r>
              <a:rPr lang="en-GB" dirty="0" smtClean="0"/>
              <a:t>Spectrum</a:t>
            </a:r>
          </a:p>
          <a:p>
            <a:pPr marL="1371600" lvl="3" indent="0">
              <a:buNone/>
              <a:defRPr/>
            </a:pPr>
            <a:endParaRPr lang="en-GB" sz="800" dirty="0"/>
          </a:p>
          <a:p>
            <a:pPr lvl="3">
              <a:defRPr/>
            </a:pPr>
            <a:r>
              <a:rPr lang="en-GB" dirty="0" smtClean="0"/>
              <a:t>Military Use of Space and Space Weapons</a:t>
            </a:r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 lvl="3">
              <a:defRPr/>
            </a:pPr>
            <a:r>
              <a:rPr lang="en-GB" dirty="0" smtClean="0"/>
              <a:t>Risks, Liability and Insurance</a:t>
            </a:r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 lvl="3">
              <a:defRPr/>
            </a:pPr>
            <a:r>
              <a:rPr lang="en-GB" dirty="0" smtClean="0"/>
              <a:t>Space Security</a:t>
            </a:r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 lvl="3">
              <a:defRPr/>
            </a:pPr>
            <a:r>
              <a:rPr lang="en-GB" dirty="0"/>
              <a:t>Topical Current </a:t>
            </a:r>
            <a:r>
              <a:rPr lang="en-GB" dirty="0" smtClean="0"/>
              <a:t>and Future Developments</a:t>
            </a:r>
          </a:p>
          <a:p>
            <a:pPr marL="1371600" lvl="3" indent="0">
              <a:buNone/>
              <a:defRPr/>
            </a:pPr>
            <a:endParaRPr lang="en-GB" sz="800" dirty="0" smtClean="0"/>
          </a:p>
          <a:p>
            <a:pPr lvl="3">
              <a:defRPr/>
            </a:pPr>
            <a:r>
              <a:rPr lang="en-GB" dirty="0" smtClean="0"/>
              <a:t>Case Studies and Review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8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1676"/>
          </a:xfrm>
        </p:spPr>
        <p:txBody>
          <a:bodyPr>
            <a:noAutofit/>
          </a:bodyPr>
          <a:lstStyle/>
          <a:p>
            <a:pPr lvl="3" algn="ctr" rtl="0">
              <a:spcBef>
                <a:spcPct val="0"/>
              </a:spcBef>
            </a:pPr>
            <a:r>
              <a:rPr lang="en-GB" sz="4000" cap="small" dirty="0" smtClean="0">
                <a:latin typeface="+mj-lt"/>
                <a:cs typeface="Calisto MT"/>
              </a:rPr>
              <a:t>Outer Space Definition</a:t>
            </a:r>
            <a:endParaRPr lang="en-GB" sz="4000" dirty="0">
              <a:latin typeface="+mj-lt"/>
              <a:cs typeface="Calisto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3" y="991676"/>
            <a:ext cx="7345363" cy="5364674"/>
          </a:xfrm>
        </p:spPr>
        <p:txBody>
          <a:bodyPr>
            <a:normAutofit fontScale="62500" lnSpcReduction="20000"/>
          </a:bodyPr>
          <a:lstStyle/>
          <a:p>
            <a:r>
              <a:rPr lang="en-GB" sz="3500" dirty="0" smtClean="0">
                <a:cs typeface="Calisto MT"/>
              </a:rPr>
              <a:t>Delimitation</a:t>
            </a:r>
          </a:p>
          <a:p>
            <a:pPr lvl="1"/>
            <a:r>
              <a:rPr lang="en-GB" sz="2900" dirty="0">
                <a:cs typeface="Calisto MT"/>
              </a:rPr>
              <a:t>No legal definition </a:t>
            </a:r>
            <a:r>
              <a:rPr lang="en-GB" sz="2900" dirty="0" smtClean="0">
                <a:cs typeface="Calisto MT"/>
              </a:rPr>
              <a:t>of airspace and outer space</a:t>
            </a:r>
          </a:p>
          <a:p>
            <a:pPr lvl="3"/>
            <a:r>
              <a:rPr lang="en-GB" sz="2900" dirty="0" smtClean="0">
                <a:cs typeface="Calisto MT"/>
              </a:rPr>
              <a:t>6</a:t>
            </a:r>
          </a:p>
          <a:p>
            <a:pPr marL="1371600" lvl="3" indent="0">
              <a:buNone/>
            </a:pPr>
            <a:endParaRPr lang="en-GB" sz="1300" dirty="0" smtClean="0">
              <a:cs typeface="Calisto MT"/>
            </a:endParaRPr>
          </a:p>
          <a:p>
            <a:pPr lvl="1"/>
            <a:r>
              <a:rPr lang="en-GB" sz="2900" dirty="0" smtClean="0">
                <a:cs typeface="Calisto MT"/>
              </a:rPr>
              <a:t>Approaches: </a:t>
            </a:r>
          </a:p>
          <a:p>
            <a:pPr lvl="3"/>
            <a:r>
              <a:rPr lang="en-GB" sz="2900" dirty="0" smtClean="0">
                <a:cs typeface="Calisto MT"/>
              </a:rPr>
              <a:t>Spatial - von </a:t>
            </a:r>
            <a:r>
              <a:rPr lang="en-GB" sz="2900" dirty="0" err="1" smtClean="0">
                <a:cs typeface="Calisto MT"/>
              </a:rPr>
              <a:t>Kármán</a:t>
            </a:r>
            <a:r>
              <a:rPr lang="en-GB" sz="2900" dirty="0" smtClean="0">
                <a:cs typeface="Calisto MT"/>
              </a:rPr>
              <a:t> Line, 100 </a:t>
            </a:r>
            <a:r>
              <a:rPr lang="en-GB" sz="2900" dirty="0" err="1" smtClean="0">
                <a:cs typeface="Calisto MT"/>
              </a:rPr>
              <a:t>kms</a:t>
            </a:r>
            <a:r>
              <a:rPr lang="en-GB" sz="2900" dirty="0" smtClean="0">
                <a:cs typeface="Calisto MT"/>
              </a:rPr>
              <a:t> [lift at &gt; orbital velocity]                 		              </a:t>
            </a:r>
          </a:p>
          <a:p>
            <a:pPr lvl="3"/>
            <a:r>
              <a:rPr lang="en-GB" sz="2900" dirty="0" smtClean="0">
                <a:cs typeface="Calisto MT"/>
              </a:rPr>
              <a:t>Functional - altitude of aircraft wing lift and stable orbit</a:t>
            </a:r>
          </a:p>
          <a:p>
            <a:pPr marL="1371600" lvl="3" indent="0">
              <a:buNone/>
            </a:pPr>
            <a:endParaRPr lang="en-GB" sz="1300" dirty="0" smtClean="0">
              <a:cs typeface="Calisto MT"/>
            </a:endParaRPr>
          </a:p>
          <a:p>
            <a:pPr lvl="1"/>
            <a:r>
              <a:rPr lang="en-GB" sz="2900" dirty="0" smtClean="0">
                <a:cs typeface="Calisto MT"/>
              </a:rPr>
              <a:t>UN COPUOS LSC considering since 1961</a:t>
            </a:r>
          </a:p>
          <a:p>
            <a:pPr lvl="3"/>
            <a:r>
              <a:rPr lang="is-IS" sz="2900" dirty="0" smtClean="0">
                <a:cs typeface="Calisto MT"/>
              </a:rPr>
              <a:t>2017</a:t>
            </a:r>
            <a:r>
              <a:rPr lang="en-GB" sz="2900" dirty="0" smtClean="0">
                <a:cs typeface="Calisto MT"/>
              </a:rPr>
              <a:t> Report: </a:t>
            </a:r>
            <a:r>
              <a:rPr lang="en-GB" sz="2900" dirty="0">
                <a:cs typeface="Calisto MT"/>
              </a:rPr>
              <a:t>On 27 March </a:t>
            </a:r>
            <a:r>
              <a:rPr lang="is-IS" sz="2900" dirty="0" smtClean="0">
                <a:cs typeface="Calisto MT"/>
              </a:rPr>
              <a:t>2017</a:t>
            </a:r>
            <a:r>
              <a:rPr lang="en-GB" sz="2900" dirty="0" smtClean="0">
                <a:cs typeface="Calisto MT"/>
              </a:rPr>
              <a:t>, </a:t>
            </a:r>
            <a:r>
              <a:rPr lang="en-GB" sz="2900" dirty="0">
                <a:cs typeface="Calisto MT"/>
              </a:rPr>
              <a:t>the LSC reconvened its Working Group on the Definition and Delimitation of Outer </a:t>
            </a:r>
            <a:r>
              <a:rPr lang="en-GB" sz="2900" dirty="0" smtClean="0">
                <a:cs typeface="Calisto MT"/>
              </a:rPr>
              <a:t>Space . </a:t>
            </a:r>
            <a:r>
              <a:rPr lang="en-GB" sz="2900" dirty="0">
                <a:cs typeface="Calisto MT"/>
              </a:rPr>
              <a:t>. </a:t>
            </a:r>
            <a:r>
              <a:rPr lang="en-GB" sz="2900" dirty="0" smtClean="0">
                <a:cs typeface="Calisto MT"/>
              </a:rPr>
              <a:t>. </a:t>
            </a:r>
            <a:r>
              <a:rPr lang="en-GB" sz="2900" dirty="0">
                <a:cs typeface="Calisto MT"/>
              </a:rPr>
              <a:t>The </a:t>
            </a:r>
            <a:r>
              <a:rPr lang="en-GB" sz="2900" dirty="0" smtClean="0">
                <a:cs typeface="Calisto MT"/>
              </a:rPr>
              <a:t>WG convened </a:t>
            </a:r>
            <a:r>
              <a:rPr lang="en-GB" sz="2900" dirty="0">
                <a:cs typeface="Calisto MT"/>
              </a:rPr>
              <a:t>to consider only matters relating to the definition and delimitation of outer </a:t>
            </a:r>
            <a:r>
              <a:rPr lang="en-GB" sz="2900" dirty="0" smtClean="0">
                <a:cs typeface="Calisto MT"/>
              </a:rPr>
              <a:t>space.</a:t>
            </a:r>
          </a:p>
          <a:p>
            <a:pPr marL="1371600" lvl="3" indent="0">
              <a:buNone/>
            </a:pPr>
            <a:endParaRPr lang="en-GB" sz="1300" dirty="0" smtClean="0">
              <a:cs typeface="Calisto MT"/>
            </a:endParaRPr>
          </a:p>
          <a:p>
            <a:pPr lvl="3"/>
            <a:r>
              <a:rPr lang="en-GB" sz="2900" dirty="0" smtClean="0">
                <a:cs typeface="Calisto MT"/>
              </a:rPr>
              <a:t>ICAO &amp; UNOOSA Aerospace Symposium 2015-</a:t>
            </a:r>
            <a:r>
              <a:rPr lang="is-IS" sz="2900" dirty="0" smtClean="0">
                <a:cs typeface="Calisto MT"/>
              </a:rPr>
              <a:t>2017</a:t>
            </a:r>
            <a:r>
              <a:rPr lang="en-GB" sz="2900" dirty="0" smtClean="0">
                <a:cs typeface="Calisto MT"/>
              </a:rPr>
              <a:t>. A panel on ways to </a:t>
            </a:r>
            <a:r>
              <a:rPr lang="en-GB" sz="2900" dirty="0">
                <a:cs typeface="Calisto MT"/>
              </a:rPr>
              <a:t>foster a better understanding on legal and regulatory mechanisms under international air law and international space law to ensure the safe and sustainable operation of civil aviation, suborbital operations, and space activities. </a:t>
            </a:r>
            <a:endParaRPr lang="en-GB" sz="2900" dirty="0" smtClean="0">
              <a:cs typeface="Calisto MT"/>
            </a:endParaRPr>
          </a:p>
          <a:p>
            <a:pPr lvl="3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50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-247833"/>
            <a:ext cx="7345362" cy="1239509"/>
          </a:xfrm>
        </p:spPr>
        <p:txBody>
          <a:bodyPr>
            <a:normAutofit/>
          </a:bodyPr>
          <a:lstStyle/>
          <a:p>
            <a:r>
              <a:rPr lang="en-GB" cap="small" dirty="0"/>
              <a:t>Space Environment &amp; Technology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Session 1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1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28602"/>
            <a:ext cx="7923212" cy="2017382"/>
          </a:xfrm>
        </p:spPr>
        <p:txBody>
          <a:bodyPr/>
          <a:lstStyle/>
          <a:p>
            <a:r>
              <a:rPr lang="en-GB" cap="small" dirty="0">
                <a:latin typeface="Calisto MT"/>
                <a:cs typeface="Calisto MT"/>
              </a:rPr>
              <a:t>Space Environment &amp; </a:t>
            </a:r>
            <a:r>
              <a:rPr lang="en-GB" cap="small" dirty="0" smtClean="0">
                <a:latin typeface="Calisto MT"/>
                <a:cs typeface="Calisto MT"/>
              </a:rPr>
              <a:t>Technology</a:t>
            </a:r>
            <a:endParaRPr lang="en-GB" dirty="0">
              <a:solidFill>
                <a:schemeClr val="tx1"/>
              </a:solidFill>
              <a:latin typeface="Calisto MT"/>
              <a:ea typeface="ＭＳ Ｐゴシック" charset="0"/>
              <a:cs typeface="Calisto MT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245984"/>
            <a:ext cx="6985000" cy="3846841"/>
          </a:xfrm>
        </p:spPr>
        <p:txBody>
          <a:bodyPr>
            <a:normAutofit/>
          </a:bodyPr>
          <a:lstStyle/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US" b="1" dirty="0" smtClean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Space Policy and Law Course </a:t>
            </a:r>
            <a:r>
              <a:rPr lang="is-IS" b="1" dirty="0" smtClean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2019</a:t>
            </a:r>
            <a:endParaRPr lang="en-US" sz="1200" b="1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US" sz="1300" b="1" i="1" dirty="0" smtClean="0">
                <a:solidFill>
                  <a:srgbClr val="404040"/>
                </a:solidFill>
                <a:latin typeface="Calisto MT" charset="0"/>
                <a:ea typeface="ＭＳ Ｐゴシック" charset="0"/>
                <a:cs typeface="ＭＳ Ｐゴシック" charset="0"/>
              </a:rPr>
              <a:t>Characteristics of Space, Their Use and Space Objects</a:t>
            </a:r>
            <a:endParaRPr lang="en-US" sz="1300" i="1" dirty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 algn="l">
              <a:buClr>
                <a:srgbClr val="404040"/>
              </a:buClr>
              <a:buFont typeface="Arial" charset="0"/>
              <a:buNone/>
              <a:defRPr/>
            </a:pPr>
            <a:endParaRPr lang="en-US" sz="800" b="1" dirty="0" smtClean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 algn="l">
              <a:buClr>
                <a:srgbClr val="404040"/>
              </a:buClr>
              <a:buFont typeface="Arial" charset="0"/>
              <a:buNone/>
              <a:defRPr/>
            </a:pPr>
            <a:endParaRPr lang="en-US" sz="800" b="1" dirty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 algn="l">
              <a:buClr>
                <a:srgbClr val="404040"/>
              </a:buClr>
              <a:buFont typeface="Arial" charset="0"/>
              <a:buNone/>
              <a:defRPr/>
            </a:pPr>
            <a:endParaRPr lang="en-US" sz="800" b="1" dirty="0" smtClean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 algn="l">
              <a:buClr>
                <a:srgbClr val="404040"/>
              </a:buClr>
              <a:buFont typeface="Arial" charset="0"/>
              <a:buNone/>
              <a:defRPr/>
            </a:pPr>
            <a:endParaRPr lang="en-US" sz="800" b="1" dirty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 algn="l">
              <a:buClr>
                <a:srgbClr val="404040"/>
              </a:buClr>
              <a:buFont typeface="Arial" charset="0"/>
              <a:buNone/>
              <a:defRPr/>
            </a:pPr>
            <a:endParaRPr lang="en-US" sz="800" b="1" dirty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GB" sz="1800" i="1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Wing Commander (</a:t>
            </a:r>
            <a:r>
              <a:rPr lang="en-GB" sz="1800" i="1" dirty="0" err="1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Rt’d</a:t>
            </a:r>
            <a:r>
              <a:rPr lang="en-GB" sz="1800" i="1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) Dr Gerry Doyle </a:t>
            </a:r>
            <a:endParaRPr lang="en-US" altLang="ja-JP" sz="1000" i="1" dirty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US" sz="1000" b="1" i="1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Raytheon; ISPL Faculty</a:t>
            </a:r>
            <a:endParaRPr lang="en-US" b="1" dirty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r>
              <a:rPr lang="en-US" sz="1600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14 October </a:t>
            </a:r>
            <a:r>
              <a:rPr lang="is-IS" sz="1600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2019</a:t>
            </a:r>
            <a:r>
              <a:rPr lang="en-US" sz="1600" dirty="0" smtClean="0">
                <a:solidFill>
                  <a:srgbClr val="000000"/>
                </a:solidFill>
                <a:latin typeface="Calisto MT" charset="0"/>
                <a:ea typeface="ＭＳ Ｐゴシック" charset="0"/>
                <a:cs typeface="ＭＳ Ｐゴシック" charset="0"/>
              </a:rPr>
              <a:t>, London</a:t>
            </a:r>
            <a:endParaRPr lang="en-US" sz="1600" b="1" dirty="0" smtClean="0">
              <a:solidFill>
                <a:srgbClr val="00000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 smtClean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buClr>
                <a:srgbClr val="404040"/>
              </a:buClr>
              <a:buFont typeface="Arial" charset="0"/>
              <a:buNone/>
              <a:defRPr/>
            </a:pPr>
            <a:endParaRPr lang="en-US" sz="1000" dirty="0">
              <a:solidFill>
                <a:srgbClr val="404040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Clr>
                <a:srgbClr val="404040"/>
              </a:buClr>
              <a:buFont typeface="Arial" charset="0"/>
              <a:buNone/>
              <a:defRPr/>
            </a:pPr>
            <a:r>
              <a:rPr lang="en-US" sz="2200" dirty="0">
                <a:solidFill>
                  <a:srgbClr val="404040"/>
                </a:solidFill>
                <a:latin typeface="Copperplate" charset="0"/>
                <a:ea typeface="ＭＳ Ｐゴシック" charset="0"/>
                <a:cs typeface="ＭＳ Ｐゴシック" charset="0"/>
              </a:rPr>
              <a:t>London Institute of Space Policy and Law</a:t>
            </a:r>
          </a:p>
        </p:txBody>
      </p:sp>
    </p:spTree>
    <p:extLst>
      <p:ext uri="{BB962C8B-B14F-4D97-AF65-F5344CB8AC3E}">
        <p14:creationId xmlns:p14="http://schemas.microsoft.com/office/powerpoint/2010/main" val="2803667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Default Theme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0</TotalTime>
  <Words>190</Words>
  <Application>Microsoft Macintosh PowerPoint</Application>
  <PresentationFormat>On-screen Show (4:3)</PresentationFormat>
  <Paragraphs>80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Theme</vt:lpstr>
      <vt:lpstr>Policies &amp; Laws Governing Space Activities </vt:lpstr>
      <vt:lpstr>Outline</vt:lpstr>
      <vt:lpstr>Outer Space Definition</vt:lpstr>
      <vt:lpstr>Space Environment &amp; Technology</vt:lpstr>
      <vt:lpstr>Space Environment &amp; Technology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Policies &amp; Laws Governing Space Activities </dc:title>
  <dc:creator>Jean Kay</dc:creator>
  <cp:lastModifiedBy>Jean Kay</cp:lastModifiedBy>
  <cp:revision>2</cp:revision>
  <dcterms:created xsi:type="dcterms:W3CDTF">2019-10-28T14:17:26Z</dcterms:created>
  <dcterms:modified xsi:type="dcterms:W3CDTF">2019-10-28T14:19:05Z</dcterms:modified>
</cp:coreProperties>
</file>