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262" r:id="rId3"/>
    <p:sldId id="263" r:id="rId4"/>
    <p:sldId id="264" r:id="rId5"/>
    <p:sldId id="265" r:id="rId6"/>
    <p:sldId id="266" r:id="rId7"/>
    <p:sldId id="309" r:id="rId8"/>
    <p:sldId id="310" r:id="rId9"/>
    <p:sldId id="276" r:id="rId10"/>
    <p:sldId id="278" r:id="rId11"/>
    <p:sldId id="279" r:id="rId12"/>
    <p:sldId id="312" r:id="rId13"/>
    <p:sldId id="311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6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87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84D7A-3B8F-1841-B4DD-BA8635144FCB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4AF4C-34E0-BE4E-BF9D-6A2491209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8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3A731-69C8-9F46-B055-83333AD8ADE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72B03-523E-44CC-A40D-11E6E3798A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Orbits are ellipses with the (centre of the Earth) at one focus – nb it is the CENTRE – implications will follow.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9568B-4F49-494D-AFAE-82FE588DD2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‘The radius vector sweeps out equal areas in equal time’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Actually describes how the speed of the satellite varies going round the orbit – for an elliptical orbit, the satellite will move faster at perigee than at apogee.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A45E4-24BC-4387-B998-8B035704298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We don’t really worry about the radius vector, just note that the speed of the satellite at any point on an orbit is fixed for that orbit – so two satellites in the same orbit cannot overtake.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And for circular orbits (low Earth orbits are invariably nearly circular), the speed is a constant.  You cannot linger over ‘interesting’ places or speed up over ‘uninteresting’ ones.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917C9-FF73-4586-9799-4E5B17283D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Square of the period varies with the cube of the semi-major axis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Implies that the further you are from the Earth, the longer the period, and that for each orbit there is only one possible period.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ABB1D-C8BB-408D-9DCB-5216A41C81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Exist for pragmatic reasons, not for any physical limits (other than sufficient altitude to clear the Earth’s surface).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Simple energy considerations mean that it is easier to launch less massive satellites than more massive, and easier into low-earth orbit than higher.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22F27-3685-4DCE-9712-6FFCF0CB9F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The LEO belt is very close to Earth – “if the Earth was a peach, LEO would be in the fuzz”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GEO is just over 5 Earth radii above the surface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BBC94-D8E8-43EF-B47E-6AC6EA4EE51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53698-151F-451E-B5FC-C17016BCB9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circular footprint is moving continuously, and anything at the edge is only fleetingly in view. 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At typical LEO altitudes, the longest ‘pass time’ is only 7 or 8 minutes.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6DDE3-4614-4CD5-86A4-A2ACD16696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Even at GEO, you can’t quite see half of the Earth.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Note that at the poles, the satellite is only barely above the horizon, and is seen through a thick slice of the atmosphere.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 Imagine this as a plan view, and you need a minimum of 3 satellites for global coverage.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A60DA-1C07-424E-879F-87CC4A134E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Simplest case – inclination is zero, the track is over the equator, the satellite probably overtakes the Earth.  The ground track repeats endlessly.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If the orbit is notably elliptical, the rate of overtake will vary.  You could hold position or even go ‘backwards’ briefly.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C430A-3E6E-41A3-8FDA-9D9D11B80F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You have seen this picture before. 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Let’s say the orbit is circular, LEO, and inclined at 20 degrees.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Equal portions above and below the equator. 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No guarantee that the ground track will repeat – probably it won’t.  It depends if the period divides into 24 hrs evenly.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The ground track is constrained by the inclination.  At 20 degrees inclination, the satellite goes no further north or south than 20N or 20S.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848A7-3D08-48CC-B23E-EBB910DD8F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Higher inclination – covers more of the Earth’s surface (less frequently).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Odd shape of curve is an artifact of the map – there isn’t a ‘straight line’ leg either at the poles or on the north-south legs.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16C8C-83E9-40D4-A302-DEFB5BA1FE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orbit is very high inclination – note that it overflies almost everywhere on Earth.  Only a polar orbit can do this (which is why it is </a:t>
            </a:r>
            <a:r>
              <a:rPr lang="en-GB"/>
              <a:t>favoured</a:t>
            </a:r>
            <a:r>
              <a:rPr lang="en-US"/>
              <a:t> for reconnaissance).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B3CA0-6DC8-4015-888D-D39361EF5F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More going on than meets the eye!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This example, t=12 hours – semi-synchronous and a repeating ground track.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Speed of satellite varies radically around the orbit (Kepler 2)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The ‘slow’ bits are in the N Hemisphere in this example – long dwell time over Canada and Russia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Inclination (about 63 degrees) is no accident (though we won’t say too much about why) – note it still governs coverage by latitude.  It also ensures stability.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EF711-8392-4679-8870-99BFC27DF6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Recall our simple equatorial orbit.  Ground track lies along the equator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As altitude/radius increases, period lengthens, apparent speed reduces.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At t=24 hrs, satellite appears to be stationary over a point on the equator.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Note only ‘works’ with inclination 0.  Otherwise, satellite ‘nods’ north and south (apparent figure of eight over a point on the equator.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Greatest energy to get there.  Can’t practically come back.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Good view around equator – but not at poles.  Coverage of about 150-160 degrees in longitude.</a:t>
            </a: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7D8FF-0322-4926-9DC4-234F9FD6A1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9EAB7-7D02-467A-B274-082053CEF7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All orbits from KSC have at least 28 degrees inclination (from Kepler 1) – the satellite will be in orbit quite near the launch site, and will be roughly that distance from the equator entering orbit.</a:t>
            </a: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F868F-4EB1-4B74-BB46-61DE98C652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Constraints of KSC geography – need to launch over water for safety (not just Space Shuttle, though that was a clear case – SRB recovery).  So track constrained by Caribbean and N coast of S America to south, and by Eastern Seaboard and Nova Scotia/Newfoundland to the north.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  <a:p>
            <a:pPr eaLnBrk="1" hangingPunct="1">
              <a:spcBef>
                <a:spcPct val="0"/>
              </a:spcBef>
            </a:pPr>
            <a:r>
              <a:rPr lang="en-GB"/>
              <a:t>Rules out reaching polar orbit from KSC – would overfly mid-west or rest of Florida, depending on direction.  US polar launches from Vandenberg AFB, California, where there is a clear south-facing track over the Pacific.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  <a:p>
            <a:pPr eaLnBrk="1" hangingPunct="1">
              <a:spcBef>
                <a:spcPct val="0"/>
              </a:spcBef>
            </a:pPr>
            <a:r>
              <a:rPr lang="en-GB"/>
              <a:t>NB this is a safety constraint – there is no dynamic reason why you could not launch into a polar orbit from KSC.</a:t>
            </a: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EA479-2ED2-4174-BB20-DD757F0C665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For GEO (or other equatorial orbits), gain  about 1000 mph of initial velocity from Earth rotation – significant bonus for payload</a:t>
            </a: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FFA23-0319-4CEC-BD84-C39F9BD0F7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D6CA3-A572-44AE-8C4E-4FB419DA57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0D881-1699-45BC-B2A5-2597F05E00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lot of ground to cover in 90 minutes.  Slightly unsure of level to pitch at – if I’m talking down, please ask me to up the level a bit.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Very quick view of the space environment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The unique nature of orbital motion – one of the defining characteristic (the defining characteristic?) of space – which might be helpful as a definition.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Kepler’s laws regulate spaceflight – an extension of Newtonian motion (actually historically, a precedent…)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How to get from abstract rules to concrete consequences – not often understood.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(For pragmatic reasons), the bands that orbits occur in.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Then put it together – how do orbits relate to the surface of the (rotating) Earth?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And how does that then dictate what  you can and cannot do.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Finally (may be a casualty of time) – launch sites and the orbits you can reach from them).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FCE74-9A0C-4923-9AF7-CE60D1FCCE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Space is a challenging environment to operate in (so people must really want to get there)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Airless – life risks, equipment risks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Radiation (some protection from the Earth’s magnetic field – but not much)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Temperature – unmitigated solar radiation and deep cold of space – and intermittent shadow in some orbits.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Accessibility (not mentioned above) – challenge to repair, replenishment, launch is hazardous and an extreme environment in its own right.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A6AD7-60E1-4FD3-9DC1-3422CA905A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Newton knew his model was impractical, but in theory it was sound, and it could be analyzed using calculus and Newtonian mechanics.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84 minute period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28F9D-A010-4666-B413-5D2E9D3FD8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We talk as if we can define space – we can’t legally... (yet). 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Maybe it’s where the atmosphere ends – sadly that doesn’t work – air thins continuously with altitude, and the atmosphere varies in thickness anyway (with solar activity cycle).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10000ft – limit of comfortable breathing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40000ft – commercial aviation – too thin to breathe, but supports flight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60-80000ft – military aviation – limiting case for flight – but plenty of atmosphere left (66 000 ft – end of regulated airspace (by Convention))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80km (= 80 000m = 262 500ft) USAF/NASA astronaut wings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100km (328 000ft) (x10 airliner cruise) – Karman line – FAI proposed definition.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150km (492 000ft) – lowest publically claimed sustained orbit (‘Zenit’)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350km – roughly ISS altitude (~1.15 million ft, ~30 times the airliner) – typical low earth orbit.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7BBCA-8095-480E-BF87-D24B4E6D3B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300"/>
              <a:t>Newton working 1660-1690.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Kepler predated Newton – c 1600-1610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Tycho Brahe (died 1601) had attempted to measure planetary positions – based on a sun-centric, circular model.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As accuracy of measurements improved, flaws in the circular assumptions became apparent.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Kepler had been Brahe’s assistant.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Tried to make empirical sense of Brahe’s measurements</a:t>
            </a:r>
            <a:endParaRPr lang="en-GB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7C70B4C-00B1-7C48-B30D-E91B0695CE57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DFACEE7-68F3-1F44-A809-63F2A921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???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???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???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???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???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???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???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oleObject" Target="???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oleObject" Target="???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oleObject" Target="???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png"/><Relationship Id="rId4" Type="http://schemas.openxmlformats.org/officeDocument/2006/relationships/oleObject" Target="???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png"/><Relationship Id="rId4" Type="http://schemas.openxmlformats.org/officeDocument/2006/relationships/oleObject" Target="???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uk-military-space-prim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png"/><Relationship Id="rId4" Type="http://schemas.openxmlformats.org/officeDocument/2006/relationships/oleObject" Target="???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png"/><Relationship Id="rId4" Type="http://schemas.openxmlformats.org/officeDocument/2006/relationships/oleObject" Target="???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png"/><Relationship Id="rId4" Type="http://schemas.openxmlformats.org/officeDocument/2006/relationships/oleObject" Target="???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erry_doyle83@hotmail.com" TargetMode="External"/><Relationship Id="rId2" Type="http://schemas.openxmlformats.org/officeDocument/2006/relationships/hyperlink" Target="mailto:gerry.doyle170@mod.gov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8600"/>
            <a:ext cx="7923212" cy="27432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Space Environment &amp; Technology</a:t>
            </a:r>
            <a:endParaRPr lang="en-GB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500438"/>
            <a:ext cx="6985000" cy="2592387"/>
          </a:xfrm>
        </p:spPr>
        <p:txBody>
          <a:bodyPr>
            <a:normAutofit lnSpcReduction="10000"/>
          </a:bodyPr>
          <a:lstStyle/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Space Policy and Law Course 2019</a:t>
            </a:r>
            <a:endParaRPr lang="en-US" sz="1200" b="1" dirty="0">
              <a:solidFill>
                <a:srgbClr val="40404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en-US" sz="1300" b="1" i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Characteristics of Space, its Use, and Space Objects.</a:t>
            </a:r>
            <a:endParaRPr lang="en-US" sz="1300" i="1" dirty="0">
              <a:solidFill>
                <a:srgbClr val="40404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endParaRPr lang="en-US" b="1" dirty="0">
              <a:solidFill>
                <a:srgbClr val="00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  <a:buFont typeface="Arial" charset="0"/>
              <a:buNone/>
              <a:defRPr/>
            </a:pPr>
            <a:endParaRPr lang="en-US" b="1" dirty="0">
              <a:solidFill>
                <a:srgbClr val="00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en-GB" sz="1800" i="1" dirty="0">
                <a:solidFill>
                  <a:srgbClr val="00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Dr Gerry Doyle</a:t>
            </a:r>
            <a:endParaRPr lang="en-US" altLang="ja-JP" sz="1000" i="1" dirty="0">
              <a:solidFill>
                <a:srgbClr val="00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en-US" sz="1000" b="1" i="1" dirty="0">
                <a:solidFill>
                  <a:srgbClr val="00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Raytheon Systems Ltd – Cyber, Space and Intelligence Team</a:t>
            </a:r>
            <a:endParaRPr lang="en-US" b="1" dirty="0">
              <a:solidFill>
                <a:srgbClr val="00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October 2019, London</a:t>
            </a:r>
            <a:endParaRPr lang="en-US" sz="1600" b="1" dirty="0">
              <a:solidFill>
                <a:srgbClr val="00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endParaRPr lang="en-US" sz="1000" dirty="0">
              <a:solidFill>
                <a:srgbClr val="40404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Clr>
                <a:srgbClr val="404040"/>
              </a:buClr>
              <a:buFont typeface="Arial" charset="0"/>
              <a:buNone/>
              <a:defRPr/>
            </a:pPr>
            <a:r>
              <a:rPr lang="en-US" sz="2200" dirty="0">
                <a:solidFill>
                  <a:srgbClr val="404040"/>
                </a:solidFill>
                <a:latin typeface="Copperplate" charset="0"/>
                <a:ea typeface="ＭＳ Ｐゴシック" charset="0"/>
                <a:cs typeface="ＭＳ Ｐゴシック" charset="0"/>
              </a:rPr>
              <a:t>London Institute of Space Policy and Law</a:t>
            </a:r>
          </a:p>
        </p:txBody>
      </p:sp>
    </p:spTree>
    <p:extLst>
      <p:ext uri="{BB962C8B-B14F-4D97-AF65-F5344CB8AC3E}">
        <p14:creationId xmlns:p14="http://schemas.microsoft.com/office/powerpoint/2010/main" val="7749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395288" y="457200"/>
            <a:ext cx="8040687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Johannes Kepler (1571-1630)</a:t>
            </a:r>
          </a:p>
        </p:txBody>
      </p:sp>
      <p:sp>
        <p:nvSpPr>
          <p:cNvPr id="6041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95288" y="1673225"/>
            <a:ext cx="2749550" cy="2209800"/>
          </a:xfrm>
        </p:spPr>
        <p:txBody>
          <a:bodyPr/>
          <a:lstStyle/>
          <a:p>
            <a:endParaRPr lang="en-GB" sz="2000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75" y="1673225"/>
            <a:ext cx="4483100" cy="3254375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Began as assistant to </a:t>
            </a:r>
            <a:r>
              <a:rPr lang="en-GB" sz="2000" dirty="0" err="1"/>
              <a:t>Tycho</a:t>
            </a:r>
            <a:r>
              <a:rPr lang="en-GB" sz="2000" dirty="0"/>
              <a:t> Brahe (d 1601) working on planetary orbits.</a:t>
            </a:r>
          </a:p>
          <a:p>
            <a:r>
              <a:rPr lang="en-GB" sz="2000" dirty="0"/>
              <a:t>Acquired Brahe’s observations and tried to make (empirical) sense of them.</a:t>
            </a:r>
          </a:p>
          <a:p>
            <a:r>
              <a:rPr lang="en-GB" sz="2000" dirty="0"/>
              <a:t>Arrived at “</a:t>
            </a:r>
            <a:r>
              <a:rPr lang="en-GB" sz="2000" dirty="0" err="1"/>
              <a:t>Kepler’s</a:t>
            </a:r>
            <a:r>
              <a:rPr lang="en-GB" sz="2000" dirty="0"/>
              <a:t> Laws”.</a:t>
            </a:r>
          </a:p>
          <a:p>
            <a:r>
              <a:rPr lang="en-GB" sz="2000" dirty="0"/>
              <a:t>(and defended his mother from charges of witchcraft during 1620-21!)</a:t>
            </a:r>
          </a:p>
        </p:txBody>
      </p:sp>
      <p:pic>
        <p:nvPicPr>
          <p:cNvPr id="60420" name="Picture 4" descr="File:Johannes Kepler 1610.jpg">
            <a:hlinkClick r:id="" invalidUrl="file://localhost%5C%5Cupload.wikimedia.org%5Cwikipedia%5Ccommons%5Cd%5Cd4%5CJohannes_Kepler_1610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29337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1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Kepler’s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297862" cy="3670300"/>
          </a:xfrm>
        </p:spPr>
        <p:txBody>
          <a:bodyPr/>
          <a:lstStyle/>
          <a:p>
            <a:pPr eaLnBrk="1" hangingPunct="1"/>
            <a:r>
              <a:rPr lang="en-US" dirty="0"/>
              <a:t>Laws derived for planetary orbits around the Sun – but applicable to any gravitational orbit (though </a:t>
            </a:r>
            <a:r>
              <a:rPr lang="en-US" dirty="0" err="1"/>
              <a:t>Kepler</a:t>
            </a:r>
            <a:r>
              <a:rPr lang="en-US" dirty="0"/>
              <a:t> didn’t know this…):</a:t>
            </a:r>
          </a:p>
          <a:p>
            <a:pPr lvl="1" eaLnBrk="1" hangingPunct="1"/>
            <a:r>
              <a:rPr lang="en-US" dirty="0"/>
              <a:t>Orbits are ellipses with the Sun (central body) at one focus.</a:t>
            </a:r>
          </a:p>
          <a:p>
            <a:pPr lvl="1" eaLnBrk="1" hangingPunct="1"/>
            <a:r>
              <a:rPr lang="en-US" dirty="0"/>
              <a:t>The radius vector sweeps out equal areas in equal times.</a:t>
            </a:r>
          </a:p>
          <a:p>
            <a:pPr lvl="1" eaLnBrk="1" hangingPunct="1"/>
            <a:r>
              <a:rPr lang="en-US" dirty="0"/>
              <a:t>Semi-major axis and period are linked (r³ </a:t>
            </a:r>
            <a:r>
              <a:rPr lang="el-GR" dirty="0"/>
              <a:t>α</a:t>
            </a:r>
            <a:r>
              <a:rPr lang="en-GB" dirty="0"/>
              <a:t> t²)</a:t>
            </a:r>
            <a:r>
              <a:rPr lang="en-US" dirty="0"/>
              <a:t>. 	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FA29-9530-46B4-8798-F9A0F4C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Ellipses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B8A157-B4B9-434B-BF8C-24C7A89F2218}"/>
              </a:ext>
            </a:extLst>
          </p:cNvPr>
          <p:cNvSpPr/>
          <p:nvPr/>
        </p:nvSpPr>
        <p:spPr>
          <a:xfrm>
            <a:off x="1725674" y="2495689"/>
            <a:ext cx="5511001" cy="3318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117DE8-50B1-44E5-AE73-997AF47C88C3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1725674" y="4154836"/>
            <a:ext cx="5511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4A188-3668-4D9B-BE55-F564CF372455}"/>
              </a:ext>
            </a:extLst>
          </p:cNvPr>
          <p:cNvCxnSpPr>
            <a:cxnSpLocks/>
            <a:stCxn id="4" idx="0"/>
            <a:endCxn id="4" idx="4"/>
          </p:cNvCxnSpPr>
          <p:nvPr/>
        </p:nvCxnSpPr>
        <p:spPr>
          <a:xfrm>
            <a:off x="4481175" y="2495689"/>
            <a:ext cx="0" cy="33182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AD64E2-488D-4561-AC74-081B02F17BE9}"/>
              </a:ext>
            </a:extLst>
          </p:cNvPr>
          <p:cNvSpPr txBox="1"/>
          <p:nvPr/>
        </p:nvSpPr>
        <p:spPr>
          <a:xfrm>
            <a:off x="5632224" y="378550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Axis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7006B-63D9-4904-BB38-11A81D38DA90}"/>
              </a:ext>
            </a:extLst>
          </p:cNvPr>
          <p:cNvSpPr txBox="1"/>
          <p:nvPr/>
        </p:nvSpPr>
        <p:spPr>
          <a:xfrm>
            <a:off x="3232049" y="3140597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Axis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983CD-ED8E-476A-BA01-FD754DBD89D6}"/>
              </a:ext>
            </a:extLst>
          </p:cNvPr>
          <p:cNvSpPr txBox="1"/>
          <p:nvPr/>
        </p:nvSpPr>
        <p:spPr>
          <a:xfrm>
            <a:off x="3397710" y="400094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BB96A-E039-4465-84B3-E8BA1E0766B6}"/>
              </a:ext>
            </a:extLst>
          </p:cNvPr>
          <p:cNvSpPr txBox="1"/>
          <p:nvPr/>
        </p:nvSpPr>
        <p:spPr>
          <a:xfrm>
            <a:off x="5168533" y="400094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A5557-4647-4332-8F29-71E3E1729605}"/>
              </a:ext>
            </a:extLst>
          </p:cNvPr>
          <p:cNvSpPr txBox="1"/>
          <p:nvPr/>
        </p:nvSpPr>
        <p:spPr>
          <a:xfrm>
            <a:off x="3143634" y="4178012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D9ED8-6BBB-4EDE-9C1D-9BDE3CF34BED}"/>
              </a:ext>
            </a:extLst>
          </p:cNvPr>
          <p:cNvSpPr txBox="1"/>
          <p:nvPr/>
        </p:nvSpPr>
        <p:spPr>
          <a:xfrm>
            <a:off x="4914457" y="420100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BC58-70CB-4B18-AFC9-78F46DB7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799B0-F943-40B9-A5FC-092E29AC6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Symmetrical (rugby ball, not egg)</a:t>
            </a:r>
          </a:p>
          <a:p>
            <a:r>
              <a:rPr lang="en-US" dirty="0"/>
              <a:t>Drawing board – two pins, loop of string</a:t>
            </a:r>
          </a:p>
          <a:p>
            <a:r>
              <a:rPr lang="en-US" dirty="0"/>
              <a:t>A circle is a special case of an ellipse (as a square is of a rectangle)</a:t>
            </a:r>
          </a:p>
          <a:p>
            <a:r>
              <a:rPr lang="en-US" dirty="0"/>
              <a:t>Eccentricity ‘e’.  e=0, circle.  e&lt;1 ellipse, e=1 parabola, e&gt;1 hyperbola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5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751888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Kepler’s First Law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2932"/>
              </p:ext>
            </p:extLst>
          </p:nvPr>
        </p:nvGraphicFramePr>
        <p:xfrm>
          <a:off x="712788" y="1620838"/>
          <a:ext cx="72866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3365376" imgH="2184320" progId="Word.Document.12">
                  <p:link updateAutomatic="1"/>
                </p:oleObj>
              </mc:Choice>
              <mc:Fallback>
                <p:oleObj name="Document" r:id="rId4" imgW="3365376" imgH="218432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620838"/>
                        <a:ext cx="7286625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53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Kepler 1 - implications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0" y="1352550"/>
            <a:ext cx="9121775" cy="1373188"/>
          </a:xfrm>
        </p:spPr>
        <p:txBody>
          <a:bodyPr/>
          <a:lstStyle/>
          <a:p>
            <a:pPr eaLnBrk="1" hangingPunct="1"/>
            <a:r>
              <a:rPr lang="en-US" sz="2800" dirty="0"/>
              <a:t>Since the orbit includes the centre of the Earth, it either lies directly above the equator, or has parts North and South of it.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96229"/>
              </p:ext>
            </p:extLst>
          </p:nvPr>
        </p:nvGraphicFramePr>
        <p:xfrm>
          <a:off x="355601" y="3392489"/>
          <a:ext cx="8442959" cy="3045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5105212" imgH="1828733" progId="Word.Document.12">
                  <p:link updateAutomatic="1"/>
                </p:oleObj>
              </mc:Choice>
              <mc:Fallback>
                <p:oleObj name="Document" r:id="rId4" imgW="5105212" imgH="1828733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1" y="3392489"/>
                        <a:ext cx="8442959" cy="3045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72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itle 1"/>
          <p:cNvSpPr>
            <a:spLocks noGrp="1"/>
          </p:cNvSpPr>
          <p:nvPr>
            <p:ph type="title" idx="4294967295"/>
          </p:nvPr>
        </p:nvSpPr>
        <p:spPr>
          <a:xfrm>
            <a:off x="0" y="324244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 dirty="0"/>
              <a:t>Kepler’s Second Law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01761"/>
              </p:ext>
            </p:extLst>
          </p:nvPr>
        </p:nvGraphicFramePr>
        <p:xfrm>
          <a:off x="344488" y="1185134"/>
          <a:ext cx="39528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3378076" imgH="2285916" progId="Word.Document.12">
                  <p:link updateAutomatic="1"/>
                </p:oleObj>
              </mc:Choice>
              <mc:Fallback>
                <p:oleObj name="Document" r:id="rId4" imgW="3378076" imgH="2285916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185134"/>
                        <a:ext cx="3952875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51449"/>
              </p:ext>
            </p:extLst>
          </p:nvPr>
        </p:nvGraphicFramePr>
        <p:xfrm>
          <a:off x="4157298" y="2914650"/>
          <a:ext cx="457200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4" imgW="5892583" imgH="3593968" progId="Word.Document.12">
                  <p:link updateAutomatic="1"/>
                </p:oleObj>
              </mc:Choice>
              <mc:Fallback>
                <p:oleObj name="Document" r:id="rId4" imgW="5892583" imgH="3593968" progId="Word.Document.12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298" y="2914650"/>
                        <a:ext cx="4572000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0745" y="5702300"/>
            <a:ext cx="563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The radius vector sweeps out equal areas in equal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99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Kepler 2 - Implications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82107"/>
              </p:ext>
            </p:extLst>
          </p:nvPr>
        </p:nvGraphicFramePr>
        <p:xfrm>
          <a:off x="373380" y="1417638"/>
          <a:ext cx="4970463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5892583" imgH="3593968" progId="Word.Document.12">
                  <p:link updateAutomatic="1"/>
                </p:oleObj>
              </mc:Choice>
              <mc:Fallback>
                <p:oleObj name="Document" r:id="rId4" imgW="5892583" imgH="3593968" progId="Word.Document.12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" y="1417638"/>
                        <a:ext cx="4970463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32337"/>
              </p:ext>
            </p:extLst>
          </p:nvPr>
        </p:nvGraphicFramePr>
        <p:xfrm>
          <a:off x="5247005" y="2963228"/>
          <a:ext cx="34290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4" imgW="3428874" imgH="3289179" progId="Word.Document.12">
                  <p:link updateAutomatic="1"/>
                </p:oleObj>
              </mc:Choice>
              <mc:Fallback>
                <p:oleObj name="Document" r:id="rId4" imgW="3428874" imgH="3289179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005" y="2963228"/>
                        <a:ext cx="3429000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75005" y="5606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The radius vector sweeps out equal areas in equal times.</a:t>
            </a:r>
          </a:p>
        </p:txBody>
      </p:sp>
    </p:spTree>
    <p:extLst>
      <p:ext uri="{BB962C8B-B14F-4D97-AF65-F5344CB8AC3E}">
        <p14:creationId xmlns:p14="http://schemas.microsoft.com/office/powerpoint/2010/main" val="380805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Kepler 3 - Implications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73763"/>
              </p:ext>
            </p:extLst>
          </p:nvPr>
        </p:nvGraphicFramePr>
        <p:xfrm>
          <a:off x="1622425" y="1441450"/>
          <a:ext cx="599757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3708264" imgH="2552606" progId="Word.Document.12">
                  <p:link updateAutomatic="1"/>
                </p:oleObj>
              </mc:Choice>
              <mc:Fallback>
                <p:oleObj name="Document" r:id="rId4" imgW="3708264" imgH="2552606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441450"/>
                        <a:ext cx="599757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20183" y="578226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Semi-major axis and period are linked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le 3"/>
          <p:cNvSpPr>
            <a:spLocks noGrp="1"/>
          </p:cNvSpPr>
          <p:nvPr>
            <p:ph type="title" idx="4294967295"/>
          </p:nvPr>
        </p:nvSpPr>
        <p:spPr>
          <a:xfrm>
            <a:off x="722313" y="2716213"/>
            <a:ext cx="7772400" cy="1190625"/>
          </a:xfrm>
        </p:spPr>
        <p:txBody>
          <a:bodyPr wrap="square">
            <a:normAutofit fontScale="90000"/>
          </a:bodyPr>
          <a:lstStyle/>
          <a:p>
            <a:pPr eaLnBrk="1" hangingPunct="1"/>
            <a:r>
              <a:rPr lang="en-GB" sz="4000" b="0"/>
              <a:t>ANY QUESTIONS ABOUT KEPLER?</a:t>
            </a:r>
          </a:p>
        </p:txBody>
      </p:sp>
    </p:spTree>
    <p:extLst>
      <p:ext uri="{BB962C8B-B14F-4D97-AF65-F5344CB8AC3E}">
        <p14:creationId xmlns:p14="http://schemas.microsoft.com/office/powerpoint/2010/main" val="363262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5488"/>
            <a:ext cx="7772400" cy="1739900"/>
          </a:xfrm>
        </p:spPr>
        <p:txBody>
          <a:bodyPr wrap="square" anchor="ctr"/>
          <a:lstStyle/>
          <a:p>
            <a:pPr eaLnBrk="1" hangingPunct="1"/>
            <a:r>
              <a:rPr lang="en-US" sz="4000"/>
              <a:t>The Space Environment and Space Technology: Orbits and Spacecraft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4294967295"/>
          </p:nvPr>
        </p:nvSpPr>
        <p:spPr>
          <a:xfrm>
            <a:off x="2373313" y="4130675"/>
            <a:ext cx="4395787" cy="155257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dirty="0"/>
              <a:t>(or…The consequences of physical laws for space lawyers (and everyone else!))</a:t>
            </a:r>
          </a:p>
        </p:txBody>
      </p:sp>
    </p:spTree>
    <p:extLst>
      <p:ext uri="{BB962C8B-B14F-4D97-AF65-F5344CB8AC3E}">
        <p14:creationId xmlns:p14="http://schemas.microsoft.com/office/powerpoint/2010/main" val="133173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Orbital Belts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345487" cy="35242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Low Earth Orbit (LEO).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200-1200 km altitude?  </a:t>
            </a:r>
            <a:r>
              <a:rPr lang="en-US" dirty="0" err="1"/>
              <a:t>t</a:t>
            </a:r>
            <a:r>
              <a:rPr lang="en-US" dirty="0"/>
              <a:t>=90-120 </a:t>
            </a:r>
            <a:r>
              <a:rPr lang="en-US" dirty="0" err="1"/>
              <a:t>mins</a:t>
            </a:r>
            <a:endParaRPr lang="en-US" dirty="0"/>
          </a:p>
          <a:p>
            <a:pPr eaLnBrk="1" hangingPunct="1"/>
            <a:r>
              <a:rPr lang="en-US" dirty="0"/>
              <a:t>Medium Earth Orbit (MEO).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20 200 km altitude.  </a:t>
            </a:r>
            <a:r>
              <a:rPr lang="en-US" dirty="0" err="1"/>
              <a:t>t</a:t>
            </a:r>
            <a:r>
              <a:rPr lang="en-US" dirty="0"/>
              <a:t>= 12 hours</a:t>
            </a:r>
          </a:p>
          <a:p>
            <a:pPr eaLnBrk="1" hangingPunct="1"/>
            <a:r>
              <a:rPr lang="en-US" dirty="0"/>
              <a:t>Geostationary Orbit (GEO).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35 800 km.  </a:t>
            </a:r>
            <a:r>
              <a:rPr lang="en-US" dirty="0" err="1"/>
              <a:t>t</a:t>
            </a:r>
            <a:r>
              <a:rPr lang="en-US" dirty="0"/>
              <a:t>=24 hours</a:t>
            </a:r>
          </a:p>
          <a:p>
            <a:pPr eaLnBrk="1" hangingPunct="1"/>
            <a:r>
              <a:rPr lang="en-US" dirty="0"/>
              <a:t>Highly Elliptical Orbits (HEO).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various</a:t>
            </a:r>
          </a:p>
        </p:txBody>
      </p:sp>
    </p:spTree>
    <p:extLst>
      <p:ext uri="{BB962C8B-B14F-4D97-AF65-F5344CB8AC3E}">
        <p14:creationId xmlns:p14="http://schemas.microsoft.com/office/powerpoint/2010/main" val="41907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Orbital Belts (to scale)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80053"/>
              </p:ext>
            </p:extLst>
          </p:nvPr>
        </p:nvGraphicFramePr>
        <p:xfrm>
          <a:off x="1677988" y="1339850"/>
          <a:ext cx="577532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4" imgW="6146574" imgH="4584531" progId="Word.Document.12">
                  <p:link updateAutomatic="1"/>
                </p:oleObj>
              </mc:Choice>
              <mc:Fallback>
                <p:oleObj name="Document" r:id="rId4" imgW="6146574" imgH="4584531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1339850"/>
                        <a:ext cx="577532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3278188" y="5403850"/>
            <a:ext cx="1801812" cy="24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9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Fields of View - LEO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056715"/>
              </p:ext>
            </p:extLst>
          </p:nvPr>
        </p:nvGraphicFramePr>
        <p:xfrm>
          <a:off x="889000" y="1574800"/>
          <a:ext cx="73533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3949555" imgH="2082723" progId="Word.Document.12">
                  <p:link updateAutomatic="1"/>
                </p:oleObj>
              </mc:Choice>
              <mc:Fallback>
                <p:oleObj name="Document" r:id="rId4" imgW="3949555" imgH="2082723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574800"/>
                        <a:ext cx="73533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93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Plan view (same altitude)</a:t>
            </a: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76069"/>
              </p:ext>
            </p:extLst>
          </p:nvPr>
        </p:nvGraphicFramePr>
        <p:xfrm>
          <a:off x="2017713" y="1362075"/>
          <a:ext cx="50927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3301878" imgH="3289179" progId="Word.Document.12">
                  <p:link updateAutomatic="1"/>
                </p:oleObj>
              </mc:Choice>
              <mc:Fallback>
                <p:oleObj name="Document" r:id="rId4" imgW="3301878" imgH="3289179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362075"/>
                        <a:ext cx="50927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45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Field of View - GEO</a:t>
            </a: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04319"/>
              </p:ext>
            </p:extLst>
          </p:nvPr>
        </p:nvGraphicFramePr>
        <p:xfrm>
          <a:off x="457200" y="2072855"/>
          <a:ext cx="8260080" cy="269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4" imgW="5105212" imgH="1663639" progId="Word.Document.12">
                  <p:link updateAutomatic="1"/>
                </p:oleObj>
              </mc:Choice>
              <mc:Fallback>
                <p:oleObj name="Document" r:id="rId4" imgW="5105212" imgH="1663639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855"/>
                        <a:ext cx="8260080" cy="269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09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An Equatorial Orbit</a:t>
            </a: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57449"/>
              </p:ext>
            </p:extLst>
          </p:nvPr>
        </p:nvGraphicFramePr>
        <p:xfrm>
          <a:off x="472901" y="2063818"/>
          <a:ext cx="8177723" cy="294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5079813" imgH="1828733" progId="Word.Document.12">
                  <p:link updateAutomatic="1"/>
                </p:oleObj>
              </mc:Choice>
              <mc:Fallback>
                <p:oleObj name="Document" r:id="rId4" imgW="5079813" imgH="1828733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01" y="2063818"/>
                        <a:ext cx="8177723" cy="2944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17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A Circular Inclined Orbit</a:t>
            </a: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81848"/>
              </p:ext>
            </p:extLst>
          </p:nvPr>
        </p:nvGraphicFramePr>
        <p:xfrm>
          <a:off x="335280" y="1942227"/>
          <a:ext cx="8442960" cy="302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5105212" imgH="1828733" progId="Word.Document.12">
                  <p:link updateAutomatic="1"/>
                </p:oleObj>
              </mc:Choice>
              <mc:Fallback>
                <p:oleObj name="Document" r:id="rId4" imgW="5105212" imgH="1828733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" y="1942227"/>
                        <a:ext cx="8442960" cy="3024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46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 dirty="0"/>
              <a:t>Polar orbit</a:t>
            </a:r>
          </a:p>
        </p:txBody>
      </p:sp>
      <p:pic>
        <p:nvPicPr>
          <p:cNvPr id="247810" name="Picture 3" descr="inclined orbit - ground track.png"/>
          <p:cNvPicPr>
            <a:picLocks noChangeAspect="1"/>
          </p:cNvPicPr>
          <p:nvPr/>
        </p:nvPicPr>
        <p:blipFill>
          <a:blip r:embed="rId3"/>
          <a:srcRect b="50691"/>
          <a:stretch>
            <a:fillRect/>
          </a:stretch>
        </p:blipFill>
        <p:spPr bwMode="auto">
          <a:xfrm>
            <a:off x="355600" y="2142665"/>
            <a:ext cx="8442960" cy="42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70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Multiple Orbits</a:t>
            </a:r>
          </a:p>
        </p:txBody>
      </p:sp>
      <p:pic>
        <p:nvPicPr>
          <p:cNvPr id="249858" name="Picture 3" descr="inclined orbit - ground track.png"/>
          <p:cNvPicPr>
            <a:picLocks noChangeAspect="1"/>
          </p:cNvPicPr>
          <p:nvPr/>
        </p:nvPicPr>
        <p:blipFill>
          <a:blip r:embed="rId3"/>
          <a:srcRect t="53539"/>
          <a:stretch>
            <a:fillRect/>
          </a:stretch>
        </p:blipFill>
        <p:spPr bwMode="auto">
          <a:xfrm>
            <a:off x="345440" y="1937436"/>
            <a:ext cx="8432800" cy="40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2991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Highly Elliptical Orbit (HEO)</a:t>
            </a:r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49445"/>
              </p:ext>
            </p:extLst>
          </p:nvPr>
        </p:nvGraphicFramePr>
        <p:xfrm>
          <a:off x="365760" y="1724025"/>
          <a:ext cx="8331200" cy="328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4" imgW="5613193" imgH="2209719" progId="Word.Document.12">
                  <p:link updateAutomatic="1"/>
                </p:oleObj>
              </mc:Choice>
              <mc:Fallback>
                <p:oleObj name="Document" r:id="rId4" imgW="5613193" imgH="2209719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724025"/>
                        <a:ext cx="8331200" cy="3280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76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395288" y="430213"/>
            <a:ext cx="7681912" cy="695325"/>
          </a:xfrm>
        </p:spPr>
        <p:txBody>
          <a:bodyPr wrap="square" anchor="ctr">
            <a:normAutofit fontScale="90000"/>
          </a:bodyPr>
          <a:lstStyle/>
          <a:p>
            <a:pPr eaLnBrk="1" hangingPunct="1"/>
            <a:r>
              <a:rPr lang="en-GB" dirty="0"/>
              <a:t>Gerry Doyle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7681912" cy="25019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/>
              <a:t>Recently retired from regular RAF service</a:t>
            </a:r>
          </a:p>
          <a:p>
            <a:r>
              <a:rPr lang="en-GB" dirty="0"/>
              <a:t>Now a Programme Manager with Raytheon UK, and Reservist with 600 Sqn </a:t>
            </a:r>
            <a:r>
              <a:rPr lang="en-GB" dirty="0" err="1"/>
              <a:t>RAuxAF</a:t>
            </a:r>
            <a:r>
              <a:rPr lang="en-GB" dirty="0"/>
              <a:t>, RAF Northolt.</a:t>
            </a:r>
          </a:p>
          <a:p>
            <a:r>
              <a:rPr lang="en-GB" dirty="0"/>
              <a:t>Illustrations from UK Military Space Primer (DCDC, 2008-10) (free online:  </a:t>
            </a:r>
            <a:r>
              <a:rPr lang="en-US" dirty="0">
                <a:hlinkClick r:id="rId3"/>
              </a:rPr>
              <a:t>https://www.gov.uk/government/publications/the-uk-military-space-primer</a:t>
            </a:r>
            <a:r>
              <a:rPr lang="en-US" dirty="0"/>
              <a:t> </a:t>
            </a:r>
            <a:r>
              <a:rPr lang="en-GB" dirty="0"/>
              <a:t>).</a:t>
            </a:r>
          </a:p>
          <a:p>
            <a:pPr eaLnBrk="1" hangingPunct="1"/>
            <a:r>
              <a:rPr lang="en-GB" dirty="0"/>
              <a:t>Feedback encouraged.</a:t>
            </a:r>
          </a:p>
        </p:txBody>
      </p:sp>
    </p:spTree>
    <p:extLst>
      <p:ext uri="{BB962C8B-B14F-4D97-AF65-F5344CB8AC3E}">
        <p14:creationId xmlns:p14="http://schemas.microsoft.com/office/powerpoint/2010/main" val="1262959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GEO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09711"/>
              </p:ext>
            </p:extLst>
          </p:nvPr>
        </p:nvGraphicFramePr>
        <p:xfrm>
          <a:off x="416559" y="1921891"/>
          <a:ext cx="8392161" cy="302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4" imgW="5079813" imgH="1828733" progId="Word.Document.12">
                  <p:link updateAutomatic="1"/>
                </p:oleObj>
              </mc:Choice>
              <mc:Fallback>
                <p:oleObj name="Document" r:id="rId4" imgW="5079813" imgH="1828733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59" y="1921891"/>
                        <a:ext cx="8392161" cy="302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04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Missions - LEO</a:t>
            </a:r>
          </a:p>
        </p:txBody>
      </p:sp>
      <p:sp>
        <p:nvSpPr>
          <p:cNvPr id="258050" name="Content Placeholder 2"/>
          <p:cNvSpPr>
            <a:spLocks noGrp="1"/>
          </p:cNvSpPr>
          <p:nvPr>
            <p:ph idx="4294967295"/>
          </p:nvPr>
        </p:nvSpPr>
        <p:spPr>
          <a:xfrm>
            <a:off x="432372" y="1673225"/>
            <a:ext cx="8363703" cy="291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/>
              <a:t>Anything that benefits from being near the Earth’s surface: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/>
              <a:t>Observation – the closer the better (for detail).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/>
              <a:t>Manned spaceflight (for protection from radiation).</a:t>
            </a:r>
          </a:p>
          <a:p>
            <a:pPr eaLnBrk="1" hangingPunct="1"/>
            <a:r>
              <a:rPr lang="en-US" sz="2800" dirty="0"/>
              <a:t>Anything that benefits from short periods and potentially overflying all of the Earth’s surface.</a:t>
            </a:r>
          </a:p>
        </p:txBody>
      </p:sp>
    </p:spTree>
    <p:extLst>
      <p:ext uri="{BB962C8B-B14F-4D97-AF65-F5344CB8AC3E}">
        <p14:creationId xmlns:p14="http://schemas.microsoft.com/office/powerpoint/2010/main" val="22231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Missions - GEO</a:t>
            </a:r>
          </a:p>
        </p:txBody>
      </p:sp>
      <p:sp>
        <p:nvSpPr>
          <p:cNvPr id="260098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274050" cy="2825750"/>
          </a:xfrm>
        </p:spPr>
        <p:txBody>
          <a:bodyPr/>
          <a:lstStyle/>
          <a:p>
            <a:pPr eaLnBrk="1" hangingPunct="1"/>
            <a:r>
              <a:rPr lang="en-US" sz="2800" dirty="0"/>
              <a:t>Anything that benefits from a fixed view of a large part of the Earth’s surface: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/>
              <a:t>Communications and Broadcasting (serve a large ‘market’ or span long distances).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/>
              <a:t>Surveillance (missile warning, weather observation, other environmental monitoring).</a:t>
            </a:r>
          </a:p>
        </p:txBody>
      </p:sp>
    </p:spTree>
    <p:extLst>
      <p:ext uri="{BB962C8B-B14F-4D97-AF65-F5344CB8AC3E}">
        <p14:creationId xmlns:p14="http://schemas.microsoft.com/office/powerpoint/2010/main" val="1955281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Missions - MEO</a:t>
            </a:r>
          </a:p>
        </p:txBody>
      </p:sp>
      <p:sp>
        <p:nvSpPr>
          <p:cNvPr id="262146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213725" cy="3252788"/>
          </a:xfrm>
        </p:spPr>
        <p:txBody>
          <a:bodyPr/>
          <a:lstStyle/>
          <a:p>
            <a:pPr eaLnBrk="1" hangingPunct="1"/>
            <a:r>
              <a:rPr lang="en-US" sz="2800" dirty="0"/>
              <a:t>Anything that benefits from the repeatability of the 12 hr semi-synchronous orbit.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/>
              <a:t>Navigation – the satellites need to have their orbital positions determined periodically.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/>
              <a:t>And the orbit is high enough to ensure stability and uncluttered enough to avoid </a:t>
            </a:r>
            <a:r>
              <a:rPr lang="en-US" sz="2800" dirty="0" err="1"/>
              <a:t>manoeuvre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273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The GPS Constellation</a:t>
            </a:r>
          </a:p>
        </p:txBody>
      </p:sp>
      <p:pic>
        <p:nvPicPr>
          <p:cNvPr id="26419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88" y="1141413"/>
            <a:ext cx="5122862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72816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Launch Sites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285162" cy="19716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/>
              <a:t>Launch site constrains orbital inclination.</a:t>
            </a:r>
          </a:p>
          <a:p>
            <a:pPr eaLnBrk="1" hangingPunct="1"/>
            <a:r>
              <a:rPr lang="en-US" sz="2800" dirty="0"/>
              <a:t>Inclination </a:t>
            </a:r>
            <a:r>
              <a:rPr lang="en-US" sz="2800" u="sng" dirty="0"/>
              <a:t>at least </a:t>
            </a:r>
            <a:r>
              <a:rPr lang="en-US" sz="2800" dirty="0"/>
              <a:t>equal to latitude of launch site – can be more, can’t be less.</a:t>
            </a:r>
          </a:p>
          <a:p>
            <a:pPr eaLnBrk="1" hangingPunct="1"/>
            <a:r>
              <a:rPr lang="en-US" sz="2800" dirty="0"/>
              <a:t>So for low inclination (</a:t>
            </a:r>
            <a:r>
              <a:rPr lang="en-US" sz="2800" dirty="0" err="1"/>
              <a:t>eg</a:t>
            </a:r>
            <a:r>
              <a:rPr lang="en-US" sz="2800" dirty="0"/>
              <a:t> geostationary orbit), launch near the equator.</a:t>
            </a:r>
          </a:p>
        </p:txBody>
      </p:sp>
    </p:spTree>
    <p:extLst>
      <p:ext uri="{BB962C8B-B14F-4D97-AF65-F5344CB8AC3E}">
        <p14:creationId xmlns:p14="http://schemas.microsoft.com/office/powerpoint/2010/main" val="41690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518103"/>
              </p:ext>
            </p:extLst>
          </p:nvPr>
        </p:nvGraphicFramePr>
        <p:xfrm>
          <a:off x="2679700" y="1543050"/>
          <a:ext cx="37846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3784461" imgH="3771761" progId="Word.Document.12">
                  <p:link updateAutomatic="1"/>
                </p:oleObj>
              </mc:Choice>
              <mc:Fallback>
                <p:oleObj name="Document" r:id="rId4" imgW="3784461" imgH="3771761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543050"/>
                        <a:ext cx="37846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5" name="Title 4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sz="4000" b="0"/>
              <a:t>Kennedy Space Center - 28°N</a:t>
            </a:r>
          </a:p>
        </p:txBody>
      </p:sp>
    </p:spTree>
    <p:extLst>
      <p:ext uri="{BB962C8B-B14F-4D97-AF65-F5344CB8AC3E}">
        <p14:creationId xmlns:p14="http://schemas.microsoft.com/office/powerpoint/2010/main" val="2932584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sz="4000" b="0"/>
              <a:t>Launch Sites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120062" cy="23129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800"/>
              <a:t>Launch hazards – fuel risk / explosion at launch – degree of isolation desirable.</a:t>
            </a:r>
          </a:p>
          <a:p>
            <a:pPr eaLnBrk="1" hangingPunct="1"/>
            <a:r>
              <a:rPr lang="en-GB" sz="2800"/>
              <a:t>Launch hazards – failure in initial fly-out or planned recovery/jettison of components – need safe impact area.</a:t>
            </a:r>
          </a:p>
        </p:txBody>
      </p:sp>
    </p:spTree>
    <p:extLst>
      <p:ext uri="{BB962C8B-B14F-4D97-AF65-F5344CB8AC3E}">
        <p14:creationId xmlns:p14="http://schemas.microsoft.com/office/powerpoint/2010/main" val="14845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sz="4000" b="0"/>
              <a:t>KSC Range Safety</a:t>
            </a:r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723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1176338"/>
            <a:ext cx="4395787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005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sz="4000" b="0"/>
              <a:t>Launch Sites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274050" cy="4192588"/>
          </a:xfrm>
        </p:spPr>
        <p:txBody>
          <a:bodyPr/>
          <a:lstStyle/>
          <a:p>
            <a:pPr eaLnBrk="1" hangingPunct="1"/>
            <a:r>
              <a:rPr lang="en-GB" sz="2800" dirty="0"/>
              <a:t>For equatorial orbits, there are performance advantages in launching from a site at low latitudes.</a:t>
            </a:r>
          </a:p>
          <a:p>
            <a:pPr lvl="1" eaLnBrk="1" hangingPunct="1"/>
            <a:r>
              <a:rPr lang="en-GB" sz="2800" dirty="0"/>
              <a:t>Meet constraints on latitude </a:t>
            </a:r>
            <a:r>
              <a:rPr lang="en-GB" sz="2800" dirty="0" err="1"/>
              <a:t>v</a:t>
            </a:r>
            <a:r>
              <a:rPr lang="en-GB" sz="2800" dirty="0"/>
              <a:t> inclination.</a:t>
            </a:r>
          </a:p>
          <a:p>
            <a:pPr lvl="1" eaLnBrk="1" hangingPunct="1"/>
            <a:r>
              <a:rPr lang="en-GB" sz="2800" dirty="0"/>
              <a:t>The rotation of the Earth provides ‘free’ velocity (speed in the correct direction).  This can permit use of a smaller launcher, or carriage of an increased payload.</a:t>
            </a:r>
          </a:p>
          <a:p>
            <a:pPr lvl="1" eaLnBrk="1" hangingPunct="1"/>
            <a:r>
              <a:rPr lang="en-GB" sz="2800" dirty="0" err="1"/>
              <a:t>Kourou</a:t>
            </a:r>
            <a:r>
              <a:rPr lang="en-GB" sz="2800" dirty="0"/>
              <a:t>, French Guiana (3°S) is a good example.</a:t>
            </a:r>
          </a:p>
        </p:txBody>
      </p:sp>
    </p:spTree>
    <p:extLst>
      <p:ext uri="{BB962C8B-B14F-4D97-AF65-F5344CB8AC3E}">
        <p14:creationId xmlns:p14="http://schemas.microsoft.com/office/powerpoint/2010/main" val="10591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7181850" cy="3001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dirty="0"/>
              <a:t>The Space Environment.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Orbital Motion and </a:t>
            </a:r>
            <a:r>
              <a:rPr lang="en-US" sz="2500" dirty="0" err="1"/>
              <a:t>Kepler’s</a:t>
            </a:r>
            <a:r>
              <a:rPr lang="en-US" sz="2500" dirty="0"/>
              <a:t> Laws.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Satellites and orbits: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Belts or bands of orbits.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Ground tracks.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Missions and orbits.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A few words about launch and launch sites.</a:t>
            </a:r>
          </a:p>
        </p:txBody>
      </p:sp>
    </p:spTree>
    <p:extLst>
      <p:ext uri="{BB962C8B-B14F-4D97-AF65-F5344CB8AC3E}">
        <p14:creationId xmlns:p14="http://schemas.microsoft.com/office/powerpoint/2010/main" val="239362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sz="4000" b="0"/>
              <a:t>Launch Sites (3)</a:t>
            </a:r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72993"/>
              </p:ext>
            </p:extLst>
          </p:nvPr>
        </p:nvGraphicFramePr>
        <p:xfrm>
          <a:off x="2460625" y="1417638"/>
          <a:ext cx="41783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4178146" imgH="4470235" progId="Word.Document.12">
                  <p:link updateAutomatic="1"/>
                </p:oleObj>
              </mc:Choice>
              <mc:Fallback>
                <p:oleObj name="Document" r:id="rId4" imgW="4178146" imgH="4470235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417638"/>
                        <a:ext cx="41783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679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sz="4000" b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356600" cy="3341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‘Practicality of orbit’ is a pragmatic definition of space.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Orbital motion is a combination of horizontal velocity and vertical acceleration towards (the centre of) the Earth.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/>
              <a:t>Kepler’s</a:t>
            </a:r>
            <a:r>
              <a:rPr lang="en-GB" dirty="0"/>
              <a:t> Laws have concrete consequences for spaceflight.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The combination of orbit type, altitude and the resulting ground track facilitate the various satellite missions.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Launch site constraints have significant implications for achievable orbits.</a:t>
            </a:r>
          </a:p>
        </p:txBody>
      </p:sp>
    </p:spTree>
    <p:extLst>
      <p:ext uri="{BB962C8B-B14F-4D97-AF65-F5344CB8AC3E}">
        <p14:creationId xmlns:p14="http://schemas.microsoft.com/office/powerpoint/2010/main" val="28892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itle 3"/>
          <p:cNvSpPr>
            <a:spLocks noGrp="1"/>
          </p:cNvSpPr>
          <p:nvPr>
            <p:ph type="ctrTitle" idx="4294967295"/>
          </p:nvPr>
        </p:nvSpPr>
        <p:spPr>
          <a:xfrm>
            <a:off x="0" y="2517775"/>
            <a:ext cx="9144000" cy="695325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GB" b="0"/>
              <a:t>Thank you for your attention!</a:t>
            </a:r>
          </a:p>
        </p:txBody>
      </p:sp>
      <p:sp>
        <p:nvSpPr>
          <p:cNvPr id="280578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5191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8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66849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sto MT" charset="0"/>
              </a:rPr>
              <a:t>Further questions and correspondence welcomed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3238"/>
            <a:ext cx="7345362" cy="4535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0"/>
              <a:buNone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0"/>
              <a:buNone/>
              <a:defRPr/>
            </a:pPr>
            <a:r>
              <a:rPr lang="en-US" i="1" dirty="0">
                <a:hlinkClick r:id="rId2"/>
              </a:rPr>
              <a:t>gerry.doyle@raytheon.co.uk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0"/>
              <a:buNone/>
              <a:defRPr/>
            </a:pPr>
            <a:r>
              <a:rPr lang="en-US" i="1" dirty="0">
                <a:hlinkClick r:id="rId3"/>
              </a:rPr>
              <a:t>gerry_doyle83@hotmail.com</a:t>
            </a:r>
            <a:endParaRPr lang="en-US" i="1" dirty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07964 139231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>
                <a:latin typeface="Copperplate"/>
                <a:cs typeface="Copperplate"/>
              </a:rPr>
              <a:t>London Institute of Space Policy and Law</a:t>
            </a:r>
          </a:p>
        </p:txBody>
      </p:sp>
    </p:spTree>
    <p:extLst>
      <p:ext uri="{BB962C8B-B14F-4D97-AF65-F5344CB8AC3E}">
        <p14:creationId xmlns:p14="http://schemas.microsoft.com/office/powerpoint/2010/main" val="171882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395288" y="430213"/>
            <a:ext cx="7956550" cy="695325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b="0"/>
              <a:t>The Space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231187" cy="33051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Airless. (= hostile to life and to equipment)</a:t>
            </a:r>
          </a:p>
          <a:p>
            <a:pPr eaLnBrk="1" hangingPunct="1"/>
            <a:r>
              <a:rPr lang="en-US" dirty="0"/>
              <a:t>Radiation – solar and other. (= hostile to life and equipment)</a:t>
            </a:r>
          </a:p>
          <a:p>
            <a:pPr eaLnBrk="1" hangingPunct="1"/>
            <a:r>
              <a:rPr lang="en-US" dirty="0"/>
              <a:t>Temperature Extremes. (= hostile to life and equipment)</a:t>
            </a:r>
          </a:p>
          <a:p>
            <a:pPr eaLnBrk="1" hangingPunct="1"/>
            <a:r>
              <a:rPr lang="en-US" dirty="0"/>
              <a:t>Debris – natural and artificial. (= hostile to life and equipment)</a:t>
            </a:r>
          </a:p>
          <a:p>
            <a:pPr eaLnBrk="1" hangingPunct="1"/>
            <a:r>
              <a:rPr lang="en-US" dirty="0"/>
              <a:t>Inaccessible – launch is stressful and hazardous, repair or resupply is challenging.</a:t>
            </a:r>
          </a:p>
        </p:txBody>
      </p:sp>
    </p:spTree>
    <p:extLst>
      <p:ext uri="{BB962C8B-B14F-4D97-AF65-F5344CB8AC3E}">
        <p14:creationId xmlns:p14="http://schemas.microsoft.com/office/powerpoint/2010/main" val="7844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961438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Defining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7988300" cy="45413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There is no legal definition of space…  But we can arrive at a pragmatic one (there are also arbitrary definitions).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Aerodynamic flight (aviation) relies on lift from the craft’s shape moving through the atmosphere, and usually on thrust from air-breathing engines.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Orbital motion is different– continuous flight around the Earth, without thrust, in a (relatively) stable path.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But only if you can get above the atmosphere.  Otherwise drag/friction/air resistance burns you up or slows you down.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So space is the altitude where orbit becomes possible. ‘Beyond the atmosphere?’ – but the atmosphere has no ‘hard’ boundary.</a:t>
            </a:r>
          </a:p>
        </p:txBody>
      </p:sp>
    </p:spTree>
    <p:extLst>
      <p:ext uri="{BB962C8B-B14F-4D97-AF65-F5344CB8AC3E}">
        <p14:creationId xmlns:p14="http://schemas.microsoft.com/office/powerpoint/2010/main" val="15030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Orbital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Things fall towards the centre of the Earth (</a:t>
            </a:r>
            <a:r>
              <a:rPr lang="en-GB" i="1" dirty="0"/>
              <a:t>vertically</a:t>
            </a:r>
            <a:r>
              <a:rPr lang="en-GB" dirty="0"/>
              <a:t>) in a predictable way.</a:t>
            </a:r>
          </a:p>
          <a:p>
            <a:r>
              <a:rPr lang="en-GB" dirty="0"/>
              <a:t>If a falling object is also moving across the surface of the Earth (</a:t>
            </a:r>
            <a:r>
              <a:rPr lang="en-GB" i="1" dirty="0"/>
              <a:t>horizontally</a:t>
            </a:r>
            <a:r>
              <a:rPr lang="en-GB" dirty="0"/>
              <a:t>), its path is a smooth curve.</a:t>
            </a:r>
          </a:p>
          <a:p>
            <a:r>
              <a:rPr lang="en-GB" dirty="0"/>
              <a:t>If it is moving fast enough, its path matches the curvature of the Earth’s surface.  </a:t>
            </a:r>
          </a:p>
          <a:p>
            <a:r>
              <a:rPr lang="en-GB" dirty="0"/>
              <a:t>So although it is falling towards the Earth, the Earth’s surface is falling away from it at the same rate, and it never reaches the surface.  This is orbital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The Cannon on the Mountain</a:t>
            </a:r>
          </a:p>
        </p:txBody>
      </p:sp>
      <p:sp>
        <p:nvSpPr>
          <p:cNvPr id="56322" name="Content Placeholder 4"/>
          <p:cNvSpPr>
            <a:spLocks noGrp="1"/>
          </p:cNvSpPr>
          <p:nvPr>
            <p:ph idx="4294967295"/>
          </p:nvPr>
        </p:nvSpPr>
        <p:spPr>
          <a:xfrm>
            <a:off x="395288" y="1365250"/>
            <a:ext cx="8321675" cy="89535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/>
              <a:t>Newton (c 1687)</a:t>
            </a:r>
          </a:p>
          <a:p>
            <a:pPr eaLnBrk="1" hangingPunct="1"/>
            <a:r>
              <a:rPr lang="en-US" dirty="0"/>
              <a:t>Period of orbit close to Earth’s surface 84 mins, implies 5 miles (8 km) per second </a:t>
            </a:r>
            <a:r>
              <a:rPr lang="en-US"/>
              <a:t>forward speed.</a:t>
            </a:r>
          </a:p>
        </p:txBody>
      </p:sp>
      <p:pic>
        <p:nvPicPr>
          <p:cNvPr id="56323" name="Picture 5" descr="Cannon on Mounta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335213"/>
            <a:ext cx="4699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3396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395288" y="457200"/>
            <a:ext cx="8108950" cy="641350"/>
          </a:xfrm>
        </p:spPr>
        <p:txBody>
          <a:bodyPr wrap="square" anchor="ctr">
            <a:normAutofit fontScale="90000"/>
          </a:bodyPr>
          <a:lstStyle/>
          <a:p>
            <a:pPr algn="ctr" eaLnBrk="1" hangingPunct="1"/>
            <a:r>
              <a:rPr lang="en-US" sz="4000" b="0"/>
              <a:t>Practical Orbits?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73225"/>
            <a:ext cx="8108950" cy="25019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Where does orbital motion become possible?</a:t>
            </a:r>
          </a:p>
          <a:p>
            <a:pPr eaLnBrk="1" hangingPunct="1"/>
            <a:r>
              <a:rPr lang="en-US" dirty="0"/>
              <a:t>Above about 200 km, short duration orbits (days/weeks).</a:t>
            </a:r>
          </a:p>
          <a:p>
            <a:pPr eaLnBrk="1" hangingPunct="1"/>
            <a:r>
              <a:rPr lang="en-US" dirty="0"/>
              <a:t>Around 300 km, fairly stable orbits possible.</a:t>
            </a:r>
          </a:p>
          <a:p>
            <a:pPr eaLnBrk="1" hangingPunct="1"/>
            <a:r>
              <a:rPr lang="en-US" dirty="0"/>
              <a:t>Atmospheric drag/friction insignificant above about 500 km.</a:t>
            </a:r>
          </a:p>
        </p:txBody>
      </p:sp>
    </p:spTree>
    <p:extLst>
      <p:ext uri="{BB962C8B-B14F-4D97-AF65-F5344CB8AC3E}">
        <p14:creationId xmlns:p14="http://schemas.microsoft.com/office/powerpoint/2010/main" val="31448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2345</TotalTime>
  <Words>2750</Words>
  <Application>Microsoft Office PowerPoint</Application>
  <PresentationFormat>On-screen Show (4:3)</PresentationFormat>
  <Paragraphs>292</Paragraphs>
  <Slides>43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17</vt:i4>
      </vt:variant>
      <vt:variant>
        <vt:lpstr>Slide Titles</vt:lpstr>
      </vt:variant>
      <vt:variant>
        <vt:i4>43</vt:i4>
      </vt:variant>
    </vt:vector>
  </HeadingPairs>
  <TitlesOfParts>
    <vt:vector size="68" baseType="lpstr">
      <vt:lpstr>Arial</vt:lpstr>
      <vt:lpstr>Brush Script MT</vt:lpstr>
      <vt:lpstr>Calibri</vt:lpstr>
      <vt:lpstr>Calisto MT</vt:lpstr>
      <vt:lpstr>Copperplate</vt:lpstr>
      <vt:lpstr>Times New Roman</vt:lpstr>
      <vt:lpstr>Wingdings</vt:lpstr>
      <vt:lpstr>Capital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Space Environment &amp; Technology</vt:lpstr>
      <vt:lpstr>The Space Environment and Space Technology: Orbits and Spacecraft</vt:lpstr>
      <vt:lpstr>Gerry Doyle</vt:lpstr>
      <vt:lpstr>Outline</vt:lpstr>
      <vt:lpstr>The Space Environment</vt:lpstr>
      <vt:lpstr>Defining Space</vt:lpstr>
      <vt:lpstr>Orbital Motion</vt:lpstr>
      <vt:lpstr>The Cannon on the Mountain</vt:lpstr>
      <vt:lpstr>Practical Orbits?</vt:lpstr>
      <vt:lpstr>Johannes Kepler (1571-1630)</vt:lpstr>
      <vt:lpstr>Kepler’s Laws</vt:lpstr>
      <vt:lpstr>Ellipses</vt:lpstr>
      <vt:lpstr>Ellipses</vt:lpstr>
      <vt:lpstr>Kepler’s First Law</vt:lpstr>
      <vt:lpstr>Kepler 1 - implications</vt:lpstr>
      <vt:lpstr>Kepler’s Second Law</vt:lpstr>
      <vt:lpstr>Kepler 2 - Implications</vt:lpstr>
      <vt:lpstr>Kepler 3 - Implications</vt:lpstr>
      <vt:lpstr>ANY QUESTIONS ABOUT KEPLER?</vt:lpstr>
      <vt:lpstr>Orbital Belts</vt:lpstr>
      <vt:lpstr>Orbital Belts (to scale)</vt:lpstr>
      <vt:lpstr>Fields of View - LEO</vt:lpstr>
      <vt:lpstr>Plan view (same altitude)</vt:lpstr>
      <vt:lpstr>Field of View - GEO</vt:lpstr>
      <vt:lpstr>An Equatorial Orbit</vt:lpstr>
      <vt:lpstr>A Circular Inclined Orbit</vt:lpstr>
      <vt:lpstr>Polar orbit</vt:lpstr>
      <vt:lpstr>Multiple Orbits</vt:lpstr>
      <vt:lpstr>Highly Elliptical Orbit (HEO)</vt:lpstr>
      <vt:lpstr>GEO</vt:lpstr>
      <vt:lpstr>Missions - LEO</vt:lpstr>
      <vt:lpstr>Missions - GEO</vt:lpstr>
      <vt:lpstr>Missions - MEO</vt:lpstr>
      <vt:lpstr>The GPS Constellation</vt:lpstr>
      <vt:lpstr>Launch Sites (1)</vt:lpstr>
      <vt:lpstr>Kennedy Space Center - 28°N</vt:lpstr>
      <vt:lpstr>Launch Sites (2)</vt:lpstr>
      <vt:lpstr>KSC Range Safety</vt:lpstr>
      <vt:lpstr>Launch Sites (3)</vt:lpstr>
      <vt:lpstr>Launch Sites (3)</vt:lpstr>
      <vt:lpstr>Conclusions</vt:lpstr>
      <vt:lpstr>Thank you for your attention!</vt:lpstr>
      <vt:lpstr>Further questions and correspondence welcomed</vt:lpstr>
    </vt:vector>
  </TitlesOfParts>
  <Company>Chambers of Sa'id Mosteshar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Heading</dc:title>
  <dc:creator>Sa'id Mosteshar</dc:creator>
  <cp:lastModifiedBy>Gerard Doyle</cp:lastModifiedBy>
  <cp:revision>20</cp:revision>
  <dcterms:created xsi:type="dcterms:W3CDTF">2016-10-01T21:16:51Z</dcterms:created>
  <dcterms:modified xsi:type="dcterms:W3CDTF">2019-10-05T22:25:31Z</dcterms:modified>
</cp:coreProperties>
</file>